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02"/>
  </p:notesMasterIdLst>
  <p:sldIdLst>
    <p:sldId id="256" r:id="rId2"/>
    <p:sldId id="257" r:id="rId3"/>
    <p:sldId id="258" r:id="rId4"/>
    <p:sldId id="259" r:id="rId5"/>
    <p:sldId id="260" r:id="rId6"/>
    <p:sldId id="261" r:id="rId7"/>
    <p:sldId id="376" r:id="rId8"/>
    <p:sldId id="262" r:id="rId9"/>
    <p:sldId id="263" r:id="rId10"/>
    <p:sldId id="264" r:id="rId11"/>
    <p:sldId id="265" r:id="rId12"/>
    <p:sldId id="266" r:id="rId13"/>
    <p:sldId id="267" r:id="rId14"/>
    <p:sldId id="269" r:id="rId15"/>
    <p:sldId id="270" r:id="rId16"/>
    <p:sldId id="271" r:id="rId17"/>
    <p:sldId id="272"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9" r:id="rId32"/>
    <p:sldId id="359" r:id="rId33"/>
    <p:sldId id="331" r:id="rId34"/>
    <p:sldId id="377" r:id="rId35"/>
    <p:sldId id="332" r:id="rId36"/>
    <p:sldId id="333" r:id="rId37"/>
    <p:sldId id="334" r:id="rId38"/>
    <p:sldId id="356" r:id="rId39"/>
    <p:sldId id="357" r:id="rId40"/>
    <p:sldId id="358" r:id="rId41"/>
    <p:sldId id="365" r:id="rId42"/>
    <p:sldId id="287" r:id="rId43"/>
    <p:sldId id="288" r:id="rId44"/>
    <p:sldId id="360" r:id="rId45"/>
    <p:sldId id="361" r:id="rId46"/>
    <p:sldId id="362" r:id="rId47"/>
    <p:sldId id="363" r:id="rId48"/>
    <p:sldId id="345" r:id="rId49"/>
    <p:sldId id="346" r:id="rId50"/>
    <p:sldId id="371" r:id="rId51"/>
    <p:sldId id="366" r:id="rId52"/>
    <p:sldId id="368" r:id="rId53"/>
    <p:sldId id="364" r:id="rId54"/>
    <p:sldId id="369" r:id="rId55"/>
    <p:sldId id="370" r:id="rId56"/>
    <p:sldId id="372" r:id="rId57"/>
    <p:sldId id="373" r:id="rId58"/>
    <p:sldId id="374" r:id="rId59"/>
    <p:sldId id="375" r:id="rId60"/>
    <p:sldId id="290" r:id="rId61"/>
    <p:sldId id="291" r:id="rId62"/>
    <p:sldId id="292" r:id="rId63"/>
    <p:sldId id="293" r:id="rId64"/>
    <p:sldId id="294" r:id="rId65"/>
    <p:sldId id="295" r:id="rId66"/>
    <p:sldId id="296" r:id="rId67"/>
    <p:sldId id="297" r:id="rId68"/>
    <p:sldId id="298" r:id="rId69"/>
    <p:sldId id="299" r:id="rId70"/>
    <p:sldId id="300" r:id="rId71"/>
    <p:sldId id="301" r:id="rId72"/>
    <p:sldId id="302" r:id="rId73"/>
    <p:sldId id="303" r:id="rId74"/>
    <p:sldId id="304" r:id="rId75"/>
    <p:sldId id="305" r:id="rId76"/>
    <p:sldId id="306" r:id="rId77"/>
    <p:sldId id="307" r:id="rId78"/>
    <p:sldId id="308" r:id="rId79"/>
    <p:sldId id="309" r:id="rId80"/>
    <p:sldId id="310" r:id="rId81"/>
    <p:sldId id="311" r:id="rId82"/>
    <p:sldId id="312" r:id="rId83"/>
    <p:sldId id="313" r:id="rId84"/>
    <p:sldId id="314" r:id="rId85"/>
    <p:sldId id="315" r:id="rId86"/>
    <p:sldId id="316" r:id="rId87"/>
    <p:sldId id="317" r:id="rId88"/>
    <p:sldId id="318" r:id="rId89"/>
    <p:sldId id="319" r:id="rId90"/>
    <p:sldId id="320" r:id="rId91"/>
    <p:sldId id="321" r:id="rId92"/>
    <p:sldId id="322" r:id="rId93"/>
    <p:sldId id="323" r:id="rId94"/>
    <p:sldId id="324" r:id="rId95"/>
    <p:sldId id="325" r:id="rId96"/>
    <p:sldId id="326" r:id="rId97"/>
    <p:sldId id="327" r:id="rId98"/>
    <p:sldId id="328" r:id="rId99"/>
    <p:sldId id="329" r:id="rId100"/>
    <p:sldId id="330" r:id="rId101"/>
  </p:sldIdLst>
  <p:sldSz cx="12192000" cy="6858000"/>
  <p:notesSz cx="6858000" cy="9144000"/>
  <p:embeddedFontLst>
    <p:embeddedFont>
      <p:font typeface="Calibri" panose="020F0502020204030204" pitchFamily="34" charset="0"/>
      <p:regular r:id="rId103"/>
      <p:bold r:id="rId104"/>
      <p:italic r:id="rId105"/>
      <p:boldItalic r:id="rId106"/>
    </p:embeddedFont>
    <p:embeddedFont>
      <p:font typeface="Garamond" panose="02020404030301010803" pitchFamily="18" charset="0"/>
      <p:regular r:id="rId107"/>
      <p:bold r:id="rId108"/>
      <p:italic r:id="rId109"/>
      <p:boldItalic r:id="rId110"/>
    </p:embeddedFont>
    <p:embeddedFont>
      <p:font typeface="Roboto" panose="02000000000000000000" pitchFamily="2" charset="0"/>
      <p:regular r:id="rId111"/>
      <p:bold r:id="rId112"/>
      <p:italic r:id="rId113"/>
      <p:boldItalic r:id="rId114"/>
    </p:embeddedFont>
    <p:embeddedFont>
      <p:font typeface="Roboto Serif" pitchFamily="2" charset="77"/>
      <p:regular r:id="rId115"/>
      <p:bold r:id="rId116"/>
      <p:italic r:id="rId117"/>
      <p:boldItalic r:id="rId118"/>
    </p:embeddedFont>
    <p:embeddedFont>
      <p:font typeface="Roboto Serif Thin" pitchFamily="2" charset="77"/>
      <p:regular r:id="rId119"/>
      <p:bold r:id="rId120"/>
      <p:italic r:id="rId121"/>
      <p:boldItalic r:id="rId1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592">
          <p15:clr>
            <a:srgbClr val="9AA0A6"/>
          </p15:clr>
        </p15:guide>
        <p15:guide id="2" pos="3600">
          <p15:clr>
            <a:srgbClr val="9AA0A6"/>
          </p15:clr>
        </p15:guide>
        <p15:guide id="3" orient="horz" pos="912">
          <p15:clr>
            <a:srgbClr val="9AA0A6"/>
          </p15:clr>
        </p15:guide>
        <p15:guide id="4" orient="horz" pos="1848">
          <p15:clr>
            <a:srgbClr val="9AA0A6"/>
          </p15:clr>
        </p15:guide>
        <p15:guide id="5" orient="horz" pos="4032">
          <p15:clr>
            <a:srgbClr val="9AA0A6"/>
          </p15:clr>
        </p15:guide>
        <p15:guide id="6" pos="288">
          <p15:clr>
            <a:srgbClr val="9AA0A6"/>
          </p15:clr>
        </p15:guide>
        <p15:guide id="7" pos="7392">
          <p15:clr>
            <a:srgbClr val="9AA0A6"/>
          </p15:clr>
        </p15:guide>
        <p15:guide id="8" pos="4829">
          <p15:clr>
            <a:srgbClr val="9AA0A6"/>
          </p15:clr>
        </p15:guide>
        <p15:guide id="9" orient="horz" pos="8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94681"/>
  </p:normalViewPr>
  <p:slideViewPr>
    <p:cSldViewPr snapToGrid="0">
      <p:cViewPr>
        <p:scale>
          <a:sx n="116" d="100"/>
          <a:sy n="116" d="100"/>
        </p:scale>
        <p:origin x="656" y="176"/>
      </p:cViewPr>
      <p:guideLst>
        <p:guide orient="horz" pos="2592"/>
        <p:guide pos="3600"/>
        <p:guide orient="horz" pos="912"/>
        <p:guide orient="horz" pos="1848"/>
        <p:guide orient="horz" pos="4032"/>
        <p:guide pos="288"/>
        <p:guide pos="7392"/>
        <p:guide pos="4829"/>
        <p:guide orient="horz" pos="8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5.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0.fntdata"/><Relationship Id="rId16" Type="http://schemas.openxmlformats.org/officeDocument/2006/relationships/slide" Target="slides/slide15.xml"/><Relationship Id="rId107" Type="http://schemas.openxmlformats.org/officeDocument/2006/relationships/font" Target="fonts/font5.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1.fntdata"/><Relationship Id="rId118" Type="http://schemas.openxmlformats.org/officeDocument/2006/relationships/font" Target="fonts/font16.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fntdata"/><Relationship Id="rId108" Type="http://schemas.openxmlformats.org/officeDocument/2006/relationships/font" Target="fonts/font6.fntdata"/><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2.fntdata"/><Relationship Id="rId119" Type="http://schemas.openxmlformats.org/officeDocument/2006/relationships/font" Target="fonts/font17.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7.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2.fntdata"/><Relationship Id="rId120" Type="http://schemas.openxmlformats.org/officeDocument/2006/relationships/font" Target="fonts/font18.fntdata"/><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8.fntdata"/><Relationship Id="rId115" Type="http://schemas.openxmlformats.org/officeDocument/2006/relationships/font" Target="fonts/font13.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3.fntdata"/><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9.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9.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4.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doi.org/10.1186/2193-9039-3-11"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4895d75a54_0_10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We need to define the thing that we are seeking to detect with our empirical methods. What is IT? </a:t>
            </a:r>
            <a:endParaRPr/>
          </a:p>
        </p:txBody>
      </p:sp>
      <p:sp>
        <p:nvSpPr>
          <p:cNvPr id="153" name="Google Shape;153;g24895d75a54_0_1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24895d75a54_0_1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We need to define the thing that we are seeking to detect with our empirical methods. What is IT? </a:t>
            </a:r>
            <a:endParaRPr/>
          </a:p>
        </p:txBody>
      </p:sp>
      <p:sp>
        <p:nvSpPr>
          <p:cNvPr id="162" name="Google Shape;162;g24895d75a54_0_1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4895d75a54_0_1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We need to define the thing that we are seeking to detect with our empirical methods. What is IT? </a:t>
            </a:r>
            <a:endParaRPr/>
          </a:p>
        </p:txBody>
      </p:sp>
      <p:sp>
        <p:nvSpPr>
          <p:cNvPr id="171" name="Google Shape;171;g24895d75a54_0_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4879c3de20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4879c3de20_0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g24879c3de20_0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24895d75a54_0_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4895d75a54_0_1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9" name="Google Shape;199;g24895d75a54_0_15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4895d75a54_0_1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24895d75a54_0_1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g24895d75a54_0_1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4895d75a54_0_16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We need to define the thing that we are seeking to detect with our empirical methods. What is IT? </a:t>
            </a:r>
            <a:endParaRPr/>
          </a:p>
        </p:txBody>
      </p:sp>
      <p:sp>
        <p:nvSpPr>
          <p:cNvPr id="216" name="Google Shape;216;g24895d75a54_0_1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4895d75a54_0_1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We need to define the thing that we are seeking to detect with our empirical methods. What is IT? </a:t>
            </a:r>
            <a:endParaRPr/>
          </a:p>
        </p:txBody>
      </p:sp>
      <p:sp>
        <p:nvSpPr>
          <p:cNvPr id="225" name="Google Shape;225;g24895d75a54_0_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895d75a54_0_20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We need to define the thing that we are seeking to detect with our empirical methods. What is IT? </a:t>
            </a:r>
            <a:endParaRPr/>
          </a:p>
        </p:txBody>
      </p:sp>
      <p:sp>
        <p:nvSpPr>
          <p:cNvPr id="245" name="Google Shape;245;g24895d75a54_0_2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4895d75a54_0_19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We need to define the thing that we are seeking to detect with our empirical methods. What is IT? </a:t>
            </a:r>
            <a:endParaRPr/>
          </a:p>
        </p:txBody>
      </p:sp>
      <p:sp>
        <p:nvSpPr>
          <p:cNvPr id="256" name="Google Shape;256;g24895d75a54_0_1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4895d75a54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4895d75a54_0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g24895d75a54_0_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4895d75a54_0_2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4895d75a54_0_21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g24895d75a54_0_2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4895d75a54_0_2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24895d75a54_0_22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g24895d75a54_0_22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4895d75a54_0_2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4895d75a54_0_2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g24895d75a54_0_2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4895d75a54_0_2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4895d75a54_0_2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2" name="Google Shape;292;g24895d75a54_0_2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4895d75a54_0_2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4895d75a54_0_2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g24895d75a54_0_25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4895d75a54_0_2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24895d75a54_0_2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 name="Google Shape;306;g24895d75a54_0_26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4895d75a54_0_2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4895d75a54_0_2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g24895d75a54_0_27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4895d75a54_0_2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4895d75a54_0_28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 name="Google Shape;322;g24895d75a54_0_28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4895d75a54_0_2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4895d75a54_0_2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g24895d75a54_0_29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4895d75a54_0_3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4895d75a54_0_3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g24895d75a54_0_3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4895d75a54_0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We need to define the thing that we are seeking to detect with our empirical methods. What is IT? </a:t>
            </a:r>
            <a:endParaRPr/>
          </a:p>
        </p:txBody>
      </p:sp>
      <p:sp>
        <p:nvSpPr>
          <p:cNvPr id="101" name="Google Shape;101;g24895d75a54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24895d75a54_0_3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24895d75a54_0_32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4" name="Google Shape;354;g24895d75a54_0_3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4895d75a54_0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7" name="Google Shape;387;g24895d75a54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4895d75a54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4895d75a54_0_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g24895d75a54_0_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extLst>
      <p:ext uri="{BB962C8B-B14F-4D97-AF65-F5344CB8AC3E}">
        <p14:creationId xmlns:p14="http://schemas.microsoft.com/office/powerpoint/2010/main" val="39701657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1ec32f0a39_1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g11ec32f0a39_1_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83" name="Google Shape;183;g11ec32f0a39_1_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1ec32f0a39_1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g11ec32f0a39_1_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83" name="Google Shape;183;g11ec32f0a39_1_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34</a:t>
            </a:fld>
            <a:endParaRPr/>
          </a:p>
        </p:txBody>
      </p:sp>
    </p:spTree>
    <p:extLst>
      <p:ext uri="{BB962C8B-B14F-4D97-AF65-F5344CB8AC3E}">
        <p14:creationId xmlns:p14="http://schemas.microsoft.com/office/powerpoint/2010/main" val="17416233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1ec32f0a39_1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g11ec32f0a39_1_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83" name="Google Shape;183;g11ec32f0a39_1_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35</a:t>
            </a:fld>
            <a:endParaRPr/>
          </a:p>
        </p:txBody>
      </p:sp>
    </p:spTree>
    <p:extLst>
      <p:ext uri="{BB962C8B-B14F-4D97-AF65-F5344CB8AC3E}">
        <p14:creationId xmlns:p14="http://schemas.microsoft.com/office/powerpoint/2010/main" val="28238765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1ec32f0a39_1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g11ec32f0a39_1_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83" name="Google Shape;183;g11ec32f0a39_1_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36</a:t>
            </a:fld>
            <a:endParaRPr/>
          </a:p>
        </p:txBody>
      </p:sp>
    </p:spTree>
    <p:extLst>
      <p:ext uri="{BB962C8B-B14F-4D97-AF65-F5344CB8AC3E}">
        <p14:creationId xmlns:p14="http://schemas.microsoft.com/office/powerpoint/2010/main" val="2574427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1ec32f0a39_1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g11ec32f0a39_1_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83" name="Google Shape;183;g11ec32f0a39_1_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37</a:t>
            </a:fld>
            <a:endParaRPr/>
          </a:p>
        </p:txBody>
      </p:sp>
    </p:spTree>
    <p:extLst>
      <p:ext uri="{BB962C8B-B14F-4D97-AF65-F5344CB8AC3E}">
        <p14:creationId xmlns:p14="http://schemas.microsoft.com/office/powerpoint/2010/main" val="23584432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1ec32f0a39_1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g11ec32f0a39_1_7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09" name="Google Shape;209;g11ec32f0a39_1_7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38</a:t>
            </a:fld>
            <a:endParaRPr/>
          </a:p>
        </p:txBody>
      </p:sp>
    </p:spTree>
    <p:extLst>
      <p:ext uri="{BB962C8B-B14F-4D97-AF65-F5344CB8AC3E}">
        <p14:creationId xmlns:p14="http://schemas.microsoft.com/office/powerpoint/2010/main" val="32878084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1ec32f0a39_1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g11ec32f0a39_1_7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09" name="Google Shape;209;g11ec32f0a39_1_7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39</a:t>
            </a:fld>
            <a:endParaRPr/>
          </a:p>
        </p:txBody>
      </p:sp>
    </p:spTree>
    <p:extLst>
      <p:ext uri="{BB962C8B-B14F-4D97-AF65-F5344CB8AC3E}">
        <p14:creationId xmlns:p14="http://schemas.microsoft.com/office/powerpoint/2010/main" val="3287808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4895d75a54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4895d75a54_0_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g24895d75a54_0_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1ec32f0a39_1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8" name="Google Shape;208;g11ec32f0a39_1_7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09" name="Google Shape;209;g11ec32f0a39_1_7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40</a:t>
            </a:fld>
            <a:endParaRPr/>
          </a:p>
        </p:txBody>
      </p:sp>
    </p:spTree>
    <p:extLst>
      <p:ext uri="{BB962C8B-B14F-4D97-AF65-F5344CB8AC3E}">
        <p14:creationId xmlns:p14="http://schemas.microsoft.com/office/powerpoint/2010/main" val="39246080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4895d75a54_0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7" name="Google Shape;387;g24895d75a54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80822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24895d75a54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g24895d75a5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75315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24895d75a54_0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6" name="Google Shape;376;g24895d75a54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26464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7" name="Google Shape;38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87" name="Google Shape;38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573048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87" name="Google Shape;38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62772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87" name="Google Shape;38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9038899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having attended Harvard University, having a 3.8 GPA, having grown up in New Orleans, being fluent in German—all these lines on a résumé, matched they may well be, may not play the same causal role on Greg’s as they do on Jamal’s. And so, we can now see why there too, the results of the audit study may not in fact </a:t>
            </a:r>
            <a:r>
              <a:rPr lang="en-US" sz="1200" i="1" kern="1200" dirty="0">
                <a:solidFill>
                  <a:schemeClr val="tx1"/>
                </a:solidFill>
                <a:effectLst/>
                <a:latin typeface="+mn-lt"/>
                <a:ea typeface="+mn-ea"/>
                <a:cs typeface="+mn-cs"/>
              </a:rPr>
              <a:t>isolate</a:t>
            </a:r>
            <a:r>
              <a:rPr lang="en-US" sz="1200" kern="1200" dirty="0">
                <a:solidFill>
                  <a:schemeClr val="tx1"/>
                </a:solidFill>
                <a:effectLst/>
                <a:latin typeface="+mn-lt"/>
                <a:ea typeface="+mn-ea"/>
                <a:cs typeface="+mn-cs"/>
              </a:rPr>
              <a:t> the causal effect of race, as we might have initially thought.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While the hypothesis that being Black is a disadvantage in the labor market is no doubt true, the study is a problematic way of inquiring into it, for the key matter of “holding fixed everything in the causally relevant sense” might not in fact have been achieved.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kern="1200" dirty="0">
                <a:solidFill>
                  <a:schemeClr val="tx1"/>
                </a:solidFill>
                <a:effectLst/>
                <a:latin typeface="+mn-lt"/>
                <a:ea typeface="+mn-ea"/>
                <a:cs typeface="+mn-cs"/>
              </a:rPr>
              <a:t>What we’ve learned from AS1 is that the conceptual question of what it is to “hold everything else fixed” is prickly when we’re trying to get at the causes in the social world</a:t>
            </a:r>
            <a:endParaRPr lang="en-US" dirty="0"/>
          </a:p>
        </p:txBody>
      </p:sp>
      <p:sp>
        <p:nvSpPr>
          <p:cNvPr id="4" name="Slide Number Placeholder 3"/>
          <p:cNvSpPr>
            <a:spLocks noGrp="1"/>
          </p:cNvSpPr>
          <p:nvPr>
            <p:ph type="sldNum" sz="quarter" idx="5"/>
          </p:nvPr>
        </p:nvSpPr>
        <p:spPr/>
        <p:txBody>
          <a:bodyPr/>
          <a:lstStyle/>
          <a:p>
            <a:fld id="{EF977571-BD6E-2146-9F1D-BF54A8D0D9DC}" type="slidenum">
              <a:rPr lang="en-US" smtClean="0"/>
              <a:t>48</a:t>
            </a:fld>
            <a:endParaRPr lang="en-US"/>
          </a:p>
        </p:txBody>
      </p:sp>
    </p:spTree>
    <p:extLst>
      <p:ext uri="{BB962C8B-B14F-4D97-AF65-F5344CB8AC3E}">
        <p14:creationId xmlns:p14="http://schemas.microsoft.com/office/powerpoint/2010/main" val="34572096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having attended Harvard University, having a 3.8 GPA, having grown up in New Orleans, being fluent in German—all these lines on a résumé, matched they may well be, may not play the same causal role on Greg’s as they do on Jamal’s. And so, we can now see why there too, the results of the audit study may not in fact </a:t>
            </a:r>
            <a:r>
              <a:rPr lang="en-US" sz="1200" i="1" kern="1200" dirty="0">
                <a:solidFill>
                  <a:schemeClr val="tx1"/>
                </a:solidFill>
                <a:effectLst/>
                <a:latin typeface="+mn-lt"/>
                <a:ea typeface="+mn-ea"/>
                <a:cs typeface="+mn-cs"/>
              </a:rPr>
              <a:t>isolate</a:t>
            </a:r>
            <a:r>
              <a:rPr lang="en-US" sz="1200" kern="1200" dirty="0">
                <a:solidFill>
                  <a:schemeClr val="tx1"/>
                </a:solidFill>
                <a:effectLst/>
                <a:latin typeface="+mn-lt"/>
                <a:ea typeface="+mn-ea"/>
                <a:cs typeface="+mn-cs"/>
              </a:rPr>
              <a:t> the causal effect of race, as we might have initially thought.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While the hypothesis that being Black is a disadvantage in the labor market is no doubt true, the study is a problematic way of inquiring into it, for the key matter of “holding fixed everything in the causally relevant sense” might not in fact have been achieved.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sz="1200" kern="1200" dirty="0">
                <a:solidFill>
                  <a:schemeClr val="tx1"/>
                </a:solidFill>
                <a:effectLst/>
                <a:latin typeface="+mn-lt"/>
                <a:ea typeface="+mn-ea"/>
                <a:cs typeface="+mn-cs"/>
              </a:rPr>
              <a:t>What we’ve learned from AS1 is that the conceptual question of what it is to “hold everything else fixed” is prickly when we’re trying to get at the causes in the social world</a:t>
            </a:r>
            <a:endParaRPr lang="en-US" dirty="0"/>
          </a:p>
        </p:txBody>
      </p:sp>
      <p:sp>
        <p:nvSpPr>
          <p:cNvPr id="4" name="Slide Number Placeholder 3"/>
          <p:cNvSpPr>
            <a:spLocks noGrp="1"/>
          </p:cNvSpPr>
          <p:nvPr>
            <p:ph type="sldNum" sz="quarter" idx="5"/>
          </p:nvPr>
        </p:nvSpPr>
        <p:spPr/>
        <p:txBody>
          <a:bodyPr/>
          <a:lstStyle/>
          <a:p>
            <a:fld id="{EF977571-BD6E-2146-9F1D-BF54A8D0D9DC}" type="slidenum">
              <a:rPr lang="en-US" smtClean="0"/>
              <a:t>49</a:t>
            </a:fld>
            <a:endParaRPr lang="en-US"/>
          </a:p>
        </p:txBody>
      </p:sp>
    </p:spTree>
    <p:extLst>
      <p:ext uri="{BB962C8B-B14F-4D97-AF65-F5344CB8AC3E}">
        <p14:creationId xmlns:p14="http://schemas.microsoft.com/office/powerpoint/2010/main" val="21654652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4895d75a54_0_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We need to define the thing that we are seeking to detect with our empirical methods. What is IT? </a:t>
            </a:r>
            <a:endParaRPr/>
          </a:p>
        </p:txBody>
      </p:sp>
      <p:sp>
        <p:nvSpPr>
          <p:cNvPr id="117" name="Google Shape;117;g24895d75a54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4895d75a54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4895d75a54_0_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g24895d75a54_0_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50</a:t>
            </a:fld>
            <a:endParaRPr/>
          </a:p>
        </p:txBody>
      </p:sp>
    </p:spTree>
    <p:extLst>
      <p:ext uri="{BB962C8B-B14F-4D97-AF65-F5344CB8AC3E}">
        <p14:creationId xmlns:p14="http://schemas.microsoft.com/office/powerpoint/2010/main" val="6568772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87" name="Google Shape;38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484452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87" name="Google Shape;387;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63850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1fadf797506_2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1fadf797506_2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 claim seems to be that such studies detect this conception of discrimination BECAUSE they are able to methodologically achieve isolation of race from other causal variables…</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a:solidFill>
                  <a:srgbClr val="333333"/>
                </a:solidFill>
                <a:highlight>
                  <a:srgbClr val="FCFCFC"/>
                </a:highlight>
                <a:latin typeface="Roboto"/>
                <a:ea typeface="Roboto"/>
                <a:cs typeface="Roboto"/>
                <a:sym typeface="Roboto"/>
              </a:rPr>
              <a:t>What does “unobserved individual heterogeneity” mean - what is the fear there? That something OTHER THAN the causal effect of race is confounding the estimand. </a:t>
            </a:r>
            <a:endParaRPr>
              <a:solidFill>
                <a:srgbClr val="333333"/>
              </a:solidFill>
              <a:highlight>
                <a:srgbClr val="FCFCFC"/>
              </a:highlight>
              <a:latin typeface="Roboto"/>
              <a:ea typeface="Roboto"/>
              <a:cs typeface="Roboto"/>
              <a:sym typeface="Roboto"/>
            </a:endParaRPr>
          </a:p>
          <a:p>
            <a:pPr marL="0" lvl="0" indent="0" algn="l" rtl="0">
              <a:spcBef>
                <a:spcPts val="0"/>
              </a:spcBef>
              <a:spcAft>
                <a:spcPts val="0"/>
              </a:spcAft>
              <a:buNone/>
            </a:pPr>
            <a:endParaRPr/>
          </a:p>
          <a:p>
            <a:pPr marL="0" lvl="0" indent="0" algn="l" rtl="0">
              <a:spcBef>
                <a:spcPts val="0"/>
              </a:spcBef>
              <a:spcAft>
                <a:spcPts val="0"/>
              </a:spcAft>
              <a:buNone/>
            </a:pPr>
            <a:r>
              <a:rPr lang="en-US"/>
              <a:t>“The advocates of correspondence studies argue that the method provides the most clear and convincing evidence of discrimination. Their main argument is that a carefully designed correspondence study can identify discriminatory treatment by employers since the signal of group belonging is randomized. This circumvents the problem with unobserved individual heterogeneity – a common problem in studies using administrative data.” </a:t>
            </a:r>
            <a:endParaRPr/>
          </a:p>
          <a:p>
            <a:pPr marL="0" lvl="0" indent="0" algn="l" rtl="0">
              <a:spcBef>
                <a:spcPts val="0"/>
              </a:spcBef>
              <a:spcAft>
                <a:spcPts val="0"/>
              </a:spcAft>
              <a:buNone/>
            </a:pPr>
            <a:r>
              <a:rPr lang="en-US">
                <a:solidFill>
                  <a:srgbClr val="333333"/>
                </a:solidFill>
                <a:highlight>
                  <a:srgbClr val="FCFCFC"/>
                </a:highlight>
                <a:latin typeface="Roboto"/>
                <a:ea typeface="Roboto"/>
                <a:cs typeface="Roboto"/>
                <a:sym typeface="Roboto"/>
              </a:rPr>
              <a:t>Carlsson, M., Fumarco, L. &amp; Rooth, DO. Does the design of correspondence studies influence the measurement of discrimination?. </a:t>
            </a:r>
            <a:r>
              <a:rPr lang="en-US" i="1">
                <a:solidFill>
                  <a:srgbClr val="333333"/>
                </a:solidFill>
                <a:latin typeface="Roboto"/>
                <a:ea typeface="Roboto"/>
                <a:cs typeface="Roboto"/>
                <a:sym typeface="Roboto"/>
              </a:rPr>
              <a:t>IZA J Migration</a:t>
            </a:r>
            <a:r>
              <a:rPr lang="en-US">
                <a:solidFill>
                  <a:srgbClr val="333333"/>
                </a:solidFill>
                <a:highlight>
                  <a:srgbClr val="FCFCFC"/>
                </a:highlight>
                <a:latin typeface="Roboto"/>
                <a:ea typeface="Roboto"/>
                <a:cs typeface="Roboto"/>
                <a:sym typeface="Roboto"/>
              </a:rPr>
              <a:t> </a:t>
            </a:r>
            <a:r>
              <a:rPr lang="en-US">
                <a:solidFill>
                  <a:srgbClr val="333333"/>
                </a:solidFill>
                <a:latin typeface="Roboto"/>
                <a:ea typeface="Roboto"/>
                <a:cs typeface="Roboto"/>
                <a:sym typeface="Roboto"/>
              </a:rPr>
              <a:t>3</a:t>
            </a:r>
            <a:r>
              <a:rPr lang="en-US">
                <a:solidFill>
                  <a:srgbClr val="333333"/>
                </a:solidFill>
                <a:highlight>
                  <a:srgbClr val="FCFCFC"/>
                </a:highlight>
                <a:latin typeface="Roboto"/>
                <a:ea typeface="Roboto"/>
                <a:cs typeface="Roboto"/>
                <a:sym typeface="Roboto"/>
              </a:rPr>
              <a:t>, 11 (2014). </a:t>
            </a:r>
            <a:r>
              <a:rPr lang="en-US" u="sng">
                <a:solidFill>
                  <a:schemeClr val="hlink"/>
                </a:solidFill>
                <a:highlight>
                  <a:srgbClr val="FCFCFC"/>
                </a:highlight>
                <a:latin typeface="Roboto"/>
                <a:ea typeface="Roboto"/>
                <a:cs typeface="Roboto"/>
                <a:sym typeface="Roboto"/>
                <a:hlinkClick r:id="rId3"/>
              </a:rPr>
              <a:t>https://doi.org/10.1186/2193-9039-3-11</a:t>
            </a:r>
            <a:endParaRPr>
              <a:solidFill>
                <a:srgbClr val="333333"/>
              </a:solidFill>
              <a:highlight>
                <a:srgbClr val="FCFCFC"/>
              </a:highlight>
              <a:latin typeface="Roboto"/>
              <a:ea typeface="Roboto"/>
              <a:cs typeface="Roboto"/>
              <a:sym typeface="Roboto"/>
            </a:endParaRPr>
          </a:p>
          <a:p>
            <a:pPr marL="0" lvl="0" indent="0" algn="l" rtl="0">
              <a:spcBef>
                <a:spcPts val="0"/>
              </a:spcBef>
              <a:spcAft>
                <a:spcPts val="0"/>
              </a:spcAft>
              <a:buNone/>
            </a:pPr>
            <a:endParaRPr>
              <a:solidFill>
                <a:srgbClr val="333333"/>
              </a:solidFill>
              <a:highlight>
                <a:srgbClr val="FCFCFC"/>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050">
                <a:highlight>
                  <a:srgbClr val="FFFFFF"/>
                </a:highlight>
                <a:latin typeface="Roboto"/>
                <a:ea typeface="Roboto"/>
                <a:cs typeface="Roboto"/>
                <a:sym typeface="Roboto"/>
              </a:rPr>
              <a:t>We can also include:</a:t>
            </a:r>
            <a:endParaRPr sz="1050">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US" sz="1050">
                <a:highlight>
                  <a:srgbClr val="FFFFFF"/>
                </a:highlight>
                <a:latin typeface="Roboto"/>
                <a:ea typeface="Roboto"/>
                <a:cs typeface="Roboto"/>
                <a:sym typeface="Roboto"/>
              </a:rPr>
              <a:t>““Racial discrimination is defined with reference to counterfactual notions of causality developed in statistics: racial discrimination for an individual is the difference in an outcome if an individual were of one race contrasted to another race…we must use indirect techniques to estimate the magnitude of racial discrimination.””</a:t>
            </a:r>
            <a:endParaRPr sz="1050">
              <a:highlight>
                <a:srgbClr val="FFFFFF"/>
              </a:highlight>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sz="1050">
                <a:highlight>
                  <a:srgbClr val="FFFFFF"/>
                </a:highlight>
                <a:latin typeface="Roboto"/>
                <a:ea typeface="Roboto"/>
                <a:cs typeface="Roboto"/>
                <a:sym typeface="Roboto"/>
              </a:rPr>
              <a:t>Lincoln Quillian, Book Review,</a:t>
            </a:r>
            <a:endParaRPr sz="1050">
              <a:highlight>
                <a:srgbClr val="FFFFFF"/>
              </a:highlight>
              <a:latin typeface="Roboto"/>
              <a:ea typeface="Roboto"/>
              <a:cs typeface="Roboto"/>
              <a:sym typeface="Roboto"/>
            </a:endParaRPr>
          </a:p>
          <a:p>
            <a:pPr marL="0" lvl="0" indent="0" algn="l" rtl="0">
              <a:spcBef>
                <a:spcPts val="0"/>
              </a:spcBef>
              <a:spcAft>
                <a:spcPts val="0"/>
              </a:spcAft>
              <a:buNone/>
            </a:pPr>
            <a:r>
              <a:rPr lang="en-US" sz="1050">
                <a:highlight>
                  <a:srgbClr val="FFFFFF"/>
                </a:highlight>
                <a:latin typeface="Roboto"/>
                <a:ea typeface="Roboto"/>
                <a:cs typeface="Roboto"/>
                <a:sym typeface="Roboto"/>
              </a:rPr>
              <a:t>35 CONTEMP. SOC. 88, 89 (2006)</a:t>
            </a:r>
            <a:endParaRPr>
              <a:solidFill>
                <a:srgbClr val="333333"/>
              </a:solidFill>
              <a:highlight>
                <a:srgbClr val="FCFCFC"/>
              </a:highlight>
              <a:latin typeface="Roboto"/>
              <a:ea typeface="Roboto"/>
              <a:cs typeface="Roboto"/>
              <a:sym typeface="Roboto"/>
            </a:endParaRPr>
          </a:p>
          <a:p>
            <a:pPr marL="0" lvl="0" indent="0" algn="l" rtl="0">
              <a:spcBef>
                <a:spcPts val="0"/>
              </a:spcBef>
              <a:spcAft>
                <a:spcPts val="0"/>
              </a:spcAft>
              <a:buNone/>
            </a:pPr>
            <a:endParaRPr>
              <a:solidFill>
                <a:srgbClr val="333333"/>
              </a:solidFill>
              <a:highlight>
                <a:srgbClr val="FCFCFC"/>
              </a:highlight>
              <a:latin typeface="Roboto"/>
              <a:ea typeface="Roboto"/>
              <a:cs typeface="Roboto"/>
              <a:sym typeface="Roboto"/>
            </a:endParaRPr>
          </a:p>
          <a:p>
            <a:pPr marL="0" lvl="0" indent="0" algn="l" rtl="0">
              <a:spcBef>
                <a:spcPts val="0"/>
              </a:spcBef>
              <a:spcAft>
                <a:spcPts val="0"/>
              </a:spcAft>
              <a:buNone/>
            </a:pPr>
            <a:endParaRPr>
              <a:solidFill>
                <a:srgbClr val="333333"/>
              </a:solidFill>
              <a:highlight>
                <a:srgbClr val="FCFCFC"/>
              </a:highlight>
              <a:latin typeface="Roboto"/>
              <a:ea typeface="Roboto"/>
              <a:cs typeface="Roboto"/>
              <a:sym typeface="Roboto"/>
            </a:endParaRPr>
          </a:p>
        </p:txBody>
      </p:sp>
      <p:sp>
        <p:nvSpPr>
          <p:cNvPr id="397" name="Google Shape;397;g1fadf797506_2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60</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1f654b7769c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 name="Google Shape;405;g1f654b7769c_0_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Possibility of manipulation</a:t>
            </a:r>
            <a:endParaRPr/>
          </a:p>
        </p:txBody>
      </p:sp>
      <p:sp>
        <p:nvSpPr>
          <p:cNvPr id="406" name="Google Shape;406;g1f654b7769c_0_6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61</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1f654b7769c_0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1f654b7769c_0_9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2" name="Google Shape;422;g1f654b7769c_0_9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62</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faa6e5197b_5_6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faa6e5197b_5_6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g1faa6e5197b_5_66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63</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1faa6e5197b_5_8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1faa6e5197b_5_8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1" name="Google Shape;491;g1faa6e5197b_5_87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64</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1faa6e5197b_5_8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1faa6e5197b_5_8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5" name="Google Shape;505;g1faa6e5197b_5_88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65</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faa6e5197b_5_8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faa6e5197b_5_88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4" name="Google Shape;514;g1faa6e5197b_5_88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66</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We need to define the thing that we are seeking to detect with our empirical methods. What is IT? </a:t>
            </a:r>
            <a:endParaRPr/>
          </a:p>
        </p:txBody>
      </p:sp>
      <p:sp>
        <p:nvSpPr>
          <p:cNvPr id="125" name="Google Shape;12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1faa6e5197b_5_8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1faa6e5197b_5_89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4" name="Google Shape;524;g1faa6e5197b_5_89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67</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fadf797506_1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1fadf797506_1_6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4" name="Google Shape;534;g1fadf797506_1_6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68</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1faa6e5197b_5_12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1faa6e5197b_5_12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3" name="Google Shape;543;g1faa6e5197b_5_124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69</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1faa6e5197b_5_8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 name="Google Shape;551;g1faa6e5197b_5_89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Seem to be saying that part of the causal mechanism that they intent to sweep IN with the study design is assigning dissimilar value to the same formal credentials </a:t>
            </a:r>
            <a:endParaRPr/>
          </a:p>
        </p:txBody>
      </p:sp>
      <p:sp>
        <p:nvSpPr>
          <p:cNvPr id="552" name="Google Shape;552;g1faa6e5197b_5_89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70</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faa6e5197b_5_9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1faa6e5197b_5_90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1" name="Google Shape;561;g1faa6e5197b_5_90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71</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1faa6e5197b_5_9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1faa6e5197b_5_9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They are going to say this IS part of the “direct effect of b or w” - just question begging. Sweep in or out the effect if want it to count as bad, but what is the principled definition of the variable? </a:t>
            </a:r>
            <a:endParaRPr/>
          </a:p>
        </p:txBody>
      </p:sp>
      <p:sp>
        <p:nvSpPr>
          <p:cNvPr id="571" name="Google Shape;571;g1faa6e5197b_5_9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72</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1faa6e5197b_5_9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1faa6e5197b_5_9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a:t>Why? </a:t>
            </a:r>
            <a:endParaRPr/>
          </a:p>
          <a:p>
            <a:pPr marL="0" lvl="0" indent="0" algn="l" rtl="0">
              <a:lnSpc>
                <a:spcPct val="115000"/>
              </a:lnSpc>
              <a:spcBef>
                <a:spcPts val="0"/>
              </a:spcBef>
              <a:spcAft>
                <a:spcPts val="0"/>
              </a:spcAft>
              <a:buClr>
                <a:schemeClr val="dk1"/>
              </a:buClr>
              <a:buSzPts val="1100"/>
              <a:buFont typeface="Arial"/>
              <a:buNone/>
            </a:pPr>
            <a:r>
              <a:rPr lang="en-US"/>
              <a:t>The name atop of the résumé indicates that the credentials, educational background, etc. belong to that person </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Clr>
                <a:schemeClr val="dk1"/>
              </a:buClr>
              <a:buSzPts val="1100"/>
              <a:buFont typeface="Arial"/>
              <a:buNone/>
            </a:pPr>
            <a:r>
              <a:rPr lang="en-US"/>
              <a:t>While the candidates may meet the same formal requirements for HSD, if you are not making any assumptions that the decisionmaker takes those formal requirements to mean the same thing when possessed by differently racialized candidates, then you cannot assume that hsd = b-hsd = w-hsd</a:t>
            </a:r>
            <a:endParaRPr/>
          </a:p>
          <a:p>
            <a:pPr marL="0" lvl="0" indent="0" algn="l" rtl="0">
              <a:spcBef>
                <a:spcPts val="0"/>
              </a:spcBef>
              <a:spcAft>
                <a:spcPts val="0"/>
              </a:spcAft>
              <a:buNone/>
            </a:pPr>
            <a:endParaRPr/>
          </a:p>
        </p:txBody>
      </p:sp>
      <p:sp>
        <p:nvSpPr>
          <p:cNvPr id="582" name="Google Shape;582;g1faa6e5197b_5_9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73</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1faa6e5197b_5_9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1faa6e5197b_5_9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We are not assuming that w-hsd≠ w-hsd, just not assuming that w-hsd= w-hsd</a:t>
            </a:r>
            <a:endParaRPr/>
          </a:p>
          <a:p>
            <a:pPr marL="0" lvl="0" indent="0" algn="l" rtl="0">
              <a:spcBef>
                <a:spcPts val="0"/>
              </a:spcBef>
              <a:spcAft>
                <a:spcPts val="0"/>
              </a:spcAft>
              <a:buNone/>
            </a:pPr>
            <a:r>
              <a:rPr lang="en-US"/>
              <a:t>The point here is that you INTEND to measure how they respond when they think that a person w that racial status has that degree, so what you want them to perceive is really not “the same” in all respects </a:t>
            </a:r>
            <a:endParaRPr/>
          </a:p>
        </p:txBody>
      </p:sp>
      <p:sp>
        <p:nvSpPr>
          <p:cNvPr id="592" name="Google Shape;592;g1faa6e5197b_5_9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74</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faa6e5197b_5_9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faa6e5197b_5_9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2" name="Google Shape;602;g1faa6e5197b_5_9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75</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1faa6e5197b_5_9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1faa6e5197b_5_9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1" name="Google Shape;611;g1faa6e5197b_5_94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We need to define the thing that we are seeking to detect with our empirical methods. What is IT? </a:t>
            </a:r>
            <a:endParaRPr/>
          </a:p>
        </p:txBody>
      </p:sp>
      <p:sp>
        <p:nvSpPr>
          <p:cNvPr id="125" name="Google Shape;12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193687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1faa6e5197b_5_9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1faa6e5197b_5_95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1" name="Google Shape;621;g1faa6e5197b_5_95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77</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1faa6e5197b_5_9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1faa6e5197b_5_94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It could be that they think it ought not to be called discrimination so are looking to take the effect out of the race variable and put it into a non-race variable, again just drawing normative lines</a:t>
            </a:r>
            <a:endParaRPr/>
          </a:p>
        </p:txBody>
      </p:sp>
      <p:sp>
        <p:nvSpPr>
          <p:cNvPr id="631" name="Google Shape;631;g1faa6e5197b_5_9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78</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1faa6e5197b_5_9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1faa6e5197b_5_93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1100">
                <a:latin typeface="Arial"/>
                <a:ea typeface="Arial"/>
                <a:cs typeface="Arial"/>
                <a:sym typeface="Arial"/>
              </a:rPr>
              <a:t>A few other quotes (bold emphases added), if you want them:</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From List (2004)’s The Nature and Extent of Discrimination in the Marketplace:</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457200" lvl="0" indent="-298450" algn="l" rtl="0">
              <a:spcBef>
                <a:spcPts val="0"/>
              </a:spcBef>
              <a:spcAft>
                <a:spcPts val="0"/>
              </a:spcAft>
              <a:buClr>
                <a:schemeClr val="dk1"/>
              </a:buClr>
              <a:buSzPts val="1100"/>
              <a:buAutoNum type="arabicPeriod"/>
            </a:pPr>
            <a:r>
              <a:rPr lang="en-US" sz="1100">
                <a:latin typeface="Arial"/>
                <a:ea typeface="Arial"/>
                <a:cs typeface="Arial"/>
                <a:sym typeface="Arial"/>
              </a:rPr>
              <a:t>“the differences in the empirical distribution of prices could be due to at least three sources: i) animus-based or taste-based discrimination, whereby dealers are willing to incur a cost to avoid transacting with a minority; ii) differences in bargaining ability—i.e., majorities are superior bargainers and obtain better outcomes in the marketplace; and iii) statistical discrimination, where </a:t>
            </a:r>
            <a:r>
              <a:rPr lang="en-US" sz="1100" b="1">
                <a:latin typeface="Arial"/>
                <a:ea typeface="Arial"/>
                <a:cs typeface="Arial"/>
                <a:sym typeface="Arial"/>
              </a:rPr>
              <a:t>minorities have a different distribution of reservation values and in their pursuit of profits dealers use observable variables to make inferences about a relevant but unobservable variable</a:t>
            </a:r>
            <a:r>
              <a:rPr lang="en-US" sz="1100">
                <a:latin typeface="Arial"/>
                <a:ea typeface="Arial"/>
                <a:cs typeface="Arial"/>
                <a:sym typeface="Arial"/>
              </a:rPr>
              <a:t> (reservation values).” (p. 50-51)</a:t>
            </a: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From Marianne Bertrand &amp; Esther Duflo, Field Experiments on Discrimination IN Handbook of Economic Field Experiments (2017):</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457200" lvl="0" indent="-298450" algn="l" rtl="0">
              <a:spcBef>
                <a:spcPts val="0"/>
              </a:spcBef>
              <a:spcAft>
                <a:spcPts val="0"/>
              </a:spcAft>
              <a:buClr>
                <a:schemeClr val="dk1"/>
              </a:buClr>
              <a:buSzPts val="1100"/>
              <a:buAutoNum type="arabicPeriod"/>
            </a:pPr>
            <a:r>
              <a:rPr lang="en-US" sz="1100">
                <a:latin typeface="Arial"/>
                <a:ea typeface="Arial"/>
                <a:cs typeface="Arial"/>
                <a:sym typeface="Arial"/>
              </a:rPr>
              <a:t>“Attributes beyond those intended by the researcher may be inferred by the recipient. For example, Fryer and Levitt (2004) suggest that </a:t>
            </a:r>
            <a:r>
              <a:rPr lang="en-US" sz="1100" b="1">
                <a:latin typeface="Arial"/>
                <a:ea typeface="Arial"/>
                <a:cs typeface="Arial"/>
                <a:sym typeface="Arial"/>
              </a:rPr>
              <a:t>black names may “provide a useful signal to employers about labor market productivity after controlling for information on the resume</a:t>
            </a:r>
            <a:r>
              <a:rPr lang="en-US" sz="1100">
                <a:latin typeface="Arial"/>
                <a:ea typeface="Arial"/>
                <a:cs typeface="Arial"/>
                <a:sym typeface="Arial"/>
              </a:rPr>
              <a:t>.” This is clearly true for age, as we noted, but this may also be true for race if the choice of a black name is a political statement by the parent, accompanied by a different attitude toward schooling and obedience.” (p. 334)</a:t>
            </a:r>
            <a:endParaRPr sz="1100">
              <a:latin typeface="Arial"/>
              <a:ea typeface="Arial"/>
              <a:cs typeface="Arial"/>
              <a:sym typeface="Arial"/>
            </a:endParaRPr>
          </a:p>
          <a:p>
            <a:pPr marL="457200" lvl="0" indent="0" algn="l" rtl="0">
              <a:spcBef>
                <a:spcPts val="0"/>
              </a:spcBef>
              <a:spcAft>
                <a:spcPts val="0"/>
              </a:spcAft>
              <a:buNone/>
            </a:pPr>
            <a:endParaRPr sz="1100">
              <a:latin typeface="Arial"/>
              <a:ea typeface="Arial"/>
              <a:cs typeface="Arial"/>
              <a:sym typeface="Arial"/>
            </a:endParaRPr>
          </a:p>
          <a:p>
            <a:pPr marL="457200" lvl="0" indent="-298450" algn="l" rtl="0">
              <a:spcBef>
                <a:spcPts val="0"/>
              </a:spcBef>
              <a:spcAft>
                <a:spcPts val="0"/>
              </a:spcAft>
              <a:buSzPts val="1100"/>
              <a:buFont typeface="Arial"/>
              <a:buAutoNum type="arabicPeriod"/>
            </a:pPr>
            <a:r>
              <a:rPr lang="en-US" sz="1100">
                <a:latin typeface="Arial"/>
                <a:ea typeface="Arial"/>
                <a:cs typeface="Arial"/>
                <a:sym typeface="Arial"/>
              </a:rPr>
              <a:t>“Audit and correspondence methodologies were developed to address these core limitations of the regression approach [the case that </a:t>
            </a:r>
            <a:r>
              <a:rPr lang="en-US" sz="1100" b="1">
                <a:latin typeface="Arial"/>
                <a:ea typeface="Arial"/>
                <a:cs typeface="Arial"/>
                <a:sym typeface="Arial"/>
              </a:rPr>
              <a:t>race or gender is correlated with other proxies for productivity that are unobservable to the researcher but observed by the employer</a:t>
            </a:r>
            <a:r>
              <a:rPr lang="en-US" sz="1100">
                <a:latin typeface="Arial"/>
                <a:ea typeface="Arial"/>
                <a:cs typeface="Arial"/>
                <a:sym typeface="Arial"/>
              </a:rPr>
              <a:t>] to measure discrimination.” (p 315-16)</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457200" lvl="0" indent="-298450" algn="l" rtl="0">
              <a:spcBef>
                <a:spcPts val="0"/>
              </a:spcBef>
              <a:spcAft>
                <a:spcPts val="0"/>
              </a:spcAft>
              <a:buSzPts val="1100"/>
              <a:buFont typeface="Arial"/>
              <a:buAutoNum type="arabicPeriod"/>
            </a:pPr>
            <a:r>
              <a:rPr lang="en-US" sz="1100">
                <a:latin typeface="Arial"/>
                <a:ea typeface="Arial"/>
                <a:cs typeface="Arial"/>
                <a:sym typeface="Arial"/>
              </a:rPr>
              <a:t>“Bertrand and Mullainathan (2004) experimentally varied the quality of the resume used in response to a given ad. Higher quality applicants had on average a little more labor market experience and fewer holes in their employment history; they were also more likely to have an email address, have completed some certification degree, possess foreign language skills, or have been awarded some honors. The authors sent four resumes in response to each ad: two higher quality and two lower quality ones. They randomly assigned an African-American-sounding name to one of the higher and one of the lower quality resumes. They find that whites with higher quality resumes receive nearly 30 percent more call backs than whites with lower quality resumes. On the other hand, having a higher quality resume has a smaller effect for African-Americans. In other words, the gap between whites and African-Americans widens with resume quality. While one may have expected improved credentials to alleviate </a:t>
            </a:r>
            <a:r>
              <a:rPr lang="en-US" sz="1100" b="1">
                <a:latin typeface="Arial"/>
                <a:ea typeface="Arial"/>
                <a:cs typeface="Arial"/>
                <a:sym typeface="Arial"/>
              </a:rPr>
              <a:t>employers’ fear that African-American applicants are deficient in some unobservable skills under a statistical discrimination explanation for the overall discrimination</a:t>
            </a:r>
            <a:r>
              <a:rPr lang="en-US" sz="1100">
                <a:latin typeface="Arial"/>
                <a:ea typeface="Arial"/>
                <a:cs typeface="Arial"/>
                <a:sym typeface="Arial"/>
              </a:rPr>
              <a:t>, this was not the case in their data. Bertrand and Mullainathan argue that one simple alternative model that may best explain the patterns in their data is some form of lexicographic search by employers:</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914400" lvl="0" indent="0" algn="l" rtl="0">
              <a:spcBef>
                <a:spcPts val="0"/>
              </a:spcBef>
              <a:spcAft>
                <a:spcPts val="0"/>
              </a:spcAft>
              <a:buNone/>
            </a:pPr>
            <a:r>
              <a:rPr lang="en-US" sz="1100" i="1">
                <a:latin typeface="Arial"/>
                <a:ea typeface="Arial"/>
                <a:cs typeface="Arial"/>
                <a:sym typeface="Arial"/>
              </a:rPr>
              <a:t>Employers receive so many resumes that they may use quick heuristics in reading these resumes. One such heuristic could be to simply read no further when they see an African-American name. Thus, they may never see the skills of African-American candidates and this could explain why these skills are not rewarded.”</a:t>
            </a:r>
            <a:endParaRPr sz="1100" i="1">
              <a:latin typeface="Arial"/>
              <a:ea typeface="Arial"/>
              <a:cs typeface="Arial"/>
              <a:sym typeface="Arial"/>
            </a:endParaRPr>
          </a:p>
          <a:p>
            <a:pPr marL="0" lvl="0" indent="457200" algn="l" rtl="0">
              <a:spcBef>
                <a:spcPts val="0"/>
              </a:spcBef>
              <a:spcAft>
                <a:spcPts val="0"/>
              </a:spcAft>
              <a:buClr>
                <a:schemeClr val="dk1"/>
              </a:buClr>
              <a:buSzPts val="1100"/>
              <a:buFont typeface="Arial"/>
              <a:buNone/>
            </a:pPr>
            <a:r>
              <a:rPr lang="en-US" sz="1100" i="1">
                <a:latin typeface="Arial"/>
                <a:ea typeface="Arial"/>
                <a:cs typeface="Arial"/>
                <a:sym typeface="Arial"/>
              </a:rPr>
              <a:t> </a:t>
            </a:r>
            <a:r>
              <a:rPr lang="en-US" sz="1100">
                <a:latin typeface="Arial"/>
                <a:ea typeface="Arial"/>
                <a:cs typeface="Arial"/>
                <a:sym typeface="Arial"/>
              </a:rPr>
              <a:t>(p. 324)</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457200" lvl="0" indent="-298450" algn="l" rtl="0">
              <a:spcBef>
                <a:spcPts val="0"/>
              </a:spcBef>
              <a:spcAft>
                <a:spcPts val="0"/>
              </a:spcAft>
              <a:buSzPts val="1100"/>
              <a:buFont typeface="Arial"/>
              <a:buAutoNum type="arabicPeriod"/>
            </a:pPr>
            <a:r>
              <a:rPr lang="en-US" sz="1100">
                <a:latin typeface="Arial"/>
                <a:ea typeface="Arial"/>
                <a:cs typeface="Arial"/>
                <a:sym typeface="Arial"/>
              </a:rPr>
              <a:t>“A subtler criticism of the correspondence and audit methods by Heckman and Siegelman (1993) has been recently revisited by Neumark (2012). Heckman and Siegelman (1993) show that a troubling result emerges in audit or correspondence studies because the outcome of interest is not linear in productivity (as it might be for a wage offer) but instead is nonlinear. That is, we think that in the hiring process firms evaluate a job applicant’s productivity relative to a standard and offer the applicant a job (or a call- back) if the standard is met. This nonlinear relationship can raise issues for any inferences of discrimination based on call backs if </a:t>
            </a:r>
            <a:r>
              <a:rPr lang="en-US" sz="1100" b="1">
                <a:latin typeface="Arial"/>
                <a:ea typeface="Arial"/>
                <a:cs typeface="Arial"/>
                <a:sym typeface="Arial"/>
              </a:rPr>
              <a:t>employers believe that blacks and whites differ in the variance of their unobserved productivity</a:t>
            </a:r>
            <a:r>
              <a:rPr lang="en-US" sz="1100">
                <a:latin typeface="Arial"/>
                <a:ea typeface="Arial"/>
                <a:cs typeface="Arial"/>
                <a:sym typeface="Arial"/>
              </a:rPr>
              <a:t>.</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457200" lvl="0" indent="0" algn="l" rtl="0">
              <a:spcBef>
                <a:spcPts val="0"/>
              </a:spcBef>
              <a:spcAft>
                <a:spcPts val="0"/>
              </a:spcAft>
              <a:buClr>
                <a:schemeClr val="dk1"/>
              </a:buClr>
              <a:buSzPts val="1100"/>
              <a:buFont typeface="Arial"/>
              <a:buNone/>
            </a:pPr>
            <a:r>
              <a:rPr lang="en-US" sz="1100">
                <a:latin typeface="Arial"/>
                <a:ea typeface="Arial"/>
                <a:cs typeface="Arial"/>
                <a:sym typeface="Arial"/>
              </a:rPr>
              <a:t>Consider, for example, the case where employers believe that the variance of unobserved productivity is higher for whites than for blacks. The correspondence and audit methods make black and white applicants equal on observable productivity characteristic X1. However, no information is conveyed on a second, unobservable productivity- related characteristic, X2. Because an employer will offer a job interview only if it perceives or expects the sum b1X1  + X2 to be sufficiently high, when X1 is set at a low level the employer has to believe that X2 is high (or likely to be high) in order to offer an interview. Even though the employer does not observe X2, if the employer knows that the variance of X2 is higher for whites, the employer correctly concludes that whites are more likely than blacks to have a sufficiently high sum of b1X1  + X2, by virtue of the simple fact that fewer blacks have very high values of X2. Employers will therefore be less likely to offer jobs to blacks than to whites, even though the observed average of X1 is the same for blacks and whites, as is the unobserved average of X2. The opposite holds if X1 is set at a high value: in this case, the employer only needs to avoid very low values of X2, which will be more common for the higher variance whites. In other words, Heckman and Siegelman (1993) show that, even when there are equal group averages of both observed and unobserved variables, an audit or correspondence study can generate biased estimates, with spurious evidence of discrimination in either direction or spurious evidence of its absence.” (p. 333-34)</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a:latin typeface="Arial"/>
                <a:ea typeface="Arial"/>
                <a:cs typeface="Arial"/>
                <a:sym typeface="Arial"/>
              </a:rPr>
              <a:t>From Ayres and Siegelman’s Race and Gender Discrimination in Bargaining for a New Car (1995), The American Economic Review, Vol. 85, No. 3. (Jun., 1995), pp. 304-321.</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457200" lvl="0" indent="-298450" algn="l" rtl="0">
              <a:spcBef>
                <a:spcPts val="0"/>
              </a:spcBef>
              <a:spcAft>
                <a:spcPts val="0"/>
              </a:spcAft>
              <a:buSzPts val="1100"/>
              <a:buFont typeface="Arial"/>
              <a:buAutoNum type="arabicPeriod"/>
            </a:pPr>
            <a:r>
              <a:rPr lang="en-US" sz="1100">
                <a:latin typeface="Arial"/>
                <a:ea typeface="Arial"/>
                <a:cs typeface="Arial"/>
                <a:sym typeface="Arial"/>
              </a:rPr>
              <a:t>“"Statistical discrimination" is based not on a psychological distaste for associating with blacks or women, but rather on sellers' </a:t>
            </a:r>
            <a:r>
              <a:rPr lang="en-US" sz="1100" b="1">
                <a:latin typeface="Arial"/>
                <a:ea typeface="Arial"/>
                <a:cs typeface="Arial"/>
                <a:sym typeface="Arial"/>
              </a:rPr>
              <a:t>use of observable variables (such as race or gender) to make inferences about a relevant but unobservable variable</a:t>
            </a:r>
            <a:r>
              <a:rPr lang="en-US" sz="1100">
                <a:latin typeface="Arial"/>
                <a:ea typeface="Arial"/>
                <a:cs typeface="Arial"/>
                <a:sym typeface="Arial"/>
              </a:rPr>
              <a:t> (Edmund Phelps, 1972). I</a:t>
            </a:r>
            <a:r>
              <a:rPr lang="en-US" sz="1100" b="1">
                <a:latin typeface="Arial"/>
                <a:ea typeface="Arial"/>
                <a:cs typeface="Arial"/>
                <a:sym typeface="Arial"/>
              </a:rPr>
              <a:t>n the labor market, productivity is the relevant unobservable variable</a:t>
            </a:r>
            <a:r>
              <a:rPr lang="en-US" sz="1100">
                <a:latin typeface="Arial"/>
                <a:ea typeface="Arial"/>
                <a:cs typeface="Arial"/>
                <a:sym typeface="Arial"/>
              </a:rPr>
              <a:t>. In car negotiations, dealers might use a customer's race or gender to make inferences about a buyer's knowledge, search and bargaining costs, or, more generally, her reservation price at the specific dealership. If sellers believe, for example, that women are on average more averse to bargaining than men, it may be profitable to quote higher prices to women customers.</a:t>
            </a:r>
            <a:endParaRPr sz="1100">
              <a:latin typeface="Arial"/>
              <a:ea typeface="Arial"/>
              <a:cs typeface="Arial"/>
              <a:sym typeface="Arial"/>
            </a:endParaRPr>
          </a:p>
          <a:p>
            <a:pPr marL="457200" lvl="0" indent="0" algn="l" rtl="0">
              <a:spcBef>
                <a:spcPts val="0"/>
              </a:spcBef>
              <a:spcAft>
                <a:spcPts val="0"/>
              </a:spcAft>
              <a:buNone/>
            </a:pPr>
            <a:br>
              <a:rPr lang="en-US" sz="1100">
                <a:latin typeface="Arial"/>
                <a:ea typeface="Arial"/>
                <a:cs typeface="Arial"/>
                <a:sym typeface="Arial"/>
              </a:rPr>
            </a:br>
            <a:r>
              <a:rPr lang="en-US" sz="1100">
                <a:latin typeface="Arial"/>
                <a:ea typeface="Arial"/>
                <a:cs typeface="Arial"/>
                <a:sym typeface="Arial"/>
              </a:rPr>
              <a:t>Dealers might also make racial or gender inferences about the expected costs of contracting-including, for example, the expected costs of default on car loans. The script attempted to eliminate cost-based statistical discrimination by having all testers volunteer early in the negotiations that they were providing their own financing. This disclosure indicated that the dealer should not have to bear a risk of buyer default.” (p. 317)</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457200" lvl="0" indent="-298450" algn="l" rtl="0">
              <a:spcBef>
                <a:spcPts val="0"/>
              </a:spcBef>
              <a:spcAft>
                <a:spcPts val="0"/>
              </a:spcAft>
              <a:buSzPts val="1100"/>
              <a:buFont typeface="Arial"/>
              <a:buAutoNum type="arabicPeriod"/>
            </a:pPr>
            <a:r>
              <a:rPr lang="en-US" sz="1100">
                <a:latin typeface="Arial"/>
                <a:ea typeface="Arial"/>
                <a:cs typeface="Arial"/>
                <a:sym typeface="Arial"/>
              </a:rPr>
              <a:t>“Even though all testers volunteered that they did not need financing, </a:t>
            </a:r>
            <a:r>
              <a:rPr lang="en-US" sz="1100" b="1">
                <a:latin typeface="Arial"/>
                <a:ea typeface="Arial"/>
                <a:cs typeface="Arial"/>
                <a:sym typeface="Arial"/>
              </a:rPr>
              <a:t>dealers might disparately assess the credibility of this information depending on the gender and race of the tester</a:t>
            </a:r>
            <a:r>
              <a:rPr lang="en-US" sz="1100">
                <a:latin typeface="Arial"/>
                <a:ea typeface="Arial"/>
                <a:cs typeface="Arial"/>
                <a:sym typeface="Arial"/>
              </a:rPr>
              <a:t>. If statistically valid, this inference could form the basis for cost-based statistical discrimination.” (p. 317)</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457200" lvl="0" indent="-298450" algn="l" rtl="0">
              <a:spcBef>
                <a:spcPts val="0"/>
              </a:spcBef>
              <a:spcAft>
                <a:spcPts val="0"/>
              </a:spcAft>
              <a:buSzPts val="1100"/>
              <a:buFont typeface="Arial"/>
              <a:buAutoNum type="arabicPeriod"/>
            </a:pPr>
            <a:r>
              <a:rPr lang="en-US" sz="1100">
                <a:latin typeface="Arial"/>
                <a:ea typeface="Arial"/>
                <a:cs typeface="Arial"/>
                <a:sym typeface="Arial"/>
              </a:rPr>
              <a:t>“The evidence that dealers occasionally used racist or sexist language, combined with the large (but statistically insignificant) savings that black testers encountered in black neighborhoods, justify lingering concerns about the possibility of animus or stereotypic discrimination. However, </a:t>
            </a:r>
            <a:r>
              <a:rPr lang="en-US" sz="1100" b="1">
                <a:latin typeface="Arial"/>
                <a:ea typeface="Arial"/>
                <a:cs typeface="Arial"/>
                <a:sym typeface="Arial"/>
              </a:rPr>
              <a:t>dealership conduct may be better explained as a form of statistical discrimination in which dealers use race and gender as a proxy for the customer's reservation price</a:t>
            </a:r>
            <a:r>
              <a:rPr lang="en-US" sz="1100">
                <a:latin typeface="Arial"/>
                <a:ea typeface="Arial"/>
                <a:cs typeface="Arial"/>
                <a:sym typeface="Arial"/>
              </a:rPr>
              <a:t>.” (p. 319)</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None/>
            </a:pPr>
            <a:endParaRPr sz="1100">
              <a:latin typeface="Arial"/>
              <a:ea typeface="Arial"/>
              <a:cs typeface="Arial"/>
              <a:sym typeface="Arial"/>
            </a:endParaRPr>
          </a:p>
        </p:txBody>
      </p:sp>
      <p:sp>
        <p:nvSpPr>
          <p:cNvPr id="640" name="Google Shape;640;g1faa6e5197b_5_93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79</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g1faa6e5197b_5_9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8" name="Google Shape;648;g1faa6e5197b_5_95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When someone says under version 2 that the “effect” of downgrading the credential is part of the effect of is that b/c it is “bad” or b/c they start with a principled commitment to the boundaries of the variable race. </a:t>
            </a:r>
            <a:endParaRPr/>
          </a:p>
          <a:p>
            <a:pPr marL="0" lvl="0" indent="0" algn="l" rtl="0">
              <a:spcBef>
                <a:spcPts val="0"/>
              </a:spcBef>
              <a:spcAft>
                <a:spcPts val="0"/>
              </a:spcAft>
              <a:buNone/>
            </a:pPr>
            <a:endParaRPr/>
          </a:p>
          <a:p>
            <a:pPr marL="0" lvl="0" indent="0" algn="l" rtl="0">
              <a:spcBef>
                <a:spcPts val="0"/>
              </a:spcBef>
              <a:spcAft>
                <a:spcPts val="0"/>
              </a:spcAft>
              <a:buNone/>
            </a:pPr>
            <a:r>
              <a:rPr lang="en-US"/>
              <a:t>It is not even clear WHAT IT MEANS to “differ only in race” </a:t>
            </a:r>
            <a:endParaRPr/>
          </a:p>
        </p:txBody>
      </p:sp>
      <p:sp>
        <p:nvSpPr>
          <p:cNvPr id="649" name="Google Shape;649;g1faa6e5197b_5_95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80</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1faa6e5197b_5_9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1faa6e5197b_5_96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Example: let’s say Trump says “I have paid the same taxes as you” he might mean that he has complied with the legal duties as applied to him, not that he has paid the same $ amount or even %.</a:t>
            </a:r>
            <a:endParaRPr/>
          </a:p>
        </p:txBody>
      </p:sp>
      <p:sp>
        <p:nvSpPr>
          <p:cNvPr id="659" name="Google Shape;659;g1faa6e5197b_5_96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81</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200b8cc601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200b8cc6011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8" name="Google Shape;668;g200b8cc6011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82</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200b8cc6011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3" name="Google Shape;673;g200b8cc6011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4" name="Google Shape;674;g200b8cc6011_0_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83</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200b8cc6011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200b8cc6011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3" name="Google Shape;683;g200b8cc6011_0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84</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200b8cc6011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200b8cc6011_0_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2" name="Google Shape;692;g200b8cc6011_0_2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85</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200b8cc6011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200b8cc6011_0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2" name="Google Shape;702;g200b8cc6011_0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86</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4895d75a54_0_7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We need to define the thing that we are seeking to detect with our empirical methods. What is IT? </a:t>
            </a:r>
            <a:endParaRPr/>
          </a:p>
        </p:txBody>
      </p:sp>
      <p:sp>
        <p:nvSpPr>
          <p:cNvPr id="134" name="Google Shape;134;g24895d75a54_0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200b8cc6011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200b8cc6011_0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1" name="Google Shape;711;g200b8cc6011_0_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87</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Google Shape;719;g200b8cc6011_0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 name="Google Shape;720;g200b8cc6011_0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1" name="Google Shape;721;g200b8cc6011_0_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88</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200b8cc6011_0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200b8cc6011_0_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2" name="Google Shape;732;g200b8cc6011_0_5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89</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200b8cc6011_0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200b8cc6011_0_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2" name="Google Shape;742;g200b8cc6011_0_5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90</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200b8cc6011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200b8cc6011_0_6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2" name="Google Shape;752;g200b8cc6011_0_6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91</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200b8cc6011_0_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200b8cc6011_0_7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1" name="Google Shape;761;g200b8cc6011_0_7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92</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200b8cc6011_0_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200b8cc6011_0_7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1" name="Google Shape;771;g200b8cc6011_0_7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93</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200b8cc6011_0_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200b8cc6011_0_8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1" name="Google Shape;781;g200b8cc6011_0_8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94</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200b8cc6011_0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200b8cc6011_0_9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1" name="Google Shape;791;g200b8cc6011_0_9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95</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200b8cc6011_0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200b8cc6011_0_9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1" name="Google Shape;801;g200b8cc6011_0_9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96</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4879c3de20_0_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We need to define the thing that we are seeking to detect with our empirical methods. What is IT? </a:t>
            </a:r>
            <a:endParaRPr/>
          </a:p>
        </p:txBody>
      </p:sp>
      <p:sp>
        <p:nvSpPr>
          <p:cNvPr id="144" name="Google Shape;144;g24879c3de20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200b8cc6011_0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200b8cc6011_0_10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1" name="Google Shape;811;g200b8cc6011_0_10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97</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1eea8bb7d74_6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1eea8bb7d74_6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0" name="Google Shape;820;g1eea8bb7d74_6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98</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200b8cc6011_0_2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200b8cc6011_0_29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Notice, this is just another way of saying it is not discrimination because, if I considered you to have a DIFFERENT setting of “impermissible consideration” (but, per assumption it is still an impermissible consideration) I still would have treated you the same. </a:t>
            </a:r>
            <a:endParaRPr/>
          </a:p>
          <a:p>
            <a:pPr marL="0" lvl="0" indent="0" algn="l" rtl="0">
              <a:spcBef>
                <a:spcPts val="0"/>
              </a:spcBef>
              <a:spcAft>
                <a:spcPts val="0"/>
              </a:spcAft>
              <a:buNone/>
            </a:pPr>
            <a:endParaRPr/>
          </a:p>
        </p:txBody>
      </p:sp>
      <p:sp>
        <p:nvSpPr>
          <p:cNvPr id="830" name="Google Shape;830;g200b8cc6011_0_29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99</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200b8cc6011_0_3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8" name="Google Shape;838;g200b8cc6011_0_3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9" name="Google Shape;839;g200b8cc6011_0_30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
        <p:cNvGrpSpPr/>
        <p:nvPr/>
      </p:nvGrpSpPr>
      <p:grpSpPr>
        <a:xfrm>
          <a:off x="0" y="0"/>
          <a:ext cx="0" cy="0"/>
          <a:chOff x="0" y="0"/>
          <a:chExt cx="0" cy="0"/>
        </a:xfrm>
      </p:grpSpPr>
      <p:sp>
        <p:nvSpPr>
          <p:cNvPr id="15" name="Google Shape;15;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Times New Roman"/>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 name="Google Shape;16;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7" name="Google Shape;17;p2"/>
          <p:cNvSpPr txBox="1">
            <a:spLocks noGrp="1"/>
          </p:cNvSpPr>
          <p:nvPr>
            <p:ph type="dt" idx="10"/>
          </p:nvPr>
        </p:nvSpPr>
        <p:spPr>
          <a:xfrm>
            <a:off x="0" y="6432550"/>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1"/>
        <p:cNvGrpSpPr/>
        <p:nvPr/>
      </p:nvGrpSpPr>
      <p:grpSpPr>
        <a:xfrm>
          <a:off x="0" y="0"/>
          <a:ext cx="0" cy="0"/>
          <a:chOff x="0" y="0"/>
          <a:chExt cx="0" cy="0"/>
        </a:xfrm>
      </p:grpSpPr>
      <p:sp>
        <p:nvSpPr>
          <p:cNvPr id="72" name="Google Shape;72;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11"/>
          <p:cNvSpPr txBox="1">
            <a:spLocks noGrp="1"/>
          </p:cNvSpPr>
          <p:nvPr>
            <p:ph type="dt" idx="10"/>
          </p:nvPr>
        </p:nvSpPr>
        <p:spPr>
          <a:xfrm>
            <a:off x="0" y="6432550"/>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7"/>
        <p:cNvGrpSpPr/>
        <p:nvPr/>
      </p:nvGrpSpPr>
      <p:grpSpPr>
        <a:xfrm>
          <a:off x="0" y="0"/>
          <a:ext cx="0" cy="0"/>
          <a:chOff x="0" y="0"/>
          <a:chExt cx="0" cy="0"/>
        </a:xfrm>
      </p:grpSpPr>
      <p:sp>
        <p:nvSpPr>
          <p:cNvPr id="78" name="Google Shape;78;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12"/>
          <p:cNvSpPr txBox="1">
            <a:spLocks noGrp="1"/>
          </p:cNvSpPr>
          <p:nvPr>
            <p:ph type="dt" idx="10"/>
          </p:nvPr>
        </p:nvSpPr>
        <p:spPr>
          <a:xfrm>
            <a:off x="0" y="6432550"/>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3"/>
          <p:cNvSpPr txBox="1">
            <a:spLocks noGrp="1"/>
          </p:cNvSpPr>
          <p:nvPr>
            <p:ph type="dt" idx="10"/>
          </p:nvPr>
        </p:nvSpPr>
        <p:spPr>
          <a:xfrm>
            <a:off x="0" y="6432550"/>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4"/>
          <p:cNvSpPr txBox="1">
            <a:spLocks noGrp="1"/>
          </p:cNvSpPr>
          <p:nvPr>
            <p:ph type="dt" idx="10"/>
          </p:nvPr>
        </p:nvSpPr>
        <p:spPr>
          <a:xfrm>
            <a:off x="0" y="6432550"/>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6" name="Google Shape;36;p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8" name="Google Shape;38;p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5"/>
          <p:cNvSpPr txBox="1">
            <a:spLocks noGrp="1"/>
          </p:cNvSpPr>
          <p:nvPr>
            <p:ph type="dt" idx="10"/>
          </p:nvPr>
        </p:nvSpPr>
        <p:spPr>
          <a:xfrm>
            <a:off x="0" y="6432550"/>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2"/>
        <p:cNvGrpSpPr/>
        <p:nvPr/>
      </p:nvGrpSpPr>
      <p:grpSpPr>
        <a:xfrm>
          <a:off x="0" y="0"/>
          <a:ext cx="0" cy="0"/>
          <a:chOff x="0" y="0"/>
          <a:chExt cx="0" cy="0"/>
        </a:xfrm>
      </p:grpSpPr>
      <p:sp>
        <p:nvSpPr>
          <p:cNvPr id="43" name="Google Shape;43;p6"/>
          <p:cNvSpPr txBox="1">
            <a:spLocks noGrp="1"/>
          </p:cNvSpPr>
          <p:nvPr>
            <p:ph type="dt" idx="10"/>
          </p:nvPr>
        </p:nvSpPr>
        <p:spPr>
          <a:xfrm>
            <a:off x="0" y="6432550"/>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Times New Roman"/>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9" name="Google Shape;49;p7"/>
          <p:cNvSpPr txBox="1">
            <a:spLocks noGrp="1"/>
          </p:cNvSpPr>
          <p:nvPr>
            <p:ph type="dt" idx="10"/>
          </p:nvPr>
        </p:nvSpPr>
        <p:spPr>
          <a:xfrm>
            <a:off x="0" y="6432550"/>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
        <p:cNvGrpSpPr/>
        <p:nvPr/>
      </p:nvGrpSpPr>
      <p:grpSpPr>
        <a:xfrm>
          <a:off x="0" y="0"/>
          <a:ext cx="0" cy="0"/>
          <a:chOff x="0" y="0"/>
          <a:chExt cx="0" cy="0"/>
        </a:xfrm>
      </p:grpSpPr>
      <p:sp>
        <p:nvSpPr>
          <p:cNvPr id="53" name="Google Shape;53;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8"/>
          <p:cNvSpPr txBox="1">
            <a:spLocks noGrp="1"/>
          </p:cNvSpPr>
          <p:nvPr>
            <p:ph type="dt" idx="10"/>
          </p:nvPr>
        </p:nvSpPr>
        <p:spPr>
          <a:xfrm>
            <a:off x="0" y="6432550"/>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Times New Roman"/>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0" name="Google Shape;60;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1" name="Google Shape;61;p9"/>
          <p:cNvSpPr txBox="1">
            <a:spLocks noGrp="1"/>
          </p:cNvSpPr>
          <p:nvPr>
            <p:ph type="dt" idx="10"/>
          </p:nvPr>
        </p:nvSpPr>
        <p:spPr>
          <a:xfrm>
            <a:off x="0" y="6432550"/>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Times New Roman"/>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10"/>
          <p:cNvSpPr>
            <a:spLocks noGrp="1"/>
          </p:cNvSpPr>
          <p:nvPr>
            <p:ph type="pic" idx="2"/>
          </p:nvPr>
        </p:nvSpPr>
        <p:spPr>
          <a:xfrm>
            <a:off x="5183188" y="987425"/>
            <a:ext cx="6172200" cy="4873625"/>
          </a:xfrm>
          <a:prstGeom prst="rect">
            <a:avLst/>
          </a:prstGeom>
          <a:noFill/>
          <a:ln>
            <a:noFill/>
          </a:ln>
        </p:spPr>
      </p:sp>
      <p:sp>
        <p:nvSpPr>
          <p:cNvPr id="67" name="Google Shape;67;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8" name="Google Shape;68;p10"/>
          <p:cNvSpPr txBox="1">
            <a:spLocks noGrp="1"/>
          </p:cNvSpPr>
          <p:nvPr>
            <p:ph type="dt" idx="10"/>
          </p:nvPr>
        </p:nvSpPr>
        <p:spPr>
          <a:xfrm>
            <a:off x="0" y="6432550"/>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9"/>
        <p:cNvGrpSpPr/>
        <p:nvPr/>
      </p:nvGrpSpPr>
      <p:grpSpPr>
        <a:xfrm>
          <a:off x="0" y="0"/>
          <a:ext cx="0" cy="0"/>
          <a:chOff x="0" y="0"/>
          <a:chExt cx="0" cy="0"/>
        </a:xfrm>
      </p:grpSpPr>
      <p:sp>
        <p:nvSpPr>
          <p:cNvPr id="10" name="Google Shape;10;p1"/>
          <p:cNvSpPr/>
          <p:nvPr/>
        </p:nvSpPr>
        <p:spPr>
          <a:xfrm>
            <a:off x="0" y="6400800"/>
            <a:ext cx="12214200" cy="4572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Times New Roman"/>
              <a:buNone/>
              <a:defRPr sz="4400" b="0" i="0" u="none" strike="noStrike" cap="none">
                <a:solidFill>
                  <a:schemeClr val="dk1"/>
                </a:solidFill>
                <a:latin typeface="Times New Roman"/>
                <a:ea typeface="Times New Roman"/>
                <a:cs typeface="Times New Roman"/>
                <a:sym typeface="Times New Roman"/>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 name="Google Shape;12;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Times New Roman"/>
                <a:ea typeface="Times New Roman"/>
                <a:cs typeface="Times New Roman"/>
                <a:sym typeface="Times New Roman"/>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Times New Roman"/>
                <a:ea typeface="Times New Roman"/>
                <a:cs typeface="Times New Roman"/>
                <a:sym typeface="Times New Roman"/>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Times New Roman"/>
                <a:ea typeface="Times New Roman"/>
                <a:cs typeface="Times New Roman"/>
                <a:sym typeface="Times New Roman"/>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4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87"/>
        <p:cNvGrpSpPr/>
        <p:nvPr/>
      </p:nvGrpSpPr>
      <p:grpSpPr>
        <a:xfrm>
          <a:off x="0" y="0"/>
          <a:ext cx="0" cy="0"/>
          <a:chOff x="0" y="0"/>
          <a:chExt cx="0" cy="0"/>
        </a:xfrm>
      </p:grpSpPr>
      <p:sp>
        <p:nvSpPr>
          <p:cNvPr id="88" name="Google Shape;88;p13"/>
          <p:cNvSpPr txBox="1">
            <a:spLocks noGrp="1"/>
          </p:cNvSpPr>
          <p:nvPr>
            <p:ph type="ctrTitle"/>
          </p:nvPr>
        </p:nvSpPr>
        <p:spPr>
          <a:xfrm>
            <a:off x="613317" y="750353"/>
            <a:ext cx="10660500" cy="1989000"/>
          </a:xfrm>
          <a:prstGeom prst="rect">
            <a:avLst/>
          </a:prstGeom>
          <a:noFill/>
          <a:ln>
            <a:noFill/>
          </a:ln>
        </p:spPr>
        <p:txBody>
          <a:bodyPr spcFirstLastPara="1" wrap="square" lIns="91425" tIns="45700" rIns="91425" bIns="45700" anchor="ctr" anchorCtr="0">
            <a:normAutofit fontScale="90000"/>
          </a:bodyPr>
          <a:lstStyle/>
          <a:p>
            <a:pPr marL="0" marR="0" lvl="0" indent="0" algn="ctr" rtl="0">
              <a:lnSpc>
                <a:spcPct val="90000"/>
              </a:lnSpc>
              <a:spcBef>
                <a:spcPts val="0"/>
              </a:spcBef>
              <a:spcAft>
                <a:spcPts val="0"/>
              </a:spcAft>
              <a:buNone/>
            </a:pPr>
            <a:r>
              <a:rPr lang="en-US" sz="5700" b="1">
                <a:solidFill>
                  <a:srgbClr val="0B5394"/>
                </a:solidFill>
              </a:rPr>
              <a:t>Sameness, Difference, and the Problem of Variable Construction</a:t>
            </a:r>
            <a:endParaRPr sz="5700" b="1">
              <a:solidFill>
                <a:srgbClr val="0B5394"/>
              </a:solidFill>
            </a:endParaRPr>
          </a:p>
        </p:txBody>
      </p:sp>
      <p:sp>
        <p:nvSpPr>
          <p:cNvPr id="89" name="Google Shape;89;p13"/>
          <p:cNvSpPr txBox="1">
            <a:spLocks noGrp="1"/>
          </p:cNvSpPr>
          <p:nvPr>
            <p:ph type="subTitle" idx="1"/>
          </p:nvPr>
        </p:nvSpPr>
        <p:spPr>
          <a:xfrm>
            <a:off x="1524000" y="3443038"/>
            <a:ext cx="9144000" cy="2917663"/>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sz="3160">
                <a:latin typeface="Roboto Serif"/>
                <a:ea typeface="Roboto Serif"/>
                <a:cs typeface="Roboto Serif"/>
                <a:sym typeface="Roboto Serif"/>
              </a:rPr>
              <a:t>Lily Hu</a:t>
            </a:r>
            <a:endParaRPr sz="3160">
              <a:latin typeface="Roboto Serif"/>
              <a:ea typeface="Roboto Serif"/>
              <a:cs typeface="Roboto Serif"/>
              <a:sym typeface="Roboto Serif"/>
            </a:endParaRPr>
          </a:p>
          <a:p>
            <a:pPr marL="0" lvl="0" indent="0" algn="ctr" rtl="0">
              <a:lnSpc>
                <a:spcPct val="90000"/>
              </a:lnSpc>
              <a:spcBef>
                <a:spcPts val="1000"/>
              </a:spcBef>
              <a:spcAft>
                <a:spcPts val="0"/>
              </a:spcAft>
              <a:buClr>
                <a:schemeClr val="dk1"/>
              </a:buClr>
              <a:buSzPts val="2800"/>
              <a:buNone/>
            </a:pPr>
            <a:r>
              <a:rPr lang="en-US" sz="3160">
                <a:latin typeface="Roboto Serif"/>
                <a:ea typeface="Roboto Serif"/>
                <a:cs typeface="Roboto Serif"/>
                <a:sym typeface="Roboto Serif"/>
              </a:rPr>
              <a:t>Philosophy, Yale University</a:t>
            </a:r>
            <a:endParaRPr sz="3160">
              <a:latin typeface="Roboto Serif"/>
              <a:ea typeface="Roboto Serif"/>
              <a:cs typeface="Roboto Serif"/>
              <a:sym typeface="Roboto Serif"/>
            </a:endParaRPr>
          </a:p>
          <a:p>
            <a:pPr marL="0" lvl="0" indent="0" algn="ctr" rtl="0">
              <a:lnSpc>
                <a:spcPct val="90000"/>
              </a:lnSpc>
              <a:spcBef>
                <a:spcPts val="1000"/>
              </a:spcBef>
              <a:spcAft>
                <a:spcPts val="0"/>
              </a:spcAft>
              <a:buClr>
                <a:schemeClr val="dk1"/>
              </a:buClr>
              <a:buSzPts val="2800"/>
              <a:buNone/>
            </a:pPr>
            <a:endParaRPr sz="3160">
              <a:latin typeface="Roboto Serif"/>
              <a:ea typeface="Roboto Serif"/>
              <a:cs typeface="Roboto Serif"/>
              <a:sym typeface="Roboto Serif"/>
            </a:endParaRPr>
          </a:p>
          <a:p>
            <a:pPr marL="0" lvl="0" indent="0" algn="ctr" rtl="0">
              <a:lnSpc>
                <a:spcPct val="90000"/>
              </a:lnSpc>
              <a:spcBef>
                <a:spcPts val="1000"/>
              </a:spcBef>
              <a:spcAft>
                <a:spcPts val="0"/>
              </a:spcAft>
              <a:buClr>
                <a:schemeClr val="dk1"/>
              </a:buClr>
              <a:buSzPts val="2800"/>
              <a:buNone/>
            </a:pPr>
            <a:endParaRPr sz="2200"/>
          </a:p>
        </p:txBody>
      </p:sp>
      <p:sp>
        <p:nvSpPr>
          <p:cNvPr id="90" name="Google Shape;90;p1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a:t>
            </a:fld>
            <a:endParaRPr/>
          </a:p>
        </p:txBody>
      </p:sp>
      <p:sp>
        <p:nvSpPr>
          <p:cNvPr id="91" name="Google Shape;91;p13"/>
          <p:cNvSpPr txBox="1"/>
          <p:nvPr/>
        </p:nvSpPr>
        <p:spPr>
          <a:xfrm>
            <a:off x="0" y="6453150"/>
            <a:ext cx="121920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B7B7B7"/>
                </a:solidFill>
                <a:latin typeface="Roboto Serif"/>
                <a:ea typeface="Roboto Serif"/>
                <a:cs typeface="Roboto Serif"/>
                <a:sym typeface="Roboto Serif"/>
              </a:rPr>
              <a:t>Overview</a:t>
            </a:r>
            <a:r>
              <a:rPr lang="en-US" sz="900">
                <a:solidFill>
                  <a:srgbClr val="CCCCCC"/>
                </a:solidFill>
                <a:latin typeface="Roboto Serif"/>
                <a:ea typeface="Roboto Serif"/>
                <a:cs typeface="Roboto Serif"/>
                <a:sym typeface="Roboto Serif"/>
              </a:rPr>
              <a:t>	</a:t>
            </a:r>
            <a:r>
              <a:rPr lang="en-US" sz="900">
                <a:solidFill>
                  <a:srgbClr val="B7B7B7"/>
                </a:solidFill>
                <a:latin typeface="Roboto Serif"/>
                <a:ea typeface="Roboto Serif"/>
                <a:cs typeface="Roboto Serif"/>
                <a:sym typeface="Roboto Serif"/>
              </a:rPr>
              <a:t>Audit Studies: Canons of Interpretation	Interpretation 1	Interpretation 2	Interpretation 3	Implications</a:t>
            </a:r>
            <a:endParaRPr sz="900">
              <a:solidFill>
                <a:srgbClr val="CCCCCC"/>
              </a:solidFill>
              <a:latin typeface="Roboto Serif"/>
              <a:ea typeface="Roboto Serif"/>
              <a:cs typeface="Roboto Serif"/>
              <a:sym typeface="Roboto Serif"/>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154"/>
        <p:cNvGrpSpPr/>
        <p:nvPr/>
      </p:nvGrpSpPr>
      <p:grpSpPr>
        <a:xfrm>
          <a:off x="0" y="0"/>
          <a:ext cx="0" cy="0"/>
          <a:chOff x="0" y="0"/>
          <a:chExt cx="0" cy="0"/>
        </a:xfrm>
      </p:grpSpPr>
      <p:sp>
        <p:nvSpPr>
          <p:cNvPr id="155" name="Google Shape;155;p21"/>
          <p:cNvSpPr txBox="1">
            <a:spLocks noGrp="1"/>
          </p:cNvSpPr>
          <p:nvPr>
            <p:ph type="title"/>
          </p:nvPr>
        </p:nvSpPr>
        <p:spPr>
          <a:xfrm>
            <a:off x="457200" y="226325"/>
            <a:ext cx="11277600" cy="12216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800">
                <a:solidFill>
                  <a:srgbClr val="0B5394"/>
                </a:solidFill>
              </a:rPr>
              <a:t>“Treat like cases alike”</a:t>
            </a:r>
            <a:endParaRPr sz="3800">
              <a:solidFill>
                <a:srgbClr val="0B5394"/>
              </a:solidFill>
            </a:endParaRPr>
          </a:p>
        </p:txBody>
      </p:sp>
      <p:sp>
        <p:nvSpPr>
          <p:cNvPr id="156" name="Google Shape;156;p2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157" name="Google Shape;157;p21"/>
          <p:cNvSpPr txBox="1"/>
          <p:nvPr/>
        </p:nvSpPr>
        <p:spPr>
          <a:xfrm>
            <a:off x="5055375" y="6448475"/>
            <a:ext cx="265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159" name="Google Shape;159;p21"/>
          <p:cNvSpPr txBox="1"/>
          <p:nvPr/>
        </p:nvSpPr>
        <p:spPr>
          <a:xfrm>
            <a:off x="726300" y="1787825"/>
            <a:ext cx="11369400" cy="2862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900">
                <a:latin typeface="Times New Roman"/>
                <a:ea typeface="Times New Roman"/>
                <a:cs typeface="Times New Roman"/>
                <a:sym typeface="Times New Roman"/>
              </a:rPr>
              <a:t>Normative judgments pick out what makes two things relevantly alike</a:t>
            </a:r>
            <a:endParaRPr sz="2900">
              <a:latin typeface="Times New Roman"/>
              <a:ea typeface="Times New Roman"/>
              <a:cs typeface="Times New Roman"/>
              <a:sym typeface="Times New Roman"/>
            </a:endParaRPr>
          </a:p>
          <a:p>
            <a:pPr marL="0" lvl="0" indent="0" algn="l" rtl="0">
              <a:spcBef>
                <a:spcPts val="0"/>
              </a:spcBef>
              <a:spcAft>
                <a:spcPts val="0"/>
              </a:spcAft>
              <a:buNone/>
            </a:pPr>
            <a:endParaRPr sz="2900">
              <a:latin typeface="Times New Roman"/>
              <a:ea typeface="Times New Roman"/>
              <a:cs typeface="Times New Roman"/>
              <a:sym typeface="Times New Roman"/>
            </a:endParaRPr>
          </a:p>
          <a:p>
            <a:pPr marL="0" lvl="0" indent="0" algn="l" rtl="0">
              <a:spcBef>
                <a:spcPts val="0"/>
              </a:spcBef>
              <a:spcAft>
                <a:spcPts val="0"/>
              </a:spcAft>
              <a:buNone/>
            </a:pPr>
            <a:r>
              <a:rPr lang="en-US" sz="2900">
                <a:latin typeface="Times New Roman"/>
                <a:ea typeface="Times New Roman"/>
                <a:cs typeface="Times New Roman"/>
                <a:sym typeface="Times New Roman"/>
              </a:rPr>
              <a:t>On one hand: criticisms of emptiness, mere formal standard</a:t>
            </a:r>
            <a:endParaRPr sz="2900">
              <a:latin typeface="Times New Roman"/>
              <a:ea typeface="Times New Roman"/>
              <a:cs typeface="Times New Roman"/>
              <a:sym typeface="Times New Roman"/>
            </a:endParaRPr>
          </a:p>
          <a:p>
            <a:pPr marL="0" lvl="0" indent="0" algn="l" rtl="0">
              <a:spcBef>
                <a:spcPts val="0"/>
              </a:spcBef>
              <a:spcAft>
                <a:spcPts val="0"/>
              </a:spcAft>
              <a:buNone/>
            </a:pPr>
            <a:endParaRPr sz="2900">
              <a:latin typeface="Times New Roman"/>
              <a:ea typeface="Times New Roman"/>
              <a:cs typeface="Times New Roman"/>
              <a:sym typeface="Times New Roman"/>
            </a:endParaRPr>
          </a:p>
          <a:p>
            <a:pPr marL="0" lvl="0" indent="0" algn="l" rtl="0">
              <a:spcBef>
                <a:spcPts val="0"/>
              </a:spcBef>
              <a:spcAft>
                <a:spcPts val="0"/>
              </a:spcAft>
              <a:buNone/>
            </a:pPr>
            <a:endParaRPr sz="2900">
              <a:latin typeface="Times New Roman"/>
              <a:ea typeface="Times New Roman"/>
              <a:cs typeface="Times New Roman"/>
              <a:sym typeface="Times New Roman"/>
            </a:endParaRPr>
          </a:p>
          <a:p>
            <a:pPr marL="0" lvl="0" indent="0" algn="l" rtl="0">
              <a:spcBef>
                <a:spcPts val="0"/>
              </a:spcBef>
              <a:spcAft>
                <a:spcPts val="0"/>
              </a:spcAft>
              <a:buNone/>
            </a:pPr>
            <a:endParaRPr sz="2900">
              <a:latin typeface="Times New Roman"/>
              <a:ea typeface="Times New Roman"/>
              <a:cs typeface="Times New Roman"/>
              <a:sym typeface="Times New Roman"/>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Shape 840"/>
        <p:cNvGrpSpPr/>
        <p:nvPr/>
      </p:nvGrpSpPr>
      <p:grpSpPr>
        <a:xfrm>
          <a:off x="0" y="0"/>
          <a:ext cx="0" cy="0"/>
          <a:chOff x="0" y="0"/>
          <a:chExt cx="0" cy="0"/>
        </a:xfrm>
      </p:grpSpPr>
      <p:sp>
        <p:nvSpPr>
          <p:cNvPr id="841" name="Google Shape;841;p87"/>
          <p:cNvSpPr txBox="1">
            <a:spLocks noGrp="1"/>
          </p:cNvSpPr>
          <p:nvPr>
            <p:ph type="body" idx="1"/>
          </p:nvPr>
        </p:nvSpPr>
        <p:spPr>
          <a:xfrm>
            <a:off x="466425" y="1463050"/>
            <a:ext cx="11201100" cy="15375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700">
                <a:latin typeface="Roboto Serif"/>
                <a:ea typeface="Roboto Serif"/>
                <a:cs typeface="Roboto Serif"/>
                <a:sym typeface="Roboto Serif"/>
              </a:rPr>
              <a:t>Questions about that assumption:</a:t>
            </a:r>
            <a:endParaRPr sz="1700">
              <a:latin typeface="Roboto Serif"/>
              <a:ea typeface="Roboto Serif"/>
              <a:cs typeface="Roboto Serif"/>
              <a:sym typeface="Roboto Serif"/>
            </a:endParaRPr>
          </a:p>
          <a:p>
            <a:pPr marL="457200" lvl="0" indent="-336550" algn="l" rtl="0">
              <a:lnSpc>
                <a:spcPct val="115000"/>
              </a:lnSpc>
              <a:spcBef>
                <a:spcPts val="0"/>
              </a:spcBef>
              <a:spcAft>
                <a:spcPts val="0"/>
              </a:spcAft>
              <a:buSzPts val="1700"/>
              <a:buFont typeface="Roboto Serif"/>
              <a:buAutoNum type="arabicPeriod"/>
            </a:pPr>
            <a:r>
              <a:rPr lang="en-US" sz="1700">
                <a:latin typeface="Roboto Serif"/>
                <a:ea typeface="Roboto Serif"/>
                <a:cs typeface="Roboto Serif"/>
                <a:sym typeface="Roboto Serif"/>
              </a:rPr>
              <a:t>Can we always unbundle the relevant features of the world into causal factors and pathways that are independently manipulable? </a:t>
            </a:r>
            <a:endParaRPr sz="1700">
              <a:latin typeface="Roboto Serif"/>
              <a:ea typeface="Roboto Serif"/>
              <a:cs typeface="Roboto Serif"/>
              <a:sym typeface="Roboto Serif"/>
            </a:endParaRPr>
          </a:p>
          <a:p>
            <a:pPr marL="457200" lvl="0" indent="-336550" algn="l" rtl="0">
              <a:lnSpc>
                <a:spcPct val="115000"/>
              </a:lnSpc>
              <a:spcBef>
                <a:spcPts val="0"/>
              </a:spcBef>
              <a:spcAft>
                <a:spcPts val="0"/>
              </a:spcAft>
              <a:buSzPts val="1700"/>
              <a:buFont typeface="Roboto Serif"/>
              <a:buAutoNum type="arabicPeriod"/>
            </a:pPr>
            <a:r>
              <a:rPr lang="en-US" sz="1700">
                <a:latin typeface="Roboto Serif"/>
                <a:ea typeface="Roboto Serif"/>
                <a:cs typeface="Roboto Serif"/>
                <a:sym typeface="Roboto Serif"/>
              </a:rPr>
              <a:t>Sometimes how we carve up the world reflects our normative priors.</a:t>
            </a:r>
            <a:endParaRPr sz="2300">
              <a:latin typeface="Roboto Serif"/>
              <a:ea typeface="Roboto Serif"/>
              <a:cs typeface="Roboto Serif"/>
              <a:sym typeface="Roboto Serif"/>
            </a:endParaRPr>
          </a:p>
          <a:p>
            <a:pPr marL="0" lvl="0" indent="0" algn="l" rtl="0">
              <a:lnSpc>
                <a:spcPct val="115000"/>
              </a:lnSpc>
              <a:spcBef>
                <a:spcPts val="1000"/>
              </a:spcBef>
              <a:spcAft>
                <a:spcPts val="0"/>
              </a:spcAft>
              <a:buClr>
                <a:schemeClr val="dk1"/>
              </a:buClr>
              <a:buSzPts val="2800"/>
              <a:buNone/>
            </a:pPr>
            <a:endParaRPr sz="2200">
              <a:latin typeface="Roboto Serif"/>
              <a:ea typeface="Roboto Serif"/>
              <a:cs typeface="Roboto Serif"/>
              <a:sym typeface="Roboto Serif"/>
            </a:endParaRPr>
          </a:p>
        </p:txBody>
      </p:sp>
      <p:sp>
        <p:nvSpPr>
          <p:cNvPr id="842" name="Google Shape;842;p87"/>
          <p:cNvSpPr/>
          <p:nvPr/>
        </p:nvSpPr>
        <p:spPr>
          <a:xfrm>
            <a:off x="380230" y="3220703"/>
            <a:ext cx="5487600" cy="33528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100">
                <a:solidFill>
                  <a:schemeClr val="dk1"/>
                </a:solidFill>
                <a:latin typeface="Arial"/>
                <a:ea typeface="Arial"/>
                <a:cs typeface="Arial"/>
                <a:sym typeface="Arial"/>
              </a:rPr>
              <a:t> </a:t>
            </a:r>
            <a:endParaRPr/>
          </a:p>
        </p:txBody>
      </p:sp>
      <p:sp>
        <p:nvSpPr>
          <p:cNvPr id="843" name="Google Shape;843;p87"/>
          <p:cNvSpPr/>
          <p:nvPr/>
        </p:nvSpPr>
        <p:spPr>
          <a:xfrm>
            <a:off x="6117128" y="3266395"/>
            <a:ext cx="5439600" cy="32613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300">
                <a:solidFill>
                  <a:schemeClr val="dk1"/>
                </a:solidFill>
                <a:latin typeface="Arial"/>
                <a:ea typeface="Arial"/>
                <a:cs typeface="Arial"/>
                <a:sym typeface="Arial"/>
              </a:rPr>
              <a:t> </a:t>
            </a:r>
            <a:endParaRPr/>
          </a:p>
        </p:txBody>
      </p:sp>
      <p:grpSp>
        <p:nvGrpSpPr>
          <p:cNvPr id="844" name="Google Shape;844;p87"/>
          <p:cNvGrpSpPr/>
          <p:nvPr/>
        </p:nvGrpSpPr>
        <p:grpSpPr>
          <a:xfrm>
            <a:off x="532656" y="2752825"/>
            <a:ext cx="5132000" cy="3603672"/>
            <a:chOff x="380256" y="2752825"/>
            <a:chExt cx="5132000" cy="3603672"/>
          </a:xfrm>
        </p:grpSpPr>
        <p:grpSp>
          <p:nvGrpSpPr>
            <p:cNvPr id="845" name="Google Shape;845;p87"/>
            <p:cNvGrpSpPr/>
            <p:nvPr/>
          </p:nvGrpSpPr>
          <p:grpSpPr>
            <a:xfrm>
              <a:off x="380256" y="3220797"/>
              <a:ext cx="5132000" cy="3135700"/>
              <a:chOff x="383575" y="1019000"/>
              <a:chExt cx="3948300" cy="2184700"/>
            </a:xfrm>
          </p:grpSpPr>
          <p:sp>
            <p:nvSpPr>
              <p:cNvPr id="846" name="Google Shape;846;p87"/>
              <p:cNvSpPr/>
              <p:nvPr/>
            </p:nvSpPr>
            <p:spPr>
              <a:xfrm>
                <a:off x="383575" y="1019000"/>
                <a:ext cx="3948300" cy="21846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100">
                    <a:solidFill>
                      <a:schemeClr val="dk1"/>
                    </a:solidFill>
                    <a:latin typeface="Roboto Serif"/>
                    <a:ea typeface="Roboto Serif"/>
                    <a:cs typeface="Roboto Serif"/>
                    <a:sym typeface="Roboto Serif"/>
                  </a:rPr>
                  <a:t> </a:t>
                </a:r>
                <a:endParaRPr>
                  <a:latin typeface="Roboto Serif"/>
                  <a:ea typeface="Roboto Serif"/>
                  <a:cs typeface="Roboto Serif"/>
                  <a:sym typeface="Roboto Serif"/>
                </a:endParaRPr>
              </a:p>
            </p:txBody>
          </p:sp>
          <p:sp>
            <p:nvSpPr>
              <p:cNvPr id="847" name="Google Shape;847;p87"/>
              <p:cNvSpPr/>
              <p:nvPr/>
            </p:nvSpPr>
            <p:spPr>
              <a:xfrm>
                <a:off x="383575" y="1019000"/>
                <a:ext cx="1518600" cy="960000"/>
              </a:xfrm>
              <a:prstGeom prst="ellipse">
                <a:avLst/>
              </a:prstGeom>
              <a:solidFill>
                <a:schemeClr val="lt1"/>
              </a:solidFill>
              <a:ln w="19050" cap="flat" cmpd="sng">
                <a:solidFill>
                  <a:srgbClr val="2A2A2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en-US" sz="1400">
                    <a:solidFill>
                      <a:srgbClr val="000000"/>
                    </a:solidFill>
                    <a:latin typeface="Roboto Serif"/>
                    <a:ea typeface="Roboto Serif"/>
                    <a:cs typeface="Roboto Serif"/>
                    <a:sym typeface="Roboto Serif"/>
                  </a:rPr>
                  <a:t>[1] P’s Sex [M]</a:t>
                </a:r>
                <a:endParaRPr sz="1100">
                  <a:solidFill>
                    <a:schemeClr val="dk1"/>
                  </a:solidFill>
                  <a:latin typeface="Roboto Serif"/>
                  <a:ea typeface="Roboto Serif"/>
                  <a:cs typeface="Roboto Serif"/>
                  <a:sym typeface="Roboto Serif"/>
                </a:endParaRPr>
              </a:p>
            </p:txBody>
          </p:sp>
          <p:sp>
            <p:nvSpPr>
              <p:cNvPr id="848" name="Google Shape;848;p87"/>
              <p:cNvSpPr/>
              <p:nvPr/>
            </p:nvSpPr>
            <p:spPr>
              <a:xfrm>
                <a:off x="2857900" y="1611750"/>
                <a:ext cx="1473900" cy="960000"/>
              </a:xfrm>
              <a:prstGeom prst="ellipse">
                <a:avLst/>
              </a:prstGeom>
              <a:solidFill>
                <a:schemeClr val="lt1"/>
              </a:solidFill>
              <a:ln w="19050" cap="flat" cmpd="sng">
                <a:solidFill>
                  <a:srgbClr val="2A2A2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en-US">
                    <a:latin typeface="Roboto Serif"/>
                    <a:ea typeface="Roboto Serif"/>
                    <a:cs typeface="Roboto Serif"/>
                    <a:sym typeface="Roboto Serif"/>
                  </a:rPr>
                  <a:t>Outcome</a:t>
                </a:r>
                <a:endParaRPr sz="1100">
                  <a:solidFill>
                    <a:schemeClr val="dk1"/>
                  </a:solidFill>
                  <a:latin typeface="Roboto Serif"/>
                  <a:ea typeface="Roboto Serif"/>
                  <a:cs typeface="Roboto Serif"/>
                  <a:sym typeface="Roboto Serif"/>
                </a:endParaRPr>
              </a:p>
            </p:txBody>
          </p:sp>
          <p:sp>
            <p:nvSpPr>
              <p:cNvPr id="849" name="Google Shape;849;p87"/>
              <p:cNvSpPr/>
              <p:nvPr/>
            </p:nvSpPr>
            <p:spPr>
              <a:xfrm>
                <a:off x="383575" y="2130900"/>
                <a:ext cx="1567500" cy="1072800"/>
              </a:xfrm>
              <a:prstGeom prst="ellipse">
                <a:avLst/>
              </a:prstGeom>
              <a:solidFill>
                <a:schemeClr val="lt1"/>
              </a:solidFill>
              <a:ln w="19050" cap="flat" cmpd="sng">
                <a:solidFill>
                  <a:srgbClr val="2A2A2A"/>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en-US" sz="1400">
                    <a:solidFill>
                      <a:srgbClr val="000000"/>
                    </a:solidFill>
                    <a:latin typeface="Roboto Serif"/>
                    <a:ea typeface="Roboto Serif"/>
                    <a:cs typeface="Roboto Serif"/>
                    <a:sym typeface="Roboto Serif"/>
                  </a:rPr>
                  <a:t>[2] Male sex of sexual partner </a:t>
                </a:r>
                <a:endParaRPr sz="1100">
                  <a:solidFill>
                    <a:schemeClr val="dk1"/>
                  </a:solidFill>
                  <a:latin typeface="Roboto Serif"/>
                  <a:ea typeface="Roboto Serif"/>
                  <a:cs typeface="Roboto Serif"/>
                  <a:sym typeface="Roboto Serif"/>
                </a:endParaRPr>
              </a:p>
            </p:txBody>
          </p:sp>
          <p:cxnSp>
            <p:nvCxnSpPr>
              <p:cNvPr id="850" name="Google Shape;850;p87"/>
              <p:cNvCxnSpPr/>
              <p:nvPr/>
            </p:nvCxnSpPr>
            <p:spPr>
              <a:xfrm>
                <a:off x="1902175" y="1499000"/>
                <a:ext cx="955800" cy="592800"/>
              </a:xfrm>
              <a:prstGeom prst="straightConnector1">
                <a:avLst/>
              </a:prstGeom>
              <a:noFill/>
              <a:ln w="19050" cap="flat" cmpd="sng">
                <a:solidFill>
                  <a:srgbClr val="2A2A2A"/>
                </a:solidFill>
                <a:prstDash val="solid"/>
                <a:round/>
                <a:headEnd type="none" w="sm" len="sm"/>
                <a:tailEnd type="triangle" w="med" len="med"/>
              </a:ln>
            </p:spPr>
          </p:cxnSp>
          <p:cxnSp>
            <p:nvCxnSpPr>
              <p:cNvPr id="851" name="Google Shape;851;p87"/>
              <p:cNvCxnSpPr/>
              <p:nvPr/>
            </p:nvCxnSpPr>
            <p:spPr>
              <a:xfrm rot="10800000" flipH="1">
                <a:off x="1951075" y="2091600"/>
                <a:ext cx="906900" cy="575700"/>
              </a:xfrm>
              <a:prstGeom prst="straightConnector1">
                <a:avLst/>
              </a:prstGeom>
              <a:noFill/>
              <a:ln w="19050" cap="flat" cmpd="sng">
                <a:solidFill>
                  <a:srgbClr val="2A2A2A"/>
                </a:solidFill>
                <a:prstDash val="solid"/>
                <a:round/>
                <a:headEnd type="none" w="sm" len="sm"/>
                <a:tailEnd type="triangle" w="med" len="med"/>
              </a:ln>
            </p:spPr>
          </p:cxnSp>
        </p:grpSp>
        <p:sp>
          <p:nvSpPr>
            <p:cNvPr id="852" name="Google Shape;852;p87"/>
            <p:cNvSpPr txBox="1"/>
            <p:nvPr/>
          </p:nvSpPr>
          <p:spPr>
            <a:xfrm>
              <a:off x="1795007" y="2752825"/>
              <a:ext cx="23025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u="sng">
                  <a:solidFill>
                    <a:schemeClr val="dk1"/>
                  </a:solidFill>
                  <a:latin typeface="Roboto Serif"/>
                  <a:ea typeface="Roboto Serif"/>
                  <a:cs typeface="Roboto Serif"/>
                  <a:sym typeface="Roboto Serif"/>
                </a:rPr>
                <a:t>Majority</a:t>
              </a:r>
              <a:endParaRPr sz="1800">
                <a:latin typeface="Roboto Serif"/>
                <a:ea typeface="Roboto Serif"/>
                <a:cs typeface="Roboto Serif"/>
                <a:sym typeface="Roboto Serif"/>
              </a:endParaRPr>
            </a:p>
          </p:txBody>
        </p:sp>
      </p:grpSp>
      <p:grpSp>
        <p:nvGrpSpPr>
          <p:cNvPr id="853" name="Google Shape;853;p87"/>
          <p:cNvGrpSpPr/>
          <p:nvPr/>
        </p:nvGrpSpPr>
        <p:grpSpPr>
          <a:xfrm>
            <a:off x="6248826" y="2752825"/>
            <a:ext cx="5866800" cy="3590843"/>
            <a:chOff x="5867826" y="2752825"/>
            <a:chExt cx="5866800" cy="3590843"/>
          </a:xfrm>
        </p:grpSpPr>
        <p:grpSp>
          <p:nvGrpSpPr>
            <p:cNvPr id="854" name="Google Shape;854;p87"/>
            <p:cNvGrpSpPr/>
            <p:nvPr/>
          </p:nvGrpSpPr>
          <p:grpSpPr>
            <a:xfrm>
              <a:off x="6235147" y="3266508"/>
              <a:ext cx="5132158" cy="3077160"/>
              <a:chOff x="654975" y="1300825"/>
              <a:chExt cx="4010125" cy="2694300"/>
            </a:xfrm>
          </p:grpSpPr>
          <p:sp>
            <p:nvSpPr>
              <p:cNvPr id="855" name="Google Shape;855;p87"/>
              <p:cNvSpPr/>
              <p:nvPr/>
            </p:nvSpPr>
            <p:spPr>
              <a:xfrm>
                <a:off x="654975" y="1300825"/>
                <a:ext cx="4010100" cy="2694300"/>
              </a:xfrm>
              <a:prstGeom prst="rect">
                <a:avLst/>
              </a:prstGeom>
              <a:noFill/>
              <a:ln>
                <a:noFill/>
              </a:ln>
            </p:spPr>
            <p:txBody>
              <a:bodyPr spcFirstLastPara="1" wrap="square" lIns="91425" tIns="91425" rIns="91425" bIns="91425" anchor="ctr" anchorCtr="0">
                <a:noAutofit/>
              </a:bodyPr>
              <a:lstStyle/>
              <a:p>
                <a:pPr marL="0" marR="0" lvl="0" indent="0" algn="l" rtl="0">
                  <a:spcBef>
                    <a:spcPts val="0"/>
                  </a:spcBef>
                  <a:spcAft>
                    <a:spcPts val="0"/>
                  </a:spcAft>
                  <a:buNone/>
                </a:pPr>
                <a:r>
                  <a:rPr lang="en-US" sz="1300">
                    <a:solidFill>
                      <a:schemeClr val="dk1"/>
                    </a:solidFill>
                    <a:latin typeface="Arial"/>
                    <a:ea typeface="Arial"/>
                    <a:cs typeface="Arial"/>
                    <a:sym typeface="Arial"/>
                  </a:rPr>
                  <a:t> </a:t>
                </a:r>
                <a:endParaRPr/>
              </a:p>
            </p:txBody>
          </p:sp>
          <p:sp>
            <p:nvSpPr>
              <p:cNvPr id="856" name="Google Shape;856;p87"/>
              <p:cNvSpPr/>
              <p:nvPr/>
            </p:nvSpPr>
            <p:spPr>
              <a:xfrm>
                <a:off x="654975" y="2660075"/>
                <a:ext cx="1835700" cy="13350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en-US">
                    <a:latin typeface="Roboto Serif"/>
                    <a:ea typeface="Roboto Serif"/>
                    <a:cs typeface="Roboto Serif"/>
                    <a:sym typeface="Roboto Serif"/>
                  </a:rPr>
                  <a:t>Has same-sex attractions </a:t>
                </a:r>
                <a:endParaRPr sz="1300">
                  <a:solidFill>
                    <a:schemeClr val="dk1"/>
                  </a:solidFill>
                  <a:latin typeface="Arial"/>
                  <a:ea typeface="Arial"/>
                  <a:cs typeface="Arial"/>
                  <a:sym typeface="Arial"/>
                </a:endParaRPr>
              </a:p>
            </p:txBody>
          </p:sp>
          <p:sp>
            <p:nvSpPr>
              <p:cNvPr id="857" name="Google Shape;857;p87"/>
              <p:cNvSpPr/>
              <p:nvPr/>
            </p:nvSpPr>
            <p:spPr>
              <a:xfrm>
                <a:off x="654975" y="1300825"/>
                <a:ext cx="1482300" cy="11778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en-US">
                    <a:latin typeface="Roboto Serif"/>
                    <a:ea typeface="Roboto Serif"/>
                    <a:cs typeface="Roboto Serif"/>
                    <a:sym typeface="Roboto Serif"/>
                  </a:rPr>
                  <a:t>[1] P’s Sex </a:t>
                </a:r>
                <a:br>
                  <a:rPr lang="en-US">
                    <a:latin typeface="Roboto Serif"/>
                    <a:ea typeface="Roboto Serif"/>
                    <a:cs typeface="Roboto Serif"/>
                    <a:sym typeface="Roboto Serif"/>
                  </a:rPr>
                </a:br>
                <a:r>
                  <a:rPr lang="en-US">
                    <a:latin typeface="Roboto Serif"/>
                    <a:ea typeface="Roboto Serif"/>
                    <a:cs typeface="Roboto Serif"/>
                    <a:sym typeface="Roboto Serif"/>
                  </a:rPr>
                  <a:t>[M]</a:t>
                </a:r>
                <a:endParaRPr>
                  <a:latin typeface="Roboto Serif"/>
                  <a:ea typeface="Roboto Serif"/>
                  <a:cs typeface="Roboto Serif"/>
                  <a:sym typeface="Roboto Serif"/>
                </a:endParaRPr>
              </a:p>
            </p:txBody>
          </p:sp>
          <p:sp>
            <p:nvSpPr>
              <p:cNvPr id="858" name="Google Shape;858;p87"/>
              <p:cNvSpPr/>
              <p:nvPr/>
            </p:nvSpPr>
            <p:spPr>
              <a:xfrm>
                <a:off x="3182800" y="1786950"/>
                <a:ext cx="1482300" cy="11778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spcBef>
                    <a:spcPts val="0"/>
                  </a:spcBef>
                  <a:spcAft>
                    <a:spcPts val="0"/>
                  </a:spcAft>
                  <a:buNone/>
                </a:pPr>
                <a:r>
                  <a:rPr lang="en-US" sz="1300">
                    <a:solidFill>
                      <a:srgbClr val="000000"/>
                    </a:solidFill>
                    <a:latin typeface="Roboto Serif"/>
                    <a:ea typeface="Roboto Serif"/>
                    <a:cs typeface="Roboto Serif"/>
                    <a:sym typeface="Roboto Serif"/>
                  </a:rPr>
                  <a:t>Outcome</a:t>
                </a:r>
                <a:endParaRPr sz="1300">
                  <a:solidFill>
                    <a:schemeClr val="dk1"/>
                  </a:solidFill>
                  <a:latin typeface="Roboto Serif"/>
                  <a:ea typeface="Roboto Serif"/>
                  <a:cs typeface="Roboto Serif"/>
                  <a:sym typeface="Roboto Serif"/>
                </a:endParaRPr>
              </a:p>
            </p:txBody>
          </p:sp>
          <p:cxnSp>
            <p:nvCxnSpPr>
              <p:cNvPr id="859" name="Google Shape;859;p87"/>
              <p:cNvCxnSpPr/>
              <p:nvPr/>
            </p:nvCxnSpPr>
            <p:spPr>
              <a:xfrm rot="10800000" flipH="1">
                <a:off x="2490675" y="2660075"/>
                <a:ext cx="780000" cy="667500"/>
              </a:xfrm>
              <a:prstGeom prst="straightConnector1">
                <a:avLst/>
              </a:prstGeom>
              <a:noFill/>
              <a:ln w="19050" cap="flat" cmpd="sng">
                <a:solidFill>
                  <a:schemeClr val="dk1"/>
                </a:solidFill>
                <a:prstDash val="solid"/>
                <a:round/>
                <a:headEnd type="none" w="sm" len="sm"/>
                <a:tailEnd type="triangle" w="med" len="med"/>
              </a:ln>
            </p:spPr>
          </p:cxnSp>
        </p:grpSp>
        <p:sp>
          <p:nvSpPr>
            <p:cNvPr id="860" name="Google Shape;860;p87"/>
            <p:cNvSpPr txBox="1"/>
            <p:nvPr/>
          </p:nvSpPr>
          <p:spPr>
            <a:xfrm>
              <a:off x="5867826" y="2752825"/>
              <a:ext cx="58668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u="sng">
                  <a:solidFill>
                    <a:schemeClr val="dk1"/>
                  </a:solidFill>
                  <a:latin typeface="Roboto Serif"/>
                  <a:ea typeface="Roboto Serif"/>
                  <a:cs typeface="Roboto Serif"/>
                  <a:sym typeface="Roboto Serif"/>
                </a:rPr>
                <a:t>Dissent</a:t>
              </a:r>
              <a:endParaRPr sz="1800">
                <a:latin typeface="Roboto Serif"/>
                <a:ea typeface="Roboto Serif"/>
                <a:cs typeface="Roboto Serif"/>
                <a:sym typeface="Roboto Serif"/>
              </a:endParaRPr>
            </a:p>
          </p:txBody>
        </p:sp>
      </p:grpSp>
      <p:sp>
        <p:nvSpPr>
          <p:cNvPr id="861" name="Google Shape;861;p8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100</a:t>
            </a:fld>
            <a:endParaRPr/>
          </a:p>
        </p:txBody>
      </p:sp>
      <p:sp>
        <p:nvSpPr>
          <p:cNvPr id="862" name="Google Shape;862;p87"/>
          <p:cNvSpPr txBox="1">
            <a:spLocks noGrp="1"/>
          </p:cNvSpPr>
          <p:nvPr>
            <p:ph type="title"/>
          </p:nvPr>
        </p:nvSpPr>
        <p:spPr>
          <a:xfrm>
            <a:off x="466425" y="121438"/>
            <a:ext cx="11277600" cy="1341600"/>
          </a:xfrm>
          <a:prstGeom prst="rect">
            <a:avLst/>
          </a:prstGeom>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3100">
                <a:solidFill>
                  <a:srgbClr val="0B5394"/>
                </a:solidFill>
              </a:rPr>
              <a:t>Assumption behind mediation approach</a:t>
            </a:r>
            <a:endParaRPr sz="3100">
              <a:solidFill>
                <a:srgbClr val="0B5394"/>
              </a:solidFill>
            </a:endParaRPr>
          </a:p>
        </p:txBody>
      </p:sp>
      <p:sp>
        <p:nvSpPr>
          <p:cNvPr id="863" name="Google Shape;863;p87"/>
          <p:cNvSpPr txBox="1"/>
          <p:nvPr/>
        </p:nvSpPr>
        <p:spPr>
          <a:xfrm>
            <a:off x="0" y="6453150"/>
            <a:ext cx="121920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B7B7B7"/>
                </a:solidFill>
                <a:latin typeface="Roboto Serif"/>
                <a:ea typeface="Roboto Serif"/>
                <a:cs typeface="Roboto Serif"/>
                <a:sym typeface="Roboto Serif"/>
              </a:rPr>
              <a:t>Recap		Mediation Model of Discrimination</a:t>
            </a:r>
            <a:r>
              <a:rPr lang="en-US" sz="900" b="1">
                <a:solidFill>
                  <a:srgbClr val="0070C0"/>
                </a:solidFill>
                <a:latin typeface="Roboto Serif"/>
                <a:ea typeface="Roboto Serif"/>
                <a:cs typeface="Roboto Serif"/>
                <a:sym typeface="Roboto Serif"/>
              </a:rPr>
              <a:t>	</a:t>
            </a:r>
            <a:r>
              <a:rPr lang="en-US" sz="900">
                <a:solidFill>
                  <a:srgbClr val="B7B7B7"/>
                </a:solidFill>
                <a:latin typeface="Roboto Serif"/>
                <a:ea typeface="Roboto Serif"/>
                <a:cs typeface="Roboto Serif"/>
                <a:sym typeface="Roboto Serif"/>
              </a:rPr>
              <a:t>	Examples &amp; Responses		</a:t>
            </a:r>
            <a:r>
              <a:rPr lang="en-US" sz="900" b="1">
                <a:solidFill>
                  <a:srgbClr val="0070C0"/>
                </a:solidFill>
                <a:latin typeface="Roboto Serif"/>
                <a:ea typeface="Roboto Serif"/>
                <a:cs typeface="Roboto Serif"/>
                <a:sym typeface="Roboto Serif"/>
              </a:rPr>
              <a:t>Assumptions</a:t>
            </a:r>
            <a:endParaRPr sz="900" b="1">
              <a:solidFill>
                <a:srgbClr val="0070C0"/>
              </a:solidFill>
              <a:latin typeface="Roboto Serif"/>
              <a:ea typeface="Roboto Serif"/>
              <a:cs typeface="Roboto Serif"/>
              <a:sym typeface="Roboto Serif"/>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163"/>
        <p:cNvGrpSpPr/>
        <p:nvPr/>
      </p:nvGrpSpPr>
      <p:grpSpPr>
        <a:xfrm>
          <a:off x="0" y="0"/>
          <a:ext cx="0" cy="0"/>
          <a:chOff x="0" y="0"/>
          <a:chExt cx="0" cy="0"/>
        </a:xfrm>
      </p:grpSpPr>
      <p:sp>
        <p:nvSpPr>
          <p:cNvPr id="164" name="Google Shape;164;p22"/>
          <p:cNvSpPr txBox="1">
            <a:spLocks noGrp="1"/>
          </p:cNvSpPr>
          <p:nvPr>
            <p:ph type="title"/>
          </p:nvPr>
        </p:nvSpPr>
        <p:spPr>
          <a:xfrm>
            <a:off x="457200" y="226325"/>
            <a:ext cx="11277600" cy="12216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800">
                <a:solidFill>
                  <a:srgbClr val="0B5394"/>
                </a:solidFill>
              </a:rPr>
              <a:t>“Treat like cases alike”</a:t>
            </a:r>
            <a:endParaRPr sz="3800">
              <a:solidFill>
                <a:srgbClr val="0B5394"/>
              </a:solidFill>
            </a:endParaRPr>
          </a:p>
        </p:txBody>
      </p:sp>
      <p:sp>
        <p:nvSpPr>
          <p:cNvPr id="165" name="Google Shape;165;p2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
        <p:nvSpPr>
          <p:cNvPr id="166" name="Google Shape;166;p22"/>
          <p:cNvSpPr txBox="1"/>
          <p:nvPr/>
        </p:nvSpPr>
        <p:spPr>
          <a:xfrm>
            <a:off x="5055375" y="6448475"/>
            <a:ext cx="265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168" name="Google Shape;168;p22"/>
          <p:cNvSpPr txBox="1"/>
          <p:nvPr/>
        </p:nvSpPr>
        <p:spPr>
          <a:xfrm>
            <a:off x="726300" y="1787825"/>
            <a:ext cx="11369400" cy="3755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900">
                <a:latin typeface="Times New Roman"/>
                <a:ea typeface="Times New Roman"/>
                <a:cs typeface="Times New Roman"/>
                <a:sym typeface="Times New Roman"/>
              </a:rPr>
              <a:t>Normative judgments pick out what makes two things relevantly alike</a:t>
            </a:r>
            <a:endParaRPr sz="2900">
              <a:latin typeface="Times New Roman"/>
              <a:ea typeface="Times New Roman"/>
              <a:cs typeface="Times New Roman"/>
              <a:sym typeface="Times New Roman"/>
            </a:endParaRPr>
          </a:p>
          <a:p>
            <a:pPr marL="0" lvl="0" indent="0" algn="l" rtl="0">
              <a:spcBef>
                <a:spcPts val="0"/>
              </a:spcBef>
              <a:spcAft>
                <a:spcPts val="0"/>
              </a:spcAft>
              <a:buNone/>
            </a:pPr>
            <a:endParaRPr sz="2900">
              <a:latin typeface="Times New Roman"/>
              <a:ea typeface="Times New Roman"/>
              <a:cs typeface="Times New Roman"/>
              <a:sym typeface="Times New Roman"/>
            </a:endParaRPr>
          </a:p>
          <a:p>
            <a:pPr marL="0" lvl="0" indent="0" algn="l" rtl="0">
              <a:spcBef>
                <a:spcPts val="0"/>
              </a:spcBef>
              <a:spcAft>
                <a:spcPts val="0"/>
              </a:spcAft>
              <a:buNone/>
            </a:pPr>
            <a:r>
              <a:rPr lang="en-US" sz="2900">
                <a:latin typeface="Times New Roman"/>
                <a:ea typeface="Times New Roman"/>
                <a:cs typeface="Times New Roman"/>
                <a:sym typeface="Times New Roman"/>
              </a:rPr>
              <a:t>On one hand: criticisms of emptiness, mere formal standard</a:t>
            </a:r>
            <a:endParaRPr sz="2900">
              <a:latin typeface="Times New Roman"/>
              <a:ea typeface="Times New Roman"/>
              <a:cs typeface="Times New Roman"/>
              <a:sym typeface="Times New Roman"/>
            </a:endParaRPr>
          </a:p>
          <a:p>
            <a:pPr marL="0" lvl="0" indent="0" algn="l" rtl="0">
              <a:spcBef>
                <a:spcPts val="0"/>
              </a:spcBef>
              <a:spcAft>
                <a:spcPts val="0"/>
              </a:spcAft>
              <a:buNone/>
            </a:pPr>
            <a:endParaRPr sz="2900">
              <a:latin typeface="Times New Roman"/>
              <a:ea typeface="Times New Roman"/>
              <a:cs typeface="Times New Roman"/>
              <a:sym typeface="Times New Roman"/>
            </a:endParaRPr>
          </a:p>
          <a:p>
            <a:pPr marL="0" lvl="0" indent="0" algn="l" rtl="0">
              <a:spcBef>
                <a:spcPts val="0"/>
              </a:spcBef>
              <a:spcAft>
                <a:spcPts val="0"/>
              </a:spcAft>
              <a:buNone/>
            </a:pPr>
            <a:r>
              <a:rPr lang="en-US" sz="2900">
                <a:latin typeface="Times New Roman"/>
                <a:ea typeface="Times New Roman"/>
                <a:cs typeface="Times New Roman"/>
                <a:sym typeface="Times New Roman"/>
              </a:rPr>
              <a:t>But I worry that it is dangerously </a:t>
            </a:r>
            <a:r>
              <a:rPr lang="en-US" sz="2900" i="1">
                <a:latin typeface="Times New Roman"/>
                <a:ea typeface="Times New Roman"/>
                <a:cs typeface="Times New Roman"/>
                <a:sym typeface="Times New Roman"/>
              </a:rPr>
              <a:t>easy </a:t>
            </a:r>
            <a:r>
              <a:rPr lang="en-US" sz="2900">
                <a:latin typeface="Times New Roman"/>
                <a:ea typeface="Times New Roman"/>
                <a:cs typeface="Times New Roman"/>
                <a:sym typeface="Times New Roman"/>
              </a:rPr>
              <a:t>to operationalize; easy to do so in an unreflective and further, mistaken way in computational systems</a:t>
            </a:r>
            <a:endParaRPr sz="2900">
              <a:latin typeface="Times New Roman"/>
              <a:ea typeface="Times New Roman"/>
              <a:cs typeface="Times New Roman"/>
              <a:sym typeface="Times New Roman"/>
            </a:endParaRPr>
          </a:p>
          <a:p>
            <a:pPr marL="0" lvl="0" indent="0" algn="l" rtl="0">
              <a:spcBef>
                <a:spcPts val="0"/>
              </a:spcBef>
              <a:spcAft>
                <a:spcPts val="0"/>
              </a:spcAft>
              <a:buNone/>
            </a:pPr>
            <a:endParaRPr sz="2900">
              <a:latin typeface="Times New Roman"/>
              <a:ea typeface="Times New Roman"/>
              <a:cs typeface="Times New Roman"/>
              <a:sym typeface="Times New Roman"/>
            </a:endParaRPr>
          </a:p>
          <a:p>
            <a:pPr marL="0" lvl="0" indent="0" algn="l" rtl="0">
              <a:spcBef>
                <a:spcPts val="0"/>
              </a:spcBef>
              <a:spcAft>
                <a:spcPts val="0"/>
              </a:spcAft>
              <a:buNone/>
            </a:pPr>
            <a:endParaRPr sz="2900">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172"/>
        <p:cNvGrpSpPr/>
        <p:nvPr/>
      </p:nvGrpSpPr>
      <p:grpSpPr>
        <a:xfrm>
          <a:off x="0" y="0"/>
          <a:ext cx="0" cy="0"/>
          <a:chOff x="0" y="0"/>
          <a:chExt cx="0" cy="0"/>
        </a:xfrm>
      </p:grpSpPr>
      <p:sp>
        <p:nvSpPr>
          <p:cNvPr id="173" name="Google Shape;173;p23"/>
          <p:cNvSpPr txBox="1">
            <a:spLocks noGrp="1"/>
          </p:cNvSpPr>
          <p:nvPr>
            <p:ph type="title"/>
          </p:nvPr>
        </p:nvSpPr>
        <p:spPr>
          <a:xfrm>
            <a:off x="457200" y="226325"/>
            <a:ext cx="11277600" cy="12216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800">
                <a:solidFill>
                  <a:srgbClr val="0B5394"/>
                </a:solidFill>
              </a:rPr>
              <a:t>“Treat like cases alike”</a:t>
            </a:r>
            <a:endParaRPr sz="3800">
              <a:solidFill>
                <a:srgbClr val="0B5394"/>
              </a:solidFill>
            </a:endParaRPr>
          </a:p>
        </p:txBody>
      </p:sp>
      <p:sp>
        <p:nvSpPr>
          <p:cNvPr id="174" name="Google Shape;174;p2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175" name="Google Shape;175;p23"/>
          <p:cNvSpPr txBox="1"/>
          <p:nvPr/>
        </p:nvSpPr>
        <p:spPr>
          <a:xfrm>
            <a:off x="5055375" y="6448475"/>
            <a:ext cx="265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177" name="Google Shape;177;p23"/>
          <p:cNvSpPr txBox="1"/>
          <p:nvPr/>
        </p:nvSpPr>
        <p:spPr>
          <a:xfrm>
            <a:off x="726300" y="1787825"/>
            <a:ext cx="11369400" cy="420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900">
                <a:latin typeface="Times New Roman"/>
                <a:ea typeface="Times New Roman"/>
                <a:cs typeface="Times New Roman"/>
                <a:sym typeface="Times New Roman"/>
              </a:rPr>
              <a:t>Normative judgments pick out what makes two things relevantly alike</a:t>
            </a:r>
            <a:endParaRPr sz="2900">
              <a:latin typeface="Times New Roman"/>
              <a:ea typeface="Times New Roman"/>
              <a:cs typeface="Times New Roman"/>
              <a:sym typeface="Times New Roman"/>
            </a:endParaRPr>
          </a:p>
          <a:p>
            <a:pPr marL="0" lvl="0" indent="0" algn="l" rtl="0">
              <a:spcBef>
                <a:spcPts val="0"/>
              </a:spcBef>
              <a:spcAft>
                <a:spcPts val="0"/>
              </a:spcAft>
              <a:buNone/>
            </a:pPr>
            <a:endParaRPr sz="2900">
              <a:latin typeface="Times New Roman"/>
              <a:ea typeface="Times New Roman"/>
              <a:cs typeface="Times New Roman"/>
              <a:sym typeface="Times New Roman"/>
            </a:endParaRPr>
          </a:p>
          <a:p>
            <a:pPr marL="0" lvl="0" indent="0" algn="l" rtl="0">
              <a:spcBef>
                <a:spcPts val="0"/>
              </a:spcBef>
              <a:spcAft>
                <a:spcPts val="0"/>
              </a:spcAft>
              <a:buNone/>
            </a:pPr>
            <a:r>
              <a:rPr lang="en-US" sz="2900">
                <a:latin typeface="Times New Roman"/>
                <a:ea typeface="Times New Roman"/>
                <a:cs typeface="Times New Roman"/>
                <a:sym typeface="Times New Roman"/>
              </a:rPr>
              <a:t>On one hand: criticisms of emptiness, mere formal standard</a:t>
            </a:r>
            <a:endParaRPr sz="2900">
              <a:latin typeface="Times New Roman"/>
              <a:ea typeface="Times New Roman"/>
              <a:cs typeface="Times New Roman"/>
              <a:sym typeface="Times New Roman"/>
            </a:endParaRPr>
          </a:p>
          <a:p>
            <a:pPr marL="0" lvl="0" indent="0" algn="l" rtl="0">
              <a:spcBef>
                <a:spcPts val="0"/>
              </a:spcBef>
              <a:spcAft>
                <a:spcPts val="0"/>
              </a:spcAft>
              <a:buNone/>
            </a:pPr>
            <a:endParaRPr sz="2900">
              <a:latin typeface="Times New Roman"/>
              <a:ea typeface="Times New Roman"/>
              <a:cs typeface="Times New Roman"/>
              <a:sym typeface="Times New Roman"/>
            </a:endParaRPr>
          </a:p>
          <a:p>
            <a:pPr marL="0" lvl="0" indent="0" algn="l" rtl="0">
              <a:spcBef>
                <a:spcPts val="0"/>
              </a:spcBef>
              <a:spcAft>
                <a:spcPts val="0"/>
              </a:spcAft>
              <a:buNone/>
            </a:pPr>
            <a:r>
              <a:rPr lang="en-US" sz="2900">
                <a:latin typeface="Times New Roman"/>
                <a:ea typeface="Times New Roman"/>
                <a:cs typeface="Times New Roman"/>
                <a:sym typeface="Times New Roman"/>
              </a:rPr>
              <a:t>But I worry that it is dangerously </a:t>
            </a:r>
            <a:r>
              <a:rPr lang="en-US" sz="2900" i="1">
                <a:latin typeface="Times New Roman"/>
                <a:ea typeface="Times New Roman"/>
                <a:cs typeface="Times New Roman"/>
                <a:sym typeface="Times New Roman"/>
              </a:rPr>
              <a:t>easy </a:t>
            </a:r>
            <a:r>
              <a:rPr lang="en-US" sz="2900">
                <a:latin typeface="Times New Roman"/>
                <a:ea typeface="Times New Roman"/>
                <a:cs typeface="Times New Roman"/>
                <a:sym typeface="Times New Roman"/>
              </a:rPr>
              <a:t>to operationalize; easy to do so in an unreflective and further, mistaken way in computational systems</a:t>
            </a:r>
            <a:endParaRPr sz="2900">
              <a:latin typeface="Times New Roman"/>
              <a:ea typeface="Times New Roman"/>
              <a:cs typeface="Times New Roman"/>
              <a:sym typeface="Times New Roman"/>
            </a:endParaRPr>
          </a:p>
          <a:p>
            <a:pPr marL="0" lvl="0" indent="0" algn="l" rtl="0">
              <a:spcBef>
                <a:spcPts val="0"/>
              </a:spcBef>
              <a:spcAft>
                <a:spcPts val="0"/>
              </a:spcAft>
              <a:buNone/>
            </a:pPr>
            <a:endParaRPr sz="2900">
              <a:latin typeface="Times New Roman"/>
              <a:ea typeface="Times New Roman"/>
              <a:cs typeface="Times New Roman"/>
              <a:sym typeface="Times New Roman"/>
            </a:endParaRPr>
          </a:p>
          <a:p>
            <a:pPr marL="0" lvl="0" indent="0" algn="l" rtl="0">
              <a:spcBef>
                <a:spcPts val="0"/>
              </a:spcBef>
              <a:spcAft>
                <a:spcPts val="0"/>
              </a:spcAft>
              <a:buNone/>
            </a:pPr>
            <a:r>
              <a:rPr lang="en-US" sz="2900">
                <a:latin typeface="Times New Roman"/>
                <a:ea typeface="Times New Roman"/>
                <a:cs typeface="Times New Roman"/>
                <a:sym typeface="Times New Roman"/>
              </a:rPr>
              <a:t>Normative determinations are hidden by a tendency to </a:t>
            </a:r>
            <a:r>
              <a:rPr lang="en-US" sz="2900" i="1">
                <a:latin typeface="Times New Roman"/>
                <a:ea typeface="Times New Roman"/>
                <a:cs typeface="Times New Roman"/>
                <a:sym typeface="Times New Roman"/>
              </a:rPr>
              <a:t>naturalize </a:t>
            </a:r>
            <a:r>
              <a:rPr lang="en-US" sz="2900">
                <a:latin typeface="Times New Roman"/>
                <a:ea typeface="Times New Roman"/>
                <a:cs typeface="Times New Roman"/>
                <a:sym typeface="Times New Roman"/>
              </a:rPr>
              <a:t>likeness </a:t>
            </a:r>
            <a:endParaRPr sz="2900">
              <a:latin typeface="Times New Roman"/>
              <a:ea typeface="Times New Roman"/>
              <a:cs typeface="Times New Roman"/>
              <a:sym typeface="Times New Roman"/>
            </a:endParaRPr>
          </a:p>
          <a:p>
            <a:pPr marL="0" lvl="0" indent="0" algn="l" rtl="0">
              <a:spcBef>
                <a:spcPts val="0"/>
              </a:spcBef>
              <a:spcAft>
                <a:spcPts val="0"/>
              </a:spcAft>
              <a:buNone/>
            </a:pPr>
            <a:endParaRPr sz="2900">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200">
                <a:solidFill>
                  <a:srgbClr val="0B5394"/>
                </a:solidFill>
              </a:rPr>
              <a:t>Hazards of off-the-shelf variable construction</a:t>
            </a:r>
            <a:endParaRPr sz="4100"/>
          </a:p>
        </p:txBody>
      </p:sp>
      <p:sp>
        <p:nvSpPr>
          <p:cNvPr id="184" name="Google Shape;184;p2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pic>
        <p:nvPicPr>
          <p:cNvPr id="185" name="Google Shape;185;p24"/>
          <p:cNvPicPr preferRelativeResize="0"/>
          <p:nvPr/>
        </p:nvPicPr>
        <p:blipFill>
          <a:blip r:embed="rId3">
            <a:alphaModFix/>
          </a:blip>
          <a:stretch>
            <a:fillRect/>
          </a:stretch>
        </p:blipFill>
        <p:spPr>
          <a:xfrm>
            <a:off x="152400" y="1538425"/>
            <a:ext cx="11887200" cy="3507458"/>
          </a:xfrm>
          <a:prstGeom prst="rect">
            <a:avLst/>
          </a:prstGeom>
          <a:noFill/>
          <a:ln>
            <a:noFill/>
          </a:ln>
        </p:spPr>
      </p:pic>
      <p:sp>
        <p:nvSpPr>
          <p:cNvPr id="186" name="Google Shape;186;p24"/>
          <p:cNvSpPr txBox="1"/>
          <p:nvPr/>
        </p:nvSpPr>
        <p:spPr>
          <a:xfrm>
            <a:off x="1198500" y="5632500"/>
            <a:ext cx="10993500" cy="572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US" sz="2800">
                <a:solidFill>
                  <a:schemeClr val="dk1"/>
                </a:solidFill>
                <a:latin typeface="Times New Roman"/>
                <a:ea typeface="Times New Roman"/>
                <a:cs typeface="Times New Roman"/>
                <a:sym typeface="Times New Roman"/>
              </a:rPr>
              <a:t>Variables create natural measuring sticks and standards of comparison</a:t>
            </a:r>
            <a:endParaRPr sz="2800">
              <a:solidFill>
                <a:schemeClr val="dk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2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200">
                <a:solidFill>
                  <a:srgbClr val="0B5394"/>
                </a:solidFill>
              </a:rPr>
              <a:t>Hazards of off-the-shelf variable construction</a:t>
            </a:r>
            <a:endParaRPr sz="4100"/>
          </a:p>
        </p:txBody>
      </p:sp>
      <p:sp>
        <p:nvSpPr>
          <p:cNvPr id="202" name="Google Shape;202;p2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pic>
        <p:nvPicPr>
          <p:cNvPr id="203" name="Google Shape;203;p26"/>
          <p:cNvPicPr preferRelativeResize="0"/>
          <p:nvPr/>
        </p:nvPicPr>
        <p:blipFill>
          <a:blip r:embed="rId3">
            <a:alphaModFix/>
          </a:blip>
          <a:stretch>
            <a:fillRect/>
          </a:stretch>
        </p:blipFill>
        <p:spPr>
          <a:xfrm>
            <a:off x="152400" y="1538425"/>
            <a:ext cx="11887200" cy="3507458"/>
          </a:xfrm>
          <a:prstGeom prst="rect">
            <a:avLst/>
          </a:prstGeom>
          <a:noFill/>
          <a:ln>
            <a:noFill/>
          </a:ln>
        </p:spPr>
      </p:pic>
      <p:sp>
        <p:nvSpPr>
          <p:cNvPr id="204" name="Google Shape;204;p26"/>
          <p:cNvSpPr txBox="1">
            <a:spLocks noGrp="1"/>
          </p:cNvSpPr>
          <p:nvPr>
            <p:ph type="body" idx="1"/>
          </p:nvPr>
        </p:nvSpPr>
        <p:spPr>
          <a:xfrm>
            <a:off x="1760050" y="5217650"/>
            <a:ext cx="10824600" cy="1001100"/>
          </a:xfrm>
          <a:prstGeom prst="rect">
            <a:avLst/>
          </a:prstGeom>
        </p:spPr>
        <p:txBody>
          <a:bodyPr spcFirstLastPara="1" wrap="square" lIns="91425" tIns="45700" rIns="91425" bIns="45700" anchor="t" anchorCtr="0">
            <a:noAutofit/>
          </a:bodyPr>
          <a:lstStyle/>
          <a:p>
            <a:pPr marL="0" lvl="0" indent="0" algn="l" rtl="0">
              <a:lnSpc>
                <a:spcPct val="70000"/>
              </a:lnSpc>
              <a:spcBef>
                <a:spcPts val="1000"/>
              </a:spcBef>
              <a:spcAft>
                <a:spcPts val="0"/>
              </a:spcAft>
              <a:buSzPts val="770"/>
              <a:buNone/>
            </a:pPr>
            <a:r>
              <a:rPr lang="en-US" sz="2700"/>
              <a:t>Similarity and difference are naturalized within a dataset’s set of variables</a:t>
            </a:r>
            <a:endParaRPr sz="2700"/>
          </a:p>
          <a:p>
            <a:pPr marL="2743200" lvl="0" indent="457200" algn="l" rtl="0">
              <a:lnSpc>
                <a:spcPct val="70000"/>
              </a:lnSpc>
              <a:spcBef>
                <a:spcPts val="1000"/>
              </a:spcBef>
              <a:spcAft>
                <a:spcPts val="0"/>
              </a:spcAft>
              <a:buSzPts val="770"/>
              <a:buNone/>
            </a:pPr>
            <a:endParaRPr sz="27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200">
                <a:solidFill>
                  <a:srgbClr val="0B5394"/>
                </a:solidFill>
              </a:rPr>
              <a:t>Hazards of off-the-shelf variable construction</a:t>
            </a:r>
            <a:endParaRPr sz="4100"/>
          </a:p>
        </p:txBody>
      </p:sp>
      <p:sp>
        <p:nvSpPr>
          <p:cNvPr id="211" name="Google Shape;211;p2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pic>
        <p:nvPicPr>
          <p:cNvPr id="212" name="Google Shape;212;p27"/>
          <p:cNvPicPr preferRelativeResize="0"/>
          <p:nvPr/>
        </p:nvPicPr>
        <p:blipFill>
          <a:blip r:embed="rId3">
            <a:alphaModFix/>
          </a:blip>
          <a:stretch>
            <a:fillRect/>
          </a:stretch>
        </p:blipFill>
        <p:spPr>
          <a:xfrm>
            <a:off x="152400" y="1538425"/>
            <a:ext cx="11887200" cy="3507458"/>
          </a:xfrm>
          <a:prstGeom prst="rect">
            <a:avLst/>
          </a:prstGeom>
          <a:noFill/>
          <a:ln>
            <a:noFill/>
          </a:ln>
        </p:spPr>
      </p:pic>
      <p:sp>
        <p:nvSpPr>
          <p:cNvPr id="213" name="Google Shape;213;p27"/>
          <p:cNvSpPr txBox="1">
            <a:spLocks noGrp="1"/>
          </p:cNvSpPr>
          <p:nvPr>
            <p:ph type="body" idx="1"/>
          </p:nvPr>
        </p:nvSpPr>
        <p:spPr>
          <a:xfrm>
            <a:off x="1760050" y="5217650"/>
            <a:ext cx="10824600" cy="1001100"/>
          </a:xfrm>
          <a:prstGeom prst="rect">
            <a:avLst/>
          </a:prstGeom>
        </p:spPr>
        <p:txBody>
          <a:bodyPr spcFirstLastPara="1" wrap="square" lIns="91425" tIns="45700" rIns="91425" bIns="45700" anchor="t" anchorCtr="0">
            <a:noAutofit/>
          </a:bodyPr>
          <a:lstStyle/>
          <a:p>
            <a:pPr marL="0" lvl="0" indent="0" algn="l" rtl="0">
              <a:lnSpc>
                <a:spcPct val="70000"/>
              </a:lnSpc>
              <a:spcBef>
                <a:spcPts val="1000"/>
              </a:spcBef>
              <a:spcAft>
                <a:spcPts val="0"/>
              </a:spcAft>
              <a:buSzPts val="770"/>
              <a:buNone/>
            </a:pPr>
            <a:r>
              <a:rPr lang="en-US" sz="2700"/>
              <a:t>Similarity and difference are naturalized within a dataset’s set of variables</a:t>
            </a:r>
            <a:endParaRPr sz="2700"/>
          </a:p>
          <a:p>
            <a:pPr marL="2743200" lvl="0" indent="457200" algn="l" rtl="0">
              <a:lnSpc>
                <a:spcPct val="70000"/>
              </a:lnSpc>
              <a:spcBef>
                <a:spcPts val="1000"/>
              </a:spcBef>
              <a:spcAft>
                <a:spcPts val="0"/>
              </a:spcAft>
              <a:buSzPts val="770"/>
              <a:buNone/>
            </a:pPr>
            <a:r>
              <a:rPr lang="en-US" sz="2700"/>
              <a:t>What is the meaning of </a:t>
            </a:r>
            <a:r>
              <a:rPr lang="en-US" sz="2700" b="1"/>
              <a:t>X</a:t>
            </a:r>
            <a:r>
              <a:rPr lang="en-US" sz="2700" baseline="-25000"/>
              <a:t>i</a:t>
            </a:r>
            <a:r>
              <a:rPr lang="en-US" sz="2700"/>
              <a:t>=</a:t>
            </a:r>
            <a:r>
              <a:rPr lang="en-US" sz="2700" b="1"/>
              <a:t>X</a:t>
            </a:r>
            <a:r>
              <a:rPr lang="en-US" sz="2700" baseline="-25000"/>
              <a:t>j</a:t>
            </a:r>
            <a:r>
              <a:rPr lang="en-US" sz="2700"/>
              <a:t>?</a:t>
            </a:r>
            <a:endParaRPr sz="27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217"/>
        <p:cNvGrpSpPr/>
        <p:nvPr/>
      </p:nvGrpSpPr>
      <p:grpSpPr>
        <a:xfrm>
          <a:off x="0" y="0"/>
          <a:ext cx="0" cy="0"/>
          <a:chOff x="0" y="0"/>
          <a:chExt cx="0" cy="0"/>
        </a:xfrm>
      </p:grpSpPr>
      <p:sp>
        <p:nvSpPr>
          <p:cNvPr id="218" name="Google Shape;218;p28"/>
          <p:cNvSpPr txBox="1">
            <a:spLocks noGrp="1"/>
          </p:cNvSpPr>
          <p:nvPr>
            <p:ph type="title"/>
          </p:nvPr>
        </p:nvSpPr>
        <p:spPr>
          <a:xfrm>
            <a:off x="457200" y="226325"/>
            <a:ext cx="11277600" cy="1221600"/>
          </a:xfrm>
          <a:prstGeom prst="rect">
            <a:avLst/>
          </a:prstGeom>
          <a:noFill/>
          <a:ln>
            <a:noFill/>
          </a:ln>
        </p:spPr>
        <p:txBody>
          <a:bodyPr spcFirstLastPara="1" wrap="square" lIns="91425" tIns="45700" rIns="91425" bIns="45700" anchor="ctr" anchorCtr="0">
            <a:noAutofit/>
          </a:bodyPr>
          <a:lstStyle/>
          <a:p>
            <a:pPr marL="0" lvl="0" indent="0" algn="l" rtl="0">
              <a:lnSpc>
                <a:spcPct val="70000"/>
              </a:lnSpc>
              <a:spcBef>
                <a:spcPts val="1000"/>
              </a:spcBef>
              <a:spcAft>
                <a:spcPts val="0"/>
              </a:spcAft>
              <a:buClr>
                <a:schemeClr val="dk1"/>
              </a:buClr>
              <a:buSzPts val="770"/>
              <a:buFont typeface="Arial"/>
              <a:buNone/>
            </a:pPr>
            <a:r>
              <a:rPr lang="en-US" sz="3700" b="1"/>
              <a:t>X</a:t>
            </a:r>
            <a:r>
              <a:rPr lang="en-US" sz="3700" baseline="-25000"/>
              <a:t>i</a:t>
            </a:r>
            <a:r>
              <a:rPr lang="en-US" sz="3700"/>
              <a:t>=</a:t>
            </a:r>
            <a:r>
              <a:rPr lang="en-US" sz="3700" b="1"/>
              <a:t>X</a:t>
            </a:r>
            <a:r>
              <a:rPr lang="en-US" sz="3700" baseline="-25000"/>
              <a:t>j</a:t>
            </a:r>
            <a:r>
              <a:rPr lang="en-US" sz="3700"/>
              <a:t>?</a:t>
            </a:r>
            <a:endParaRPr sz="4800">
              <a:solidFill>
                <a:srgbClr val="0B5394"/>
              </a:solidFill>
            </a:endParaRPr>
          </a:p>
        </p:txBody>
      </p:sp>
      <p:sp>
        <p:nvSpPr>
          <p:cNvPr id="219" name="Google Shape;219;p2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220" name="Google Shape;220;p28"/>
          <p:cNvSpPr txBox="1"/>
          <p:nvPr/>
        </p:nvSpPr>
        <p:spPr>
          <a:xfrm>
            <a:off x="5055375" y="6448475"/>
            <a:ext cx="265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222" name="Google Shape;222;p28"/>
          <p:cNvSpPr txBox="1"/>
          <p:nvPr/>
        </p:nvSpPr>
        <p:spPr>
          <a:xfrm>
            <a:off x="726300" y="1787825"/>
            <a:ext cx="10928400" cy="15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900" dirty="0">
                <a:latin typeface="Times New Roman"/>
                <a:ea typeface="Times New Roman"/>
                <a:cs typeface="Times New Roman"/>
                <a:sym typeface="Times New Roman"/>
              </a:rPr>
              <a:t>Two interpretations:</a:t>
            </a:r>
            <a:endParaRPr sz="2900" dirty="0">
              <a:latin typeface="Times New Roman"/>
              <a:ea typeface="Times New Roman"/>
              <a:cs typeface="Times New Roman"/>
              <a:sym typeface="Times New Roman"/>
            </a:endParaRPr>
          </a:p>
          <a:p>
            <a:pPr marL="914400" lvl="0" indent="-412750" algn="l" rtl="0">
              <a:spcBef>
                <a:spcPts val="0"/>
              </a:spcBef>
              <a:spcAft>
                <a:spcPts val="0"/>
              </a:spcAft>
              <a:buSzPts val="2900"/>
              <a:buFont typeface="Times New Roman"/>
              <a:buAutoNum type="arabicPeriod"/>
            </a:pPr>
            <a:r>
              <a:rPr lang="en-US" sz="2900" i="1" dirty="0" err="1">
                <a:latin typeface="Times New Roman"/>
                <a:ea typeface="Times New Roman"/>
                <a:cs typeface="Times New Roman"/>
                <a:sym typeface="Times New Roman"/>
              </a:rPr>
              <a:t>i</a:t>
            </a:r>
            <a:r>
              <a:rPr lang="en-US" sz="2900" i="1" dirty="0">
                <a:latin typeface="Times New Roman"/>
                <a:ea typeface="Times New Roman"/>
                <a:cs typeface="Times New Roman"/>
                <a:sym typeface="Times New Roman"/>
              </a:rPr>
              <a:t> </a:t>
            </a:r>
            <a:r>
              <a:rPr lang="en-US" sz="2900" dirty="0">
                <a:latin typeface="Times New Roman"/>
                <a:ea typeface="Times New Roman"/>
                <a:cs typeface="Times New Roman"/>
                <a:sym typeface="Times New Roman"/>
              </a:rPr>
              <a:t>and </a:t>
            </a:r>
            <a:r>
              <a:rPr lang="en-US" sz="2900" i="1" dirty="0">
                <a:latin typeface="Times New Roman"/>
                <a:ea typeface="Times New Roman"/>
                <a:cs typeface="Times New Roman"/>
                <a:sym typeface="Times New Roman"/>
              </a:rPr>
              <a:t>j </a:t>
            </a:r>
            <a:r>
              <a:rPr lang="en-US" sz="2900" dirty="0">
                <a:latin typeface="Times New Roman"/>
                <a:ea typeface="Times New Roman"/>
                <a:cs typeface="Times New Roman"/>
                <a:sym typeface="Times New Roman"/>
              </a:rPr>
              <a:t>are </a:t>
            </a:r>
            <a:r>
              <a:rPr lang="en-US" sz="2900" i="1" dirty="0">
                <a:latin typeface="Times New Roman"/>
                <a:ea typeface="Times New Roman"/>
                <a:cs typeface="Times New Roman"/>
                <a:sym typeface="Times New Roman"/>
              </a:rPr>
              <a:t>exactly alike </a:t>
            </a:r>
            <a:endParaRPr sz="2900" dirty="0">
              <a:latin typeface="Times New Roman"/>
              <a:ea typeface="Times New Roman"/>
              <a:cs typeface="Times New Roman"/>
              <a:sym typeface="Times New Roman"/>
            </a:endParaRPr>
          </a:p>
          <a:p>
            <a:pPr marL="914400" lvl="0" indent="0" algn="l" rtl="0">
              <a:spcBef>
                <a:spcPts val="0"/>
              </a:spcBef>
              <a:spcAft>
                <a:spcPts val="0"/>
              </a:spcAft>
              <a:buNone/>
            </a:pPr>
            <a:endParaRPr sz="2900" dirty="0">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226"/>
        <p:cNvGrpSpPr/>
        <p:nvPr/>
      </p:nvGrpSpPr>
      <p:grpSpPr>
        <a:xfrm>
          <a:off x="0" y="0"/>
          <a:ext cx="0" cy="0"/>
          <a:chOff x="0" y="0"/>
          <a:chExt cx="0" cy="0"/>
        </a:xfrm>
      </p:grpSpPr>
      <p:sp>
        <p:nvSpPr>
          <p:cNvPr id="227" name="Google Shape;227;p29"/>
          <p:cNvSpPr txBox="1">
            <a:spLocks noGrp="1"/>
          </p:cNvSpPr>
          <p:nvPr>
            <p:ph type="title"/>
          </p:nvPr>
        </p:nvSpPr>
        <p:spPr>
          <a:xfrm>
            <a:off x="457200" y="226325"/>
            <a:ext cx="11277600" cy="1221600"/>
          </a:xfrm>
          <a:prstGeom prst="rect">
            <a:avLst/>
          </a:prstGeom>
          <a:noFill/>
          <a:ln>
            <a:noFill/>
          </a:ln>
        </p:spPr>
        <p:txBody>
          <a:bodyPr spcFirstLastPara="1" wrap="square" lIns="91425" tIns="45700" rIns="91425" bIns="45700" anchor="ctr" anchorCtr="0">
            <a:noAutofit/>
          </a:bodyPr>
          <a:lstStyle/>
          <a:p>
            <a:pPr marL="0" lvl="0" indent="0" algn="l" rtl="0">
              <a:lnSpc>
                <a:spcPct val="70000"/>
              </a:lnSpc>
              <a:spcBef>
                <a:spcPts val="1000"/>
              </a:spcBef>
              <a:spcAft>
                <a:spcPts val="0"/>
              </a:spcAft>
              <a:buNone/>
            </a:pPr>
            <a:r>
              <a:rPr lang="en-US" sz="3700" b="1"/>
              <a:t>X</a:t>
            </a:r>
            <a:r>
              <a:rPr lang="en-US" sz="3700" baseline="-25000"/>
              <a:t>i</a:t>
            </a:r>
            <a:r>
              <a:rPr lang="en-US" sz="3700"/>
              <a:t>=</a:t>
            </a:r>
            <a:r>
              <a:rPr lang="en-US" sz="3700" b="1"/>
              <a:t>X</a:t>
            </a:r>
            <a:r>
              <a:rPr lang="en-US" sz="3700" baseline="-25000"/>
              <a:t>j</a:t>
            </a:r>
            <a:r>
              <a:rPr lang="en-US" sz="3700"/>
              <a:t>?</a:t>
            </a:r>
            <a:endParaRPr sz="4800">
              <a:solidFill>
                <a:srgbClr val="0B5394"/>
              </a:solidFill>
            </a:endParaRPr>
          </a:p>
        </p:txBody>
      </p:sp>
      <p:sp>
        <p:nvSpPr>
          <p:cNvPr id="228" name="Google Shape;228;p2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229" name="Google Shape;229;p29"/>
          <p:cNvSpPr txBox="1"/>
          <p:nvPr/>
        </p:nvSpPr>
        <p:spPr>
          <a:xfrm>
            <a:off x="5055375" y="6448475"/>
            <a:ext cx="265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231" name="Google Shape;231;p29"/>
          <p:cNvSpPr txBox="1"/>
          <p:nvPr/>
        </p:nvSpPr>
        <p:spPr>
          <a:xfrm>
            <a:off x="726300" y="1787825"/>
            <a:ext cx="10928400" cy="197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900">
                <a:latin typeface="Times New Roman"/>
                <a:ea typeface="Times New Roman"/>
                <a:cs typeface="Times New Roman"/>
                <a:sym typeface="Times New Roman"/>
              </a:rPr>
              <a:t>Two interpretations:</a:t>
            </a:r>
            <a:endParaRPr sz="2900">
              <a:latin typeface="Times New Roman"/>
              <a:ea typeface="Times New Roman"/>
              <a:cs typeface="Times New Roman"/>
              <a:sym typeface="Times New Roman"/>
            </a:endParaRPr>
          </a:p>
          <a:p>
            <a:pPr marL="914400" lvl="0" indent="-412750" algn="l" rtl="0">
              <a:spcBef>
                <a:spcPts val="0"/>
              </a:spcBef>
              <a:spcAft>
                <a:spcPts val="0"/>
              </a:spcAft>
              <a:buSzPts val="2900"/>
              <a:buFont typeface="Times New Roman"/>
              <a:buAutoNum type="arabicPeriod"/>
            </a:pPr>
            <a:r>
              <a:rPr lang="en-US" sz="2900" i="1">
                <a:latin typeface="Times New Roman"/>
                <a:ea typeface="Times New Roman"/>
                <a:cs typeface="Times New Roman"/>
                <a:sym typeface="Times New Roman"/>
              </a:rPr>
              <a:t>i </a:t>
            </a:r>
            <a:r>
              <a:rPr lang="en-US" sz="2900">
                <a:latin typeface="Times New Roman"/>
                <a:ea typeface="Times New Roman"/>
                <a:cs typeface="Times New Roman"/>
                <a:sym typeface="Times New Roman"/>
              </a:rPr>
              <a:t>and </a:t>
            </a:r>
            <a:r>
              <a:rPr lang="en-US" sz="2900" i="1">
                <a:latin typeface="Times New Roman"/>
                <a:ea typeface="Times New Roman"/>
                <a:cs typeface="Times New Roman"/>
                <a:sym typeface="Times New Roman"/>
              </a:rPr>
              <a:t>j </a:t>
            </a:r>
            <a:r>
              <a:rPr lang="en-US" sz="2900">
                <a:latin typeface="Times New Roman"/>
                <a:ea typeface="Times New Roman"/>
                <a:cs typeface="Times New Roman"/>
                <a:sym typeface="Times New Roman"/>
              </a:rPr>
              <a:t>are </a:t>
            </a:r>
            <a:r>
              <a:rPr lang="en-US" sz="2900" i="1">
                <a:latin typeface="Times New Roman"/>
                <a:ea typeface="Times New Roman"/>
                <a:cs typeface="Times New Roman"/>
                <a:sym typeface="Times New Roman"/>
              </a:rPr>
              <a:t>exactly alike </a:t>
            </a:r>
            <a:endParaRPr sz="2900">
              <a:latin typeface="Times New Roman"/>
              <a:ea typeface="Times New Roman"/>
              <a:cs typeface="Times New Roman"/>
              <a:sym typeface="Times New Roman"/>
            </a:endParaRPr>
          </a:p>
          <a:p>
            <a:pPr marL="914400" lvl="0" indent="-412750" algn="l" rtl="0">
              <a:spcBef>
                <a:spcPts val="0"/>
              </a:spcBef>
              <a:spcAft>
                <a:spcPts val="0"/>
              </a:spcAft>
              <a:buSzPts val="2900"/>
              <a:buFont typeface="Times New Roman"/>
              <a:buAutoNum type="arabicPeriod"/>
            </a:pPr>
            <a:r>
              <a:rPr lang="en-US" sz="2900" i="1">
                <a:latin typeface="Times New Roman"/>
                <a:ea typeface="Times New Roman"/>
                <a:cs typeface="Times New Roman"/>
                <a:sym typeface="Times New Roman"/>
              </a:rPr>
              <a:t>i </a:t>
            </a:r>
            <a:r>
              <a:rPr lang="en-US" sz="2900">
                <a:latin typeface="Times New Roman"/>
                <a:ea typeface="Times New Roman"/>
                <a:cs typeface="Times New Roman"/>
                <a:sym typeface="Times New Roman"/>
              </a:rPr>
              <a:t>and </a:t>
            </a:r>
            <a:r>
              <a:rPr lang="en-US" sz="2900" i="1">
                <a:latin typeface="Times New Roman"/>
                <a:ea typeface="Times New Roman"/>
                <a:cs typeface="Times New Roman"/>
                <a:sym typeface="Times New Roman"/>
              </a:rPr>
              <a:t>j </a:t>
            </a:r>
            <a:r>
              <a:rPr lang="en-US" sz="2900">
                <a:latin typeface="Times New Roman"/>
                <a:ea typeface="Times New Roman"/>
                <a:cs typeface="Times New Roman"/>
                <a:sym typeface="Times New Roman"/>
              </a:rPr>
              <a:t>are alike in </a:t>
            </a:r>
            <a:r>
              <a:rPr lang="en-US" sz="2900" i="1">
                <a:latin typeface="Times New Roman"/>
                <a:ea typeface="Times New Roman"/>
                <a:cs typeface="Times New Roman"/>
                <a:sym typeface="Times New Roman"/>
              </a:rPr>
              <a:t>some ways</a:t>
            </a:r>
            <a:r>
              <a:rPr lang="en-US" sz="2900">
                <a:latin typeface="Times New Roman"/>
                <a:ea typeface="Times New Roman"/>
                <a:cs typeface="Times New Roman"/>
                <a:sym typeface="Times New Roman"/>
              </a:rPr>
              <a:t>, captured by </a:t>
            </a:r>
            <a:r>
              <a:rPr lang="en-US" sz="2900" b="1">
                <a:latin typeface="Times New Roman"/>
                <a:ea typeface="Times New Roman"/>
                <a:cs typeface="Times New Roman"/>
                <a:sym typeface="Times New Roman"/>
              </a:rPr>
              <a:t>X</a:t>
            </a:r>
            <a:endParaRPr sz="2900" b="1">
              <a:latin typeface="Times New Roman"/>
              <a:ea typeface="Times New Roman"/>
              <a:cs typeface="Times New Roman"/>
              <a:sym typeface="Times New Roman"/>
            </a:endParaRPr>
          </a:p>
          <a:p>
            <a:pPr marL="0" lvl="0" indent="0" algn="l" rtl="0">
              <a:spcBef>
                <a:spcPts val="0"/>
              </a:spcBef>
              <a:spcAft>
                <a:spcPts val="0"/>
              </a:spcAft>
              <a:buNone/>
            </a:pPr>
            <a:endParaRPr sz="2900">
              <a:latin typeface="Times New Roman"/>
              <a:ea typeface="Times New Roman"/>
              <a:cs typeface="Times New Roman"/>
              <a:sym typeface="Times New Roman"/>
            </a:endParaRPr>
          </a:p>
        </p:txBody>
      </p:sp>
      <p:cxnSp>
        <p:nvCxnSpPr>
          <p:cNvPr id="232" name="Google Shape;232;p29"/>
          <p:cNvCxnSpPr/>
          <p:nvPr/>
        </p:nvCxnSpPr>
        <p:spPr>
          <a:xfrm>
            <a:off x="1635425" y="2581700"/>
            <a:ext cx="3603300" cy="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246"/>
        <p:cNvGrpSpPr/>
        <p:nvPr/>
      </p:nvGrpSpPr>
      <p:grpSpPr>
        <a:xfrm>
          <a:off x="0" y="0"/>
          <a:ext cx="0" cy="0"/>
          <a:chOff x="0" y="0"/>
          <a:chExt cx="0" cy="0"/>
        </a:xfrm>
      </p:grpSpPr>
      <p:sp>
        <p:nvSpPr>
          <p:cNvPr id="247" name="Google Shape;247;p31"/>
          <p:cNvSpPr txBox="1">
            <a:spLocks noGrp="1"/>
          </p:cNvSpPr>
          <p:nvPr>
            <p:ph type="title"/>
          </p:nvPr>
        </p:nvSpPr>
        <p:spPr>
          <a:xfrm>
            <a:off x="457200" y="226325"/>
            <a:ext cx="11277600" cy="1221600"/>
          </a:xfrm>
          <a:prstGeom prst="rect">
            <a:avLst/>
          </a:prstGeom>
          <a:noFill/>
          <a:ln>
            <a:noFill/>
          </a:ln>
        </p:spPr>
        <p:txBody>
          <a:bodyPr spcFirstLastPara="1" wrap="square" lIns="91425" tIns="45700" rIns="91425" bIns="45700" anchor="ctr" anchorCtr="0">
            <a:noAutofit/>
          </a:bodyPr>
          <a:lstStyle/>
          <a:p>
            <a:pPr marL="0" lvl="0" indent="0" algn="l" rtl="0">
              <a:lnSpc>
                <a:spcPct val="70000"/>
              </a:lnSpc>
              <a:spcBef>
                <a:spcPts val="1000"/>
              </a:spcBef>
              <a:spcAft>
                <a:spcPts val="0"/>
              </a:spcAft>
              <a:buNone/>
            </a:pPr>
            <a:r>
              <a:rPr lang="en-US" sz="3700" b="1"/>
              <a:t>X</a:t>
            </a:r>
            <a:r>
              <a:rPr lang="en-US" sz="3700" baseline="-25000"/>
              <a:t>i</a:t>
            </a:r>
            <a:r>
              <a:rPr lang="en-US" sz="3700"/>
              <a:t>=</a:t>
            </a:r>
            <a:r>
              <a:rPr lang="en-US" sz="3700" b="1"/>
              <a:t>X</a:t>
            </a:r>
            <a:r>
              <a:rPr lang="en-US" sz="3700" baseline="-25000"/>
              <a:t>j</a:t>
            </a:r>
            <a:r>
              <a:rPr lang="en-US" sz="3700"/>
              <a:t>?</a:t>
            </a:r>
            <a:endParaRPr sz="4800">
              <a:solidFill>
                <a:srgbClr val="0B5394"/>
              </a:solidFill>
            </a:endParaRPr>
          </a:p>
        </p:txBody>
      </p:sp>
      <p:sp>
        <p:nvSpPr>
          <p:cNvPr id="248" name="Google Shape;248;p3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249" name="Google Shape;249;p31"/>
          <p:cNvSpPr txBox="1"/>
          <p:nvPr/>
        </p:nvSpPr>
        <p:spPr>
          <a:xfrm>
            <a:off x="5055375" y="6448475"/>
            <a:ext cx="265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251" name="Google Shape;251;p31"/>
          <p:cNvSpPr txBox="1"/>
          <p:nvPr/>
        </p:nvSpPr>
        <p:spPr>
          <a:xfrm>
            <a:off x="726300" y="1787825"/>
            <a:ext cx="10928400" cy="2862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900">
                <a:latin typeface="Times New Roman"/>
                <a:ea typeface="Times New Roman"/>
                <a:cs typeface="Times New Roman"/>
                <a:sym typeface="Times New Roman"/>
              </a:rPr>
              <a:t>Two interpretations:</a:t>
            </a:r>
            <a:endParaRPr sz="2900">
              <a:latin typeface="Times New Roman"/>
              <a:ea typeface="Times New Roman"/>
              <a:cs typeface="Times New Roman"/>
              <a:sym typeface="Times New Roman"/>
            </a:endParaRPr>
          </a:p>
          <a:p>
            <a:pPr marL="914400" lvl="0" indent="-412750" algn="l" rtl="0">
              <a:spcBef>
                <a:spcPts val="0"/>
              </a:spcBef>
              <a:spcAft>
                <a:spcPts val="0"/>
              </a:spcAft>
              <a:buSzPts val="2900"/>
              <a:buFont typeface="Times New Roman"/>
              <a:buAutoNum type="arabicPeriod"/>
            </a:pPr>
            <a:r>
              <a:rPr lang="en-US" sz="2900" i="1">
                <a:latin typeface="Times New Roman"/>
                <a:ea typeface="Times New Roman"/>
                <a:cs typeface="Times New Roman"/>
                <a:sym typeface="Times New Roman"/>
              </a:rPr>
              <a:t>i </a:t>
            </a:r>
            <a:r>
              <a:rPr lang="en-US" sz="2900">
                <a:latin typeface="Times New Roman"/>
                <a:ea typeface="Times New Roman"/>
                <a:cs typeface="Times New Roman"/>
                <a:sym typeface="Times New Roman"/>
              </a:rPr>
              <a:t>and </a:t>
            </a:r>
            <a:r>
              <a:rPr lang="en-US" sz="2900" i="1">
                <a:latin typeface="Times New Roman"/>
                <a:ea typeface="Times New Roman"/>
                <a:cs typeface="Times New Roman"/>
                <a:sym typeface="Times New Roman"/>
              </a:rPr>
              <a:t>j </a:t>
            </a:r>
            <a:r>
              <a:rPr lang="en-US" sz="2900">
                <a:latin typeface="Times New Roman"/>
                <a:ea typeface="Times New Roman"/>
                <a:cs typeface="Times New Roman"/>
                <a:sym typeface="Times New Roman"/>
              </a:rPr>
              <a:t>are </a:t>
            </a:r>
            <a:r>
              <a:rPr lang="en-US" sz="2900" i="1">
                <a:latin typeface="Times New Roman"/>
                <a:ea typeface="Times New Roman"/>
                <a:cs typeface="Times New Roman"/>
                <a:sym typeface="Times New Roman"/>
              </a:rPr>
              <a:t>exactly alike </a:t>
            </a:r>
            <a:endParaRPr sz="2900">
              <a:latin typeface="Times New Roman"/>
              <a:ea typeface="Times New Roman"/>
              <a:cs typeface="Times New Roman"/>
              <a:sym typeface="Times New Roman"/>
            </a:endParaRPr>
          </a:p>
          <a:p>
            <a:pPr marL="914400" lvl="0" indent="-412750" algn="l" rtl="0">
              <a:spcBef>
                <a:spcPts val="0"/>
              </a:spcBef>
              <a:spcAft>
                <a:spcPts val="0"/>
              </a:spcAft>
              <a:buSzPts val="2900"/>
              <a:buFont typeface="Times New Roman"/>
              <a:buAutoNum type="arabicPeriod"/>
            </a:pPr>
            <a:r>
              <a:rPr lang="en-US" sz="2900" i="1">
                <a:latin typeface="Times New Roman"/>
                <a:ea typeface="Times New Roman"/>
                <a:cs typeface="Times New Roman"/>
                <a:sym typeface="Times New Roman"/>
              </a:rPr>
              <a:t>i </a:t>
            </a:r>
            <a:r>
              <a:rPr lang="en-US" sz="2900">
                <a:latin typeface="Times New Roman"/>
                <a:ea typeface="Times New Roman"/>
                <a:cs typeface="Times New Roman"/>
                <a:sym typeface="Times New Roman"/>
              </a:rPr>
              <a:t>and </a:t>
            </a:r>
            <a:r>
              <a:rPr lang="en-US" sz="2900" i="1">
                <a:latin typeface="Times New Roman"/>
                <a:ea typeface="Times New Roman"/>
                <a:cs typeface="Times New Roman"/>
                <a:sym typeface="Times New Roman"/>
              </a:rPr>
              <a:t>j </a:t>
            </a:r>
            <a:r>
              <a:rPr lang="en-US" sz="2900">
                <a:latin typeface="Times New Roman"/>
                <a:ea typeface="Times New Roman"/>
                <a:cs typeface="Times New Roman"/>
                <a:sym typeface="Times New Roman"/>
              </a:rPr>
              <a:t>are alike in </a:t>
            </a:r>
            <a:r>
              <a:rPr lang="en-US" sz="2900" i="1">
                <a:latin typeface="Times New Roman"/>
                <a:ea typeface="Times New Roman"/>
                <a:cs typeface="Times New Roman"/>
                <a:sym typeface="Times New Roman"/>
              </a:rPr>
              <a:t>some ways</a:t>
            </a:r>
            <a:r>
              <a:rPr lang="en-US" sz="2900">
                <a:latin typeface="Times New Roman"/>
                <a:ea typeface="Times New Roman"/>
                <a:cs typeface="Times New Roman"/>
                <a:sym typeface="Times New Roman"/>
              </a:rPr>
              <a:t>, captured by </a:t>
            </a:r>
            <a:r>
              <a:rPr lang="en-US" sz="2900" b="1">
                <a:latin typeface="Times New Roman"/>
                <a:ea typeface="Times New Roman"/>
                <a:cs typeface="Times New Roman"/>
                <a:sym typeface="Times New Roman"/>
              </a:rPr>
              <a:t>X</a:t>
            </a:r>
            <a:endParaRPr sz="2900" b="1">
              <a:latin typeface="Times New Roman"/>
              <a:ea typeface="Times New Roman"/>
              <a:cs typeface="Times New Roman"/>
              <a:sym typeface="Times New Roman"/>
            </a:endParaRPr>
          </a:p>
          <a:p>
            <a:pPr marL="1371600" lvl="1" indent="-412750" algn="l" rtl="0">
              <a:spcBef>
                <a:spcPts val="0"/>
              </a:spcBef>
              <a:spcAft>
                <a:spcPts val="0"/>
              </a:spcAft>
              <a:buClr>
                <a:schemeClr val="dk1"/>
              </a:buClr>
              <a:buSzPts val="2900"/>
              <a:buFont typeface="Times New Roman"/>
              <a:buAutoNum type="alphaLcPeriod"/>
            </a:pPr>
            <a:r>
              <a:rPr lang="en-US" sz="2900">
                <a:solidFill>
                  <a:schemeClr val="dk1"/>
                </a:solidFill>
                <a:latin typeface="Times New Roman"/>
                <a:ea typeface="Times New Roman"/>
                <a:cs typeface="Times New Roman"/>
                <a:sym typeface="Times New Roman"/>
              </a:rPr>
              <a:t>But every two things are alike in </a:t>
            </a:r>
            <a:r>
              <a:rPr lang="en-US" sz="2900" i="1">
                <a:solidFill>
                  <a:schemeClr val="dk1"/>
                </a:solidFill>
                <a:latin typeface="Times New Roman"/>
                <a:ea typeface="Times New Roman"/>
                <a:cs typeface="Times New Roman"/>
                <a:sym typeface="Times New Roman"/>
              </a:rPr>
              <a:t>some </a:t>
            </a:r>
            <a:r>
              <a:rPr lang="en-US" sz="2900">
                <a:solidFill>
                  <a:schemeClr val="dk1"/>
                </a:solidFill>
                <a:latin typeface="Times New Roman"/>
                <a:ea typeface="Times New Roman"/>
                <a:cs typeface="Times New Roman"/>
                <a:sym typeface="Times New Roman"/>
              </a:rPr>
              <a:t>respects… </a:t>
            </a:r>
            <a:endParaRPr sz="2900">
              <a:solidFill>
                <a:schemeClr val="dk1"/>
              </a:solidFill>
              <a:latin typeface="Times New Roman"/>
              <a:ea typeface="Times New Roman"/>
              <a:cs typeface="Times New Roman"/>
              <a:sym typeface="Times New Roman"/>
            </a:endParaRPr>
          </a:p>
          <a:p>
            <a:pPr marL="1371600" lvl="1" indent="-412750" algn="l" rtl="0">
              <a:spcBef>
                <a:spcPts val="0"/>
              </a:spcBef>
              <a:spcAft>
                <a:spcPts val="0"/>
              </a:spcAft>
              <a:buClr>
                <a:schemeClr val="dk1"/>
              </a:buClr>
              <a:buSzPts val="2900"/>
              <a:buFont typeface="Times New Roman"/>
              <a:buAutoNum type="alphaLcPeriod"/>
            </a:pPr>
            <a:r>
              <a:rPr lang="en-US" sz="2900">
                <a:solidFill>
                  <a:schemeClr val="dk1"/>
                </a:solidFill>
                <a:latin typeface="Times New Roman"/>
                <a:ea typeface="Times New Roman"/>
                <a:cs typeface="Times New Roman"/>
                <a:sym typeface="Times New Roman"/>
              </a:rPr>
              <a:t>Hopefully what the features in </a:t>
            </a:r>
            <a:r>
              <a:rPr lang="en-US" sz="2900" b="1">
                <a:solidFill>
                  <a:schemeClr val="dk1"/>
                </a:solidFill>
                <a:latin typeface="Times New Roman"/>
                <a:ea typeface="Times New Roman"/>
                <a:cs typeface="Times New Roman"/>
                <a:sym typeface="Times New Roman"/>
              </a:rPr>
              <a:t>X </a:t>
            </a:r>
            <a:r>
              <a:rPr lang="en-US" sz="2900">
                <a:solidFill>
                  <a:schemeClr val="dk1"/>
                </a:solidFill>
                <a:latin typeface="Times New Roman"/>
                <a:ea typeface="Times New Roman"/>
                <a:cs typeface="Times New Roman"/>
                <a:sym typeface="Times New Roman"/>
              </a:rPr>
              <a:t>capture are “relevant” </a:t>
            </a:r>
            <a:endParaRPr sz="2900">
              <a:solidFill>
                <a:schemeClr val="dk1"/>
              </a:solidFill>
              <a:latin typeface="Times New Roman"/>
              <a:ea typeface="Times New Roman"/>
              <a:cs typeface="Times New Roman"/>
              <a:sym typeface="Times New Roman"/>
            </a:endParaRPr>
          </a:p>
          <a:p>
            <a:pPr marL="1371600" lvl="0" indent="0" algn="l" rtl="0">
              <a:spcBef>
                <a:spcPts val="0"/>
              </a:spcBef>
              <a:spcAft>
                <a:spcPts val="0"/>
              </a:spcAft>
              <a:buNone/>
            </a:pPr>
            <a:endParaRPr sz="2900">
              <a:latin typeface="Times New Roman"/>
              <a:ea typeface="Times New Roman"/>
              <a:cs typeface="Times New Roman"/>
              <a:sym typeface="Times New Roman"/>
            </a:endParaRPr>
          </a:p>
        </p:txBody>
      </p:sp>
      <p:cxnSp>
        <p:nvCxnSpPr>
          <p:cNvPr id="252" name="Google Shape;252;p31"/>
          <p:cNvCxnSpPr/>
          <p:nvPr/>
        </p:nvCxnSpPr>
        <p:spPr>
          <a:xfrm>
            <a:off x="1635425" y="2581700"/>
            <a:ext cx="3603300" cy="0"/>
          </a:xfrm>
          <a:prstGeom prst="straightConnector1">
            <a:avLst/>
          </a:prstGeom>
          <a:noFill/>
          <a:ln w="28575" cap="flat" cmpd="sng">
            <a:solidFill>
              <a:schemeClr val="dk2"/>
            </a:solidFill>
            <a:prstDash val="solid"/>
            <a:round/>
            <a:headEnd type="none" w="med" len="med"/>
            <a:tailEnd type="none" w="med" len="med"/>
          </a:ln>
        </p:spPr>
      </p:cxnSp>
      <p:sp>
        <p:nvSpPr>
          <p:cNvPr id="253" name="Google Shape;253;p31"/>
          <p:cNvSpPr txBox="1">
            <a:spLocks noGrp="1"/>
          </p:cNvSpPr>
          <p:nvPr>
            <p:ph type="title"/>
          </p:nvPr>
        </p:nvSpPr>
        <p:spPr>
          <a:xfrm>
            <a:off x="3393900" y="4309700"/>
            <a:ext cx="8340900" cy="2046600"/>
          </a:xfrm>
          <a:prstGeom prst="rect">
            <a:avLst/>
          </a:prstGeom>
          <a:noFill/>
          <a:ln>
            <a:noFill/>
          </a:ln>
        </p:spPr>
        <p:txBody>
          <a:bodyPr spcFirstLastPara="1" wrap="square" lIns="91425" tIns="45700" rIns="91425" bIns="45700" anchor="ctr" anchorCtr="0">
            <a:noAutofit/>
          </a:bodyPr>
          <a:lstStyle/>
          <a:p>
            <a:pPr marL="0" lvl="0" indent="0" algn="l" rtl="0">
              <a:lnSpc>
                <a:spcPct val="70000"/>
              </a:lnSpc>
              <a:spcBef>
                <a:spcPts val="1000"/>
              </a:spcBef>
              <a:spcAft>
                <a:spcPts val="0"/>
              </a:spcAft>
              <a:buNone/>
            </a:pPr>
            <a:r>
              <a:rPr lang="en-US" sz="3000"/>
              <a:t>But we can’t take this for granted! </a:t>
            </a:r>
            <a:endParaRPr sz="3000"/>
          </a:p>
          <a:p>
            <a:pPr marL="0" lvl="0" indent="0" algn="l" rtl="0">
              <a:lnSpc>
                <a:spcPct val="100000"/>
              </a:lnSpc>
              <a:spcBef>
                <a:spcPts val="1000"/>
              </a:spcBef>
              <a:spcAft>
                <a:spcPts val="0"/>
              </a:spcAft>
              <a:buNone/>
            </a:pPr>
            <a:endParaRPr sz="30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257"/>
        <p:cNvGrpSpPr/>
        <p:nvPr/>
      </p:nvGrpSpPr>
      <p:grpSpPr>
        <a:xfrm>
          <a:off x="0" y="0"/>
          <a:ext cx="0" cy="0"/>
          <a:chOff x="0" y="0"/>
          <a:chExt cx="0" cy="0"/>
        </a:xfrm>
      </p:grpSpPr>
      <p:sp>
        <p:nvSpPr>
          <p:cNvPr id="258" name="Google Shape;258;p32"/>
          <p:cNvSpPr txBox="1">
            <a:spLocks noGrp="1"/>
          </p:cNvSpPr>
          <p:nvPr>
            <p:ph type="title"/>
          </p:nvPr>
        </p:nvSpPr>
        <p:spPr>
          <a:xfrm>
            <a:off x="457200" y="226325"/>
            <a:ext cx="11277600" cy="1221600"/>
          </a:xfrm>
          <a:prstGeom prst="rect">
            <a:avLst/>
          </a:prstGeom>
          <a:noFill/>
          <a:ln>
            <a:noFill/>
          </a:ln>
        </p:spPr>
        <p:txBody>
          <a:bodyPr spcFirstLastPara="1" wrap="square" lIns="91425" tIns="45700" rIns="91425" bIns="45700" anchor="ctr" anchorCtr="0">
            <a:noAutofit/>
          </a:bodyPr>
          <a:lstStyle/>
          <a:p>
            <a:pPr marL="0" lvl="0" indent="0" algn="l" rtl="0">
              <a:lnSpc>
                <a:spcPct val="70000"/>
              </a:lnSpc>
              <a:spcBef>
                <a:spcPts val="1000"/>
              </a:spcBef>
              <a:spcAft>
                <a:spcPts val="0"/>
              </a:spcAft>
              <a:buNone/>
            </a:pPr>
            <a:r>
              <a:rPr lang="en-US" sz="3700" b="1"/>
              <a:t>X</a:t>
            </a:r>
            <a:r>
              <a:rPr lang="en-US" sz="3700" baseline="-25000"/>
              <a:t>i</a:t>
            </a:r>
            <a:r>
              <a:rPr lang="en-US" sz="3700"/>
              <a:t>=</a:t>
            </a:r>
            <a:r>
              <a:rPr lang="en-US" sz="3700" b="1"/>
              <a:t>X</a:t>
            </a:r>
            <a:r>
              <a:rPr lang="en-US" sz="3700" baseline="-25000"/>
              <a:t>j</a:t>
            </a:r>
            <a:r>
              <a:rPr lang="en-US" sz="3700"/>
              <a:t>?</a:t>
            </a:r>
            <a:endParaRPr sz="4800">
              <a:solidFill>
                <a:srgbClr val="0B5394"/>
              </a:solidFill>
            </a:endParaRPr>
          </a:p>
        </p:txBody>
      </p:sp>
      <p:sp>
        <p:nvSpPr>
          <p:cNvPr id="259" name="Google Shape;259;p3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260" name="Google Shape;260;p32"/>
          <p:cNvSpPr txBox="1"/>
          <p:nvPr/>
        </p:nvSpPr>
        <p:spPr>
          <a:xfrm>
            <a:off x="5055375" y="6448475"/>
            <a:ext cx="265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262" name="Google Shape;262;p32"/>
          <p:cNvSpPr txBox="1"/>
          <p:nvPr/>
        </p:nvSpPr>
        <p:spPr>
          <a:xfrm>
            <a:off x="726300" y="1787825"/>
            <a:ext cx="10928400" cy="2862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900">
                <a:latin typeface="Times New Roman"/>
                <a:ea typeface="Times New Roman"/>
                <a:cs typeface="Times New Roman"/>
                <a:sym typeface="Times New Roman"/>
              </a:rPr>
              <a:t>Two interpretations:</a:t>
            </a:r>
            <a:endParaRPr sz="2900">
              <a:latin typeface="Times New Roman"/>
              <a:ea typeface="Times New Roman"/>
              <a:cs typeface="Times New Roman"/>
              <a:sym typeface="Times New Roman"/>
            </a:endParaRPr>
          </a:p>
          <a:p>
            <a:pPr marL="914400" lvl="0" indent="-412750" algn="l" rtl="0">
              <a:spcBef>
                <a:spcPts val="0"/>
              </a:spcBef>
              <a:spcAft>
                <a:spcPts val="0"/>
              </a:spcAft>
              <a:buSzPts val="2900"/>
              <a:buFont typeface="Times New Roman"/>
              <a:buAutoNum type="arabicPeriod"/>
            </a:pPr>
            <a:r>
              <a:rPr lang="en-US" sz="2900" i="1">
                <a:latin typeface="Times New Roman"/>
                <a:ea typeface="Times New Roman"/>
                <a:cs typeface="Times New Roman"/>
                <a:sym typeface="Times New Roman"/>
              </a:rPr>
              <a:t>i </a:t>
            </a:r>
            <a:r>
              <a:rPr lang="en-US" sz="2900">
                <a:latin typeface="Times New Roman"/>
                <a:ea typeface="Times New Roman"/>
                <a:cs typeface="Times New Roman"/>
                <a:sym typeface="Times New Roman"/>
              </a:rPr>
              <a:t>and </a:t>
            </a:r>
            <a:r>
              <a:rPr lang="en-US" sz="2900" i="1">
                <a:latin typeface="Times New Roman"/>
                <a:ea typeface="Times New Roman"/>
                <a:cs typeface="Times New Roman"/>
                <a:sym typeface="Times New Roman"/>
              </a:rPr>
              <a:t>j </a:t>
            </a:r>
            <a:r>
              <a:rPr lang="en-US" sz="2900">
                <a:latin typeface="Times New Roman"/>
                <a:ea typeface="Times New Roman"/>
                <a:cs typeface="Times New Roman"/>
                <a:sym typeface="Times New Roman"/>
              </a:rPr>
              <a:t>are </a:t>
            </a:r>
            <a:r>
              <a:rPr lang="en-US" sz="2900" i="1">
                <a:latin typeface="Times New Roman"/>
                <a:ea typeface="Times New Roman"/>
                <a:cs typeface="Times New Roman"/>
                <a:sym typeface="Times New Roman"/>
              </a:rPr>
              <a:t>exactly alike </a:t>
            </a:r>
            <a:endParaRPr sz="2900">
              <a:latin typeface="Times New Roman"/>
              <a:ea typeface="Times New Roman"/>
              <a:cs typeface="Times New Roman"/>
              <a:sym typeface="Times New Roman"/>
            </a:endParaRPr>
          </a:p>
          <a:p>
            <a:pPr marL="914400" lvl="0" indent="-412750" algn="l" rtl="0">
              <a:spcBef>
                <a:spcPts val="0"/>
              </a:spcBef>
              <a:spcAft>
                <a:spcPts val="0"/>
              </a:spcAft>
              <a:buSzPts val="2900"/>
              <a:buFont typeface="Times New Roman"/>
              <a:buAutoNum type="arabicPeriod"/>
            </a:pPr>
            <a:r>
              <a:rPr lang="en-US" sz="2900" i="1">
                <a:latin typeface="Times New Roman"/>
                <a:ea typeface="Times New Roman"/>
                <a:cs typeface="Times New Roman"/>
                <a:sym typeface="Times New Roman"/>
              </a:rPr>
              <a:t>i </a:t>
            </a:r>
            <a:r>
              <a:rPr lang="en-US" sz="2900">
                <a:latin typeface="Times New Roman"/>
                <a:ea typeface="Times New Roman"/>
                <a:cs typeface="Times New Roman"/>
                <a:sym typeface="Times New Roman"/>
              </a:rPr>
              <a:t>and </a:t>
            </a:r>
            <a:r>
              <a:rPr lang="en-US" sz="2900" i="1">
                <a:latin typeface="Times New Roman"/>
                <a:ea typeface="Times New Roman"/>
                <a:cs typeface="Times New Roman"/>
                <a:sym typeface="Times New Roman"/>
              </a:rPr>
              <a:t>j </a:t>
            </a:r>
            <a:r>
              <a:rPr lang="en-US" sz="2900">
                <a:latin typeface="Times New Roman"/>
                <a:ea typeface="Times New Roman"/>
                <a:cs typeface="Times New Roman"/>
                <a:sym typeface="Times New Roman"/>
              </a:rPr>
              <a:t>are alike in </a:t>
            </a:r>
            <a:r>
              <a:rPr lang="en-US" sz="2900" i="1">
                <a:latin typeface="Times New Roman"/>
                <a:ea typeface="Times New Roman"/>
                <a:cs typeface="Times New Roman"/>
                <a:sym typeface="Times New Roman"/>
              </a:rPr>
              <a:t>some ways</a:t>
            </a:r>
            <a:r>
              <a:rPr lang="en-US" sz="2900">
                <a:latin typeface="Times New Roman"/>
                <a:ea typeface="Times New Roman"/>
                <a:cs typeface="Times New Roman"/>
                <a:sym typeface="Times New Roman"/>
              </a:rPr>
              <a:t>, captured by </a:t>
            </a:r>
            <a:r>
              <a:rPr lang="en-US" sz="2900" b="1">
                <a:latin typeface="Times New Roman"/>
                <a:ea typeface="Times New Roman"/>
                <a:cs typeface="Times New Roman"/>
                <a:sym typeface="Times New Roman"/>
              </a:rPr>
              <a:t>X</a:t>
            </a:r>
            <a:endParaRPr sz="2900" b="1">
              <a:latin typeface="Times New Roman"/>
              <a:ea typeface="Times New Roman"/>
              <a:cs typeface="Times New Roman"/>
              <a:sym typeface="Times New Roman"/>
            </a:endParaRPr>
          </a:p>
          <a:p>
            <a:pPr marL="1371600" lvl="1" indent="-412750" algn="l" rtl="0">
              <a:spcBef>
                <a:spcPts val="0"/>
              </a:spcBef>
              <a:spcAft>
                <a:spcPts val="0"/>
              </a:spcAft>
              <a:buClr>
                <a:schemeClr val="dk1"/>
              </a:buClr>
              <a:buSzPts val="2900"/>
              <a:buFont typeface="Times New Roman"/>
              <a:buAutoNum type="alphaLcPeriod"/>
            </a:pPr>
            <a:r>
              <a:rPr lang="en-US" sz="2900">
                <a:solidFill>
                  <a:schemeClr val="dk1"/>
                </a:solidFill>
                <a:latin typeface="Times New Roman"/>
                <a:ea typeface="Times New Roman"/>
                <a:cs typeface="Times New Roman"/>
                <a:sym typeface="Times New Roman"/>
              </a:rPr>
              <a:t>But every two things are alike in </a:t>
            </a:r>
            <a:r>
              <a:rPr lang="en-US" sz="2900" i="1">
                <a:solidFill>
                  <a:schemeClr val="dk1"/>
                </a:solidFill>
                <a:latin typeface="Times New Roman"/>
                <a:ea typeface="Times New Roman"/>
                <a:cs typeface="Times New Roman"/>
                <a:sym typeface="Times New Roman"/>
              </a:rPr>
              <a:t>some </a:t>
            </a:r>
            <a:r>
              <a:rPr lang="en-US" sz="2900">
                <a:solidFill>
                  <a:schemeClr val="dk1"/>
                </a:solidFill>
                <a:latin typeface="Times New Roman"/>
                <a:ea typeface="Times New Roman"/>
                <a:cs typeface="Times New Roman"/>
                <a:sym typeface="Times New Roman"/>
              </a:rPr>
              <a:t>respects… </a:t>
            </a:r>
            <a:endParaRPr sz="2900">
              <a:solidFill>
                <a:schemeClr val="dk1"/>
              </a:solidFill>
              <a:latin typeface="Times New Roman"/>
              <a:ea typeface="Times New Roman"/>
              <a:cs typeface="Times New Roman"/>
              <a:sym typeface="Times New Roman"/>
            </a:endParaRPr>
          </a:p>
          <a:p>
            <a:pPr marL="1371600" lvl="1" indent="-412750" algn="l" rtl="0">
              <a:spcBef>
                <a:spcPts val="0"/>
              </a:spcBef>
              <a:spcAft>
                <a:spcPts val="0"/>
              </a:spcAft>
              <a:buClr>
                <a:schemeClr val="dk1"/>
              </a:buClr>
              <a:buSzPts val="2900"/>
              <a:buFont typeface="Times New Roman"/>
              <a:buAutoNum type="alphaLcPeriod"/>
            </a:pPr>
            <a:r>
              <a:rPr lang="en-US" sz="2900">
                <a:solidFill>
                  <a:schemeClr val="dk1"/>
                </a:solidFill>
                <a:latin typeface="Times New Roman"/>
                <a:ea typeface="Times New Roman"/>
                <a:cs typeface="Times New Roman"/>
                <a:sym typeface="Times New Roman"/>
              </a:rPr>
              <a:t>Hopefully what the features in </a:t>
            </a:r>
            <a:r>
              <a:rPr lang="en-US" sz="2900" b="1">
                <a:solidFill>
                  <a:schemeClr val="dk1"/>
                </a:solidFill>
                <a:latin typeface="Times New Roman"/>
                <a:ea typeface="Times New Roman"/>
                <a:cs typeface="Times New Roman"/>
                <a:sym typeface="Times New Roman"/>
              </a:rPr>
              <a:t>X </a:t>
            </a:r>
            <a:r>
              <a:rPr lang="en-US" sz="2900">
                <a:solidFill>
                  <a:schemeClr val="dk1"/>
                </a:solidFill>
                <a:latin typeface="Times New Roman"/>
                <a:ea typeface="Times New Roman"/>
                <a:cs typeface="Times New Roman"/>
                <a:sym typeface="Times New Roman"/>
              </a:rPr>
              <a:t>capture are “relevant” </a:t>
            </a:r>
            <a:endParaRPr sz="2900">
              <a:solidFill>
                <a:schemeClr val="dk1"/>
              </a:solidFill>
              <a:latin typeface="Times New Roman"/>
              <a:ea typeface="Times New Roman"/>
              <a:cs typeface="Times New Roman"/>
              <a:sym typeface="Times New Roman"/>
            </a:endParaRPr>
          </a:p>
          <a:p>
            <a:pPr marL="1371600" lvl="0" indent="0" algn="l" rtl="0">
              <a:spcBef>
                <a:spcPts val="0"/>
              </a:spcBef>
              <a:spcAft>
                <a:spcPts val="0"/>
              </a:spcAft>
              <a:buNone/>
            </a:pPr>
            <a:endParaRPr sz="2900">
              <a:latin typeface="Times New Roman"/>
              <a:ea typeface="Times New Roman"/>
              <a:cs typeface="Times New Roman"/>
              <a:sym typeface="Times New Roman"/>
            </a:endParaRPr>
          </a:p>
        </p:txBody>
      </p:sp>
      <p:cxnSp>
        <p:nvCxnSpPr>
          <p:cNvPr id="263" name="Google Shape;263;p32"/>
          <p:cNvCxnSpPr/>
          <p:nvPr/>
        </p:nvCxnSpPr>
        <p:spPr>
          <a:xfrm>
            <a:off x="1635425" y="2581700"/>
            <a:ext cx="3603300" cy="0"/>
          </a:xfrm>
          <a:prstGeom prst="straightConnector1">
            <a:avLst/>
          </a:prstGeom>
          <a:noFill/>
          <a:ln w="28575" cap="flat" cmpd="sng">
            <a:solidFill>
              <a:schemeClr val="dk2"/>
            </a:solidFill>
            <a:prstDash val="solid"/>
            <a:round/>
            <a:headEnd type="none" w="med" len="med"/>
            <a:tailEnd type="none" w="med" len="med"/>
          </a:ln>
        </p:spPr>
      </p:cxnSp>
      <p:sp>
        <p:nvSpPr>
          <p:cNvPr id="264" name="Google Shape;264;p32"/>
          <p:cNvSpPr txBox="1">
            <a:spLocks noGrp="1"/>
          </p:cNvSpPr>
          <p:nvPr>
            <p:ph type="title"/>
          </p:nvPr>
        </p:nvSpPr>
        <p:spPr>
          <a:xfrm>
            <a:off x="3393900" y="4309700"/>
            <a:ext cx="8340900" cy="20466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1000"/>
              </a:spcBef>
              <a:spcAft>
                <a:spcPts val="0"/>
              </a:spcAft>
              <a:buNone/>
            </a:pPr>
            <a:r>
              <a:rPr lang="en-US" sz="3000"/>
              <a:t>Those who naturalize </a:t>
            </a:r>
            <a:r>
              <a:rPr lang="en-US" sz="3000" b="1"/>
              <a:t>X</a:t>
            </a:r>
            <a:r>
              <a:rPr lang="en-US" sz="3000" baseline="-25000"/>
              <a:t>i</a:t>
            </a:r>
            <a:r>
              <a:rPr lang="en-US" sz="3000"/>
              <a:t>=</a:t>
            </a:r>
            <a:r>
              <a:rPr lang="en-US" sz="3000" b="1"/>
              <a:t>X</a:t>
            </a:r>
            <a:r>
              <a:rPr lang="en-US" sz="3000" baseline="-25000"/>
              <a:t>j</a:t>
            </a:r>
            <a:r>
              <a:rPr lang="en-US" sz="3000"/>
              <a:t> as recording some plain pre-theoretic notion of similarity make a reification fallacy that risks misleading their analysis</a:t>
            </a:r>
            <a:endParaRPr sz="3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4"/>
          <p:cNvSpPr txBox="1">
            <a:spLocks noGrp="1"/>
          </p:cNvSpPr>
          <p:nvPr>
            <p:ph type="ctrTitle"/>
          </p:nvPr>
        </p:nvSpPr>
        <p:spPr>
          <a:xfrm>
            <a:off x="1524000" y="2722563"/>
            <a:ext cx="9144000" cy="2387700"/>
          </a:xfrm>
          <a:prstGeom prst="rect">
            <a:avLst/>
          </a:prstGeom>
        </p:spPr>
        <p:txBody>
          <a:bodyPr spcFirstLastPara="1" wrap="square" lIns="91425" tIns="45700" rIns="91425" bIns="45700" anchor="b" anchorCtr="0">
            <a:normAutofit fontScale="90000"/>
          </a:bodyPr>
          <a:lstStyle/>
          <a:p>
            <a:pPr marL="0" lvl="0" indent="0" algn="l" rtl="0">
              <a:spcBef>
                <a:spcPts val="0"/>
              </a:spcBef>
              <a:spcAft>
                <a:spcPts val="0"/>
              </a:spcAft>
              <a:buNone/>
            </a:pPr>
            <a:endParaRPr dirty="0"/>
          </a:p>
          <a:p>
            <a:pPr marL="0" lvl="0" indent="0" algn="l" rtl="0">
              <a:spcBef>
                <a:spcPts val="0"/>
              </a:spcBef>
              <a:spcAft>
                <a:spcPts val="0"/>
              </a:spcAft>
              <a:buNone/>
            </a:pPr>
            <a:r>
              <a:rPr lang="en-US" dirty="0"/>
              <a:t>How do formal notation, syntax, the frameworks themselves inflect our inquiry?</a:t>
            </a:r>
            <a:endParaRPr dirty="0"/>
          </a:p>
        </p:txBody>
      </p:sp>
      <p:sp>
        <p:nvSpPr>
          <p:cNvPr id="98" name="Google Shape;98;p1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The problem of variable construction</a:t>
            </a:r>
            <a:endParaRPr dirty="0"/>
          </a:p>
        </p:txBody>
      </p:sp>
      <p:sp>
        <p:nvSpPr>
          <p:cNvPr id="271" name="Google Shape;271;p33"/>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dirty="0"/>
              <a:t>How should we  </a:t>
            </a:r>
            <a:r>
              <a:rPr lang="en-US" i="1" dirty="0"/>
              <a:t>construct variables</a:t>
            </a:r>
            <a:r>
              <a:rPr lang="en-US" dirty="0"/>
              <a:t>,</a:t>
            </a:r>
            <a:br>
              <a:rPr lang="en-US" dirty="0"/>
            </a:br>
            <a:r>
              <a:rPr lang="en-US" dirty="0"/>
              <a:t>		      </a:t>
            </a:r>
            <a:r>
              <a:rPr lang="en-US" i="1" dirty="0"/>
              <a:t>carve up reality</a:t>
            </a:r>
            <a:r>
              <a:rPr lang="en-US" dirty="0"/>
              <a:t>, </a:t>
            </a:r>
            <a:br>
              <a:rPr lang="en-US" dirty="0"/>
            </a:br>
            <a:r>
              <a:rPr lang="en-US" dirty="0"/>
              <a:t>	 	      </a:t>
            </a:r>
            <a:r>
              <a:rPr lang="en-US" i="1" dirty="0"/>
              <a:t>put forth a description of some goings-on</a:t>
            </a:r>
            <a:br>
              <a:rPr lang="en-US" dirty="0"/>
            </a:br>
            <a:br>
              <a:rPr lang="en-US" dirty="0"/>
            </a:br>
            <a:r>
              <a:rPr lang="en-US" dirty="0"/>
              <a:t>so to appropriately capture what is significant in the given system or set of circumstances in order to</a:t>
            </a:r>
            <a:endParaRPr dirty="0"/>
          </a:p>
          <a:p>
            <a:pPr marL="1828800" lvl="0" indent="457200" algn="l" rtl="0">
              <a:spcBef>
                <a:spcPts val="1000"/>
              </a:spcBef>
              <a:spcAft>
                <a:spcPts val="0"/>
              </a:spcAft>
              <a:buNone/>
            </a:pPr>
            <a:r>
              <a:rPr lang="en-US" dirty="0"/>
              <a:t>1) do science, </a:t>
            </a:r>
            <a:endParaRPr dirty="0"/>
          </a:p>
          <a:p>
            <a:pPr marL="1828800" lvl="0" indent="457200" algn="l" rtl="0">
              <a:spcBef>
                <a:spcPts val="1000"/>
              </a:spcBef>
              <a:spcAft>
                <a:spcPts val="0"/>
              </a:spcAft>
              <a:buNone/>
            </a:pPr>
            <a:r>
              <a:rPr lang="en-US" dirty="0"/>
              <a:t>2) pursue our normative aims?</a:t>
            </a:r>
            <a:endParaRPr dirty="0"/>
          </a:p>
        </p:txBody>
      </p:sp>
      <p:sp>
        <p:nvSpPr>
          <p:cNvPr id="272" name="Google Shape;272;p3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
        <p:nvSpPr>
          <p:cNvPr id="279" name="Google Shape;279;p34"/>
          <p:cNvSpPr txBox="1">
            <a:spLocks noGrp="1"/>
          </p:cNvSpPr>
          <p:nvPr>
            <p:ph type="ctrTitle" idx="4294967295"/>
          </p:nvPr>
        </p:nvSpPr>
        <p:spPr>
          <a:xfrm>
            <a:off x="1524000" y="2722563"/>
            <a:ext cx="9144000" cy="2387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a:p>
            <a:pPr marL="0" lvl="0" indent="0" algn="l" rtl="0">
              <a:spcBef>
                <a:spcPts val="0"/>
              </a:spcBef>
              <a:spcAft>
                <a:spcPts val="0"/>
              </a:spcAft>
              <a:buNone/>
            </a:pPr>
            <a:r>
              <a:rPr lang="en-US"/>
              <a:t>2. An interlude on causation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pic>
        <p:nvPicPr>
          <p:cNvPr id="285" name="Google Shape;285;p35"/>
          <p:cNvPicPr preferRelativeResize="0"/>
          <p:nvPr/>
        </p:nvPicPr>
        <p:blipFill>
          <a:blip r:embed="rId3">
            <a:alphaModFix/>
          </a:blip>
          <a:stretch>
            <a:fillRect/>
          </a:stretch>
        </p:blipFill>
        <p:spPr>
          <a:xfrm>
            <a:off x="152400" y="304800"/>
            <a:ext cx="3228225" cy="2208101"/>
          </a:xfrm>
          <a:prstGeom prst="rect">
            <a:avLst/>
          </a:prstGeom>
          <a:noFill/>
          <a:ln>
            <a:noFill/>
          </a:ln>
        </p:spPr>
      </p:pic>
      <p:pic>
        <p:nvPicPr>
          <p:cNvPr id="286" name="Google Shape;286;p35"/>
          <p:cNvPicPr preferRelativeResize="0"/>
          <p:nvPr/>
        </p:nvPicPr>
        <p:blipFill>
          <a:blip r:embed="rId4">
            <a:alphaModFix/>
          </a:blip>
          <a:stretch>
            <a:fillRect/>
          </a:stretch>
        </p:blipFill>
        <p:spPr>
          <a:xfrm>
            <a:off x="2052475" y="2794263"/>
            <a:ext cx="3009775" cy="2641075"/>
          </a:xfrm>
          <a:prstGeom prst="rect">
            <a:avLst/>
          </a:prstGeom>
          <a:noFill/>
          <a:ln>
            <a:noFill/>
          </a:ln>
        </p:spPr>
      </p:pic>
      <p:pic>
        <p:nvPicPr>
          <p:cNvPr id="287" name="Google Shape;287;p35"/>
          <p:cNvPicPr preferRelativeResize="0"/>
          <p:nvPr/>
        </p:nvPicPr>
        <p:blipFill>
          <a:blip r:embed="rId5">
            <a:alphaModFix/>
          </a:blip>
          <a:stretch>
            <a:fillRect/>
          </a:stretch>
        </p:blipFill>
        <p:spPr>
          <a:xfrm>
            <a:off x="5534650" y="1144100"/>
            <a:ext cx="2896926" cy="2892476"/>
          </a:xfrm>
          <a:prstGeom prst="rect">
            <a:avLst/>
          </a:prstGeom>
          <a:noFill/>
          <a:ln>
            <a:noFill/>
          </a:ln>
        </p:spPr>
      </p:pic>
      <p:pic>
        <p:nvPicPr>
          <p:cNvPr id="288" name="Google Shape;288;p35"/>
          <p:cNvPicPr preferRelativeResize="0"/>
          <p:nvPr/>
        </p:nvPicPr>
        <p:blipFill>
          <a:blip r:embed="rId6">
            <a:alphaModFix/>
          </a:blip>
          <a:stretch>
            <a:fillRect/>
          </a:stretch>
        </p:blipFill>
        <p:spPr>
          <a:xfrm>
            <a:off x="8962325" y="2933675"/>
            <a:ext cx="2166564" cy="2892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6"/>
          <p:cNvSpPr txBox="1">
            <a:spLocks noGrp="1"/>
          </p:cNvSpPr>
          <p:nvPr>
            <p:ph type="ctrTitle" idx="4294967295"/>
          </p:nvPr>
        </p:nvSpPr>
        <p:spPr>
          <a:xfrm>
            <a:off x="110169" y="1578325"/>
            <a:ext cx="12081831" cy="3757200"/>
          </a:xfrm>
          <a:prstGeom prst="rect">
            <a:avLst/>
          </a:prstGeom>
          <a:solidFill>
            <a:srgbClr val="FFF2CC"/>
          </a:solidFill>
        </p:spPr>
        <p:txBody>
          <a:bodyPr spcFirstLastPara="1" wrap="square" lIns="91425" tIns="45700" rIns="91425" bIns="45700" anchor="ctr" anchorCtr="0">
            <a:normAutofit/>
          </a:bodyPr>
          <a:lstStyle/>
          <a:p>
            <a:pPr marL="0" lvl="0" indent="0" algn="l" rtl="0">
              <a:spcBef>
                <a:spcPts val="0"/>
              </a:spcBef>
              <a:spcAft>
                <a:spcPts val="0"/>
              </a:spcAft>
              <a:buNone/>
            </a:pPr>
            <a:r>
              <a:rPr lang="en-US" sz="4000" dirty="0"/>
              <a:t>interventionist counterfactual </a:t>
            </a:r>
            <a:endParaRPr sz="4000" dirty="0"/>
          </a:p>
          <a:p>
            <a:pPr marL="0" lvl="0" indent="0" algn="l" rtl="0">
              <a:spcBef>
                <a:spcPts val="0"/>
              </a:spcBef>
              <a:spcAft>
                <a:spcPts val="0"/>
              </a:spcAft>
              <a:buNone/>
            </a:pPr>
            <a:r>
              <a:rPr lang="en-US" sz="4000" dirty="0"/>
              <a:t>theory of causation:</a:t>
            </a:r>
            <a:endParaRPr sz="4000" dirty="0"/>
          </a:p>
          <a:p>
            <a:pPr marL="0" lvl="0" indent="0" algn="l" rtl="0">
              <a:spcBef>
                <a:spcPts val="0"/>
              </a:spcBef>
              <a:spcAft>
                <a:spcPts val="0"/>
              </a:spcAft>
              <a:buNone/>
            </a:pPr>
            <a:endParaRPr sz="4000" dirty="0"/>
          </a:p>
          <a:p>
            <a:pPr marL="0" lvl="0" indent="457200" algn="l" rtl="0">
              <a:spcBef>
                <a:spcPts val="0"/>
              </a:spcBef>
              <a:spcAft>
                <a:spcPts val="0"/>
              </a:spcAft>
              <a:buNone/>
            </a:pPr>
            <a:r>
              <a:rPr lang="en-US" sz="4000" dirty="0"/>
              <a:t>X causes Y just in case it is possible to </a:t>
            </a:r>
            <a:r>
              <a:rPr lang="en-US" sz="4000" i="1" dirty="0"/>
              <a:t>intervene</a:t>
            </a:r>
            <a:br>
              <a:rPr lang="en-US" sz="4000" dirty="0"/>
            </a:br>
            <a:r>
              <a:rPr lang="en-US" sz="4000" dirty="0"/>
              <a:t>	to change the value of X to change the value of Y.</a:t>
            </a:r>
            <a:endParaRPr sz="4000" dirty="0"/>
          </a:p>
          <a:p>
            <a:pPr marL="0" lvl="0" indent="0" algn="l" rtl="0">
              <a:spcBef>
                <a:spcPts val="0"/>
              </a:spcBef>
              <a:spcAft>
                <a:spcPts val="0"/>
              </a:spcAft>
              <a:buNone/>
            </a:pPr>
            <a:endParaRPr sz="40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cxnSp>
        <p:nvCxnSpPr>
          <p:cNvPr id="301" name="Google Shape;301;p37"/>
          <p:cNvCxnSpPr/>
          <p:nvPr/>
        </p:nvCxnSpPr>
        <p:spPr>
          <a:xfrm rot="10800000">
            <a:off x="9819100" y="2095125"/>
            <a:ext cx="0" cy="1326900"/>
          </a:xfrm>
          <a:prstGeom prst="straightConnector1">
            <a:avLst/>
          </a:prstGeom>
          <a:noFill/>
          <a:ln w="9525" cap="flat" cmpd="sng">
            <a:solidFill>
              <a:schemeClr val="dk2"/>
            </a:solidFill>
            <a:prstDash val="solid"/>
            <a:round/>
            <a:headEnd type="none" w="med" len="med"/>
            <a:tailEnd type="triangle" w="med" len="med"/>
          </a:ln>
        </p:spPr>
      </p:cxnSp>
      <p:sp>
        <p:nvSpPr>
          <p:cNvPr id="302" name="Google Shape;302;p37"/>
          <p:cNvSpPr txBox="1"/>
          <p:nvPr/>
        </p:nvSpPr>
        <p:spPr>
          <a:xfrm>
            <a:off x="7741800" y="725050"/>
            <a:ext cx="4467900" cy="141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exogenous manipulation that makes a change to the value of its target variable—and leaves unperturbed the state of all other causal factors on scene</a:t>
            </a:r>
            <a:endParaRPr sz="2000">
              <a:latin typeface="Times New Roman"/>
              <a:ea typeface="Times New Roman"/>
              <a:cs typeface="Times New Roman"/>
              <a:sym typeface="Times New Roman"/>
            </a:endParaRPr>
          </a:p>
        </p:txBody>
      </p:sp>
      <p:sp>
        <p:nvSpPr>
          <p:cNvPr id="5" name="Google Shape;294;p36">
            <a:extLst>
              <a:ext uri="{FF2B5EF4-FFF2-40B4-BE49-F238E27FC236}">
                <a16:creationId xmlns:a16="http://schemas.microsoft.com/office/drawing/2014/main" id="{C699D05E-7AED-5C29-2123-4A6E03DB6007}"/>
              </a:ext>
            </a:extLst>
          </p:cNvPr>
          <p:cNvSpPr txBox="1">
            <a:spLocks/>
          </p:cNvSpPr>
          <p:nvPr/>
        </p:nvSpPr>
        <p:spPr>
          <a:xfrm>
            <a:off x="110169" y="1578325"/>
            <a:ext cx="12081831" cy="3757200"/>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4400"/>
              <a:buFont typeface="Times New Roman"/>
              <a:buNone/>
              <a:defRPr sz="44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4000" dirty="0"/>
              <a:t>interventionist counterfactual </a:t>
            </a:r>
          </a:p>
          <a:p>
            <a:r>
              <a:rPr lang="en-US" sz="4000" dirty="0"/>
              <a:t>theory of causation:</a:t>
            </a:r>
          </a:p>
          <a:p>
            <a:endParaRPr lang="en-US" sz="4000" dirty="0"/>
          </a:p>
          <a:p>
            <a:pPr indent="457200"/>
            <a:r>
              <a:rPr lang="en-US" sz="4000" dirty="0"/>
              <a:t>X causes Y just in case it is possible to </a:t>
            </a:r>
            <a:r>
              <a:rPr lang="en-US" sz="4000" i="1" dirty="0"/>
              <a:t>intervene</a:t>
            </a:r>
            <a:br>
              <a:rPr lang="en-US" sz="4000" dirty="0"/>
            </a:br>
            <a:r>
              <a:rPr lang="en-US" sz="4000" dirty="0"/>
              <a:t>	to change the value of X to change the value of Y.</a:t>
            </a:r>
          </a:p>
          <a:p>
            <a:endParaRPr lang="en-US" sz="40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8"/>
          <p:cNvSpPr txBox="1">
            <a:spLocks noGrp="1"/>
          </p:cNvSpPr>
          <p:nvPr>
            <p:ph type="ctrTitle" idx="4294967295"/>
          </p:nvPr>
        </p:nvSpPr>
        <p:spPr>
          <a:xfrm>
            <a:off x="304800" y="1431925"/>
            <a:ext cx="10711500" cy="3371700"/>
          </a:xfrm>
          <a:prstGeom prst="rect">
            <a:avLst/>
          </a:prstGeom>
          <a:solidFill>
            <a:srgbClr val="FFF2CC"/>
          </a:solidFill>
        </p:spPr>
        <p:txBody>
          <a:bodyPr spcFirstLastPara="1" wrap="square" lIns="91425" tIns="45700" rIns="91425" bIns="45700" anchor="ctr" anchorCtr="0">
            <a:normAutofit/>
          </a:bodyPr>
          <a:lstStyle/>
          <a:p>
            <a:pPr marL="0" lvl="0" indent="0" algn="l" rtl="0">
              <a:spcBef>
                <a:spcPts val="0"/>
              </a:spcBef>
              <a:spcAft>
                <a:spcPts val="0"/>
              </a:spcAft>
              <a:buNone/>
            </a:pPr>
            <a:r>
              <a:rPr lang="en-US"/>
              <a:t>interventionist counterfactual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990"/>
              <a:buFont typeface="Arial"/>
              <a:buNone/>
            </a:pPr>
            <a:r>
              <a:rPr lang="en-US"/>
              <a:t>idealized controlled</a:t>
            </a:r>
            <a:br>
              <a:rPr lang="en-US"/>
            </a:br>
            <a:r>
              <a:rPr lang="en-US"/>
              <a:t>experiment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09" name="Google Shape;309;p38"/>
          <p:cNvPicPr preferRelativeResize="0"/>
          <p:nvPr/>
        </p:nvPicPr>
        <p:blipFill>
          <a:blip r:embed="rId3">
            <a:alphaModFix/>
          </a:blip>
          <a:stretch>
            <a:fillRect/>
          </a:stretch>
        </p:blipFill>
        <p:spPr>
          <a:xfrm>
            <a:off x="5655575" y="815375"/>
            <a:ext cx="5867575" cy="5038200"/>
          </a:xfrm>
          <a:prstGeom prst="rect">
            <a:avLst/>
          </a:prstGeom>
          <a:noFill/>
          <a:ln>
            <a:noFill/>
          </a:ln>
        </p:spPr>
      </p:pic>
      <p:cxnSp>
        <p:nvCxnSpPr>
          <p:cNvPr id="310" name="Google Shape;310;p38"/>
          <p:cNvCxnSpPr/>
          <p:nvPr/>
        </p:nvCxnSpPr>
        <p:spPr>
          <a:xfrm rot="10800000">
            <a:off x="2751600" y="1606675"/>
            <a:ext cx="0" cy="935400"/>
          </a:xfrm>
          <a:prstGeom prst="straightConnector1">
            <a:avLst/>
          </a:prstGeom>
          <a:noFill/>
          <a:ln w="9525" cap="flat" cmpd="sng">
            <a:solidFill>
              <a:schemeClr val="dk2"/>
            </a:solidFill>
            <a:prstDash val="solid"/>
            <a:round/>
            <a:headEnd type="triangle" w="med" len="med"/>
            <a:tailEnd type="triangl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p39"/>
          <p:cNvPicPr preferRelativeResize="0"/>
          <p:nvPr/>
        </p:nvPicPr>
        <p:blipFill>
          <a:blip r:embed="rId3">
            <a:alphaModFix/>
          </a:blip>
          <a:stretch>
            <a:fillRect/>
          </a:stretch>
        </p:blipFill>
        <p:spPr>
          <a:xfrm>
            <a:off x="5655575" y="815375"/>
            <a:ext cx="5867575" cy="5038200"/>
          </a:xfrm>
          <a:prstGeom prst="rect">
            <a:avLst/>
          </a:prstGeom>
          <a:noFill/>
          <a:ln>
            <a:noFill/>
          </a:ln>
        </p:spPr>
      </p:pic>
      <p:sp>
        <p:nvSpPr>
          <p:cNvPr id="317" name="Google Shape;317;p39"/>
          <p:cNvSpPr txBox="1"/>
          <p:nvPr/>
        </p:nvSpPr>
        <p:spPr>
          <a:xfrm>
            <a:off x="419025" y="377125"/>
            <a:ext cx="365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318" name="Google Shape;318;p39"/>
          <p:cNvSpPr txBox="1"/>
          <p:nvPr/>
        </p:nvSpPr>
        <p:spPr>
          <a:xfrm>
            <a:off x="600600" y="377125"/>
            <a:ext cx="8673900" cy="1403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400">
                <a:solidFill>
                  <a:schemeClr val="dk1"/>
                </a:solidFill>
                <a:latin typeface="Times New Roman"/>
                <a:ea typeface="Times New Roman"/>
                <a:cs typeface="Times New Roman"/>
                <a:sym typeface="Times New Roman"/>
              </a:rPr>
              <a:t>Whether a manipulation constitutes an </a:t>
            </a:r>
            <a:r>
              <a:rPr lang="en-US" sz="2400" i="1">
                <a:solidFill>
                  <a:schemeClr val="dk1"/>
                </a:solidFill>
                <a:latin typeface="Times New Roman"/>
                <a:ea typeface="Times New Roman"/>
                <a:cs typeface="Times New Roman"/>
                <a:sym typeface="Times New Roman"/>
              </a:rPr>
              <a:t>intervention</a:t>
            </a:r>
            <a:r>
              <a:rPr lang="en-US" sz="2400">
                <a:solidFill>
                  <a:schemeClr val="dk1"/>
                </a:solidFill>
                <a:latin typeface="Times New Roman"/>
                <a:ea typeface="Times New Roman"/>
                <a:cs typeface="Times New Roman"/>
                <a:sym typeface="Times New Roman"/>
              </a:rPr>
              <a:t> depends on:</a:t>
            </a:r>
            <a:endParaRPr sz="2400">
              <a:solidFill>
                <a:schemeClr val="dk1"/>
              </a:solidFill>
              <a:latin typeface="Times New Roman"/>
              <a:ea typeface="Times New Roman"/>
              <a:cs typeface="Times New Roman"/>
              <a:sym typeface="Times New Roman"/>
            </a:endParaRPr>
          </a:p>
          <a:p>
            <a:pPr marL="457200" lvl="0" indent="-381000" algn="l" rtl="0">
              <a:lnSpc>
                <a:spcPct val="115000"/>
              </a:lnSpc>
              <a:spcBef>
                <a:spcPts val="0"/>
              </a:spcBef>
              <a:spcAft>
                <a:spcPts val="0"/>
              </a:spcAft>
              <a:buClr>
                <a:schemeClr val="dk1"/>
              </a:buClr>
              <a:buSzPts val="2400"/>
              <a:buFont typeface="Times New Roman"/>
              <a:buAutoNum type="arabicPeriod"/>
            </a:pPr>
            <a:r>
              <a:rPr lang="en-US" sz="2400">
                <a:solidFill>
                  <a:schemeClr val="dk1"/>
                </a:solidFill>
                <a:latin typeface="Times New Roman"/>
                <a:ea typeface="Times New Roman"/>
                <a:cs typeface="Times New Roman"/>
                <a:sym typeface="Times New Roman"/>
              </a:rPr>
              <a:t>what the operation does to its target variable X, and </a:t>
            </a:r>
            <a:endParaRPr sz="2400">
              <a:solidFill>
                <a:schemeClr val="dk1"/>
              </a:solidFill>
              <a:latin typeface="Times New Roman"/>
              <a:ea typeface="Times New Roman"/>
              <a:cs typeface="Times New Roman"/>
              <a:sym typeface="Times New Roman"/>
            </a:endParaRPr>
          </a:p>
          <a:p>
            <a:pPr marL="457200" lvl="0" indent="-381000" algn="l" rtl="0">
              <a:lnSpc>
                <a:spcPct val="115000"/>
              </a:lnSpc>
              <a:spcBef>
                <a:spcPts val="0"/>
              </a:spcBef>
              <a:spcAft>
                <a:spcPts val="0"/>
              </a:spcAft>
              <a:buClr>
                <a:schemeClr val="dk1"/>
              </a:buClr>
              <a:buSzPts val="2400"/>
              <a:buFont typeface="Times New Roman"/>
              <a:buAutoNum type="arabicPeriod"/>
            </a:pPr>
            <a:r>
              <a:rPr lang="en-US" sz="2400">
                <a:solidFill>
                  <a:schemeClr val="dk1"/>
                </a:solidFill>
                <a:latin typeface="Times New Roman"/>
                <a:ea typeface="Times New Roman"/>
                <a:cs typeface="Times New Roman"/>
                <a:sym typeface="Times New Roman"/>
              </a:rPr>
              <a:t>what it </a:t>
            </a:r>
            <a:r>
              <a:rPr lang="en-US" sz="2400" i="1">
                <a:solidFill>
                  <a:schemeClr val="dk1"/>
                </a:solidFill>
                <a:latin typeface="Times New Roman"/>
                <a:ea typeface="Times New Roman"/>
                <a:cs typeface="Times New Roman"/>
                <a:sym typeface="Times New Roman"/>
              </a:rPr>
              <a:t>doesn’t do </a:t>
            </a:r>
            <a:r>
              <a:rPr lang="en-US" sz="2400">
                <a:solidFill>
                  <a:schemeClr val="dk1"/>
                </a:solidFill>
                <a:latin typeface="Times New Roman"/>
                <a:ea typeface="Times New Roman"/>
                <a:cs typeface="Times New Roman"/>
                <a:sym typeface="Times New Roman"/>
              </a:rPr>
              <a:t>to the other causal factors that link up to Y. </a:t>
            </a:r>
            <a:endParaRPr sz="2400">
              <a:solidFill>
                <a:schemeClr val="dk1"/>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pic>
        <p:nvPicPr>
          <p:cNvPr id="324" name="Google Shape;324;p40"/>
          <p:cNvPicPr preferRelativeResize="0"/>
          <p:nvPr/>
        </p:nvPicPr>
        <p:blipFill>
          <a:blip r:embed="rId3">
            <a:alphaModFix/>
          </a:blip>
          <a:stretch>
            <a:fillRect/>
          </a:stretch>
        </p:blipFill>
        <p:spPr>
          <a:xfrm>
            <a:off x="5655575" y="815375"/>
            <a:ext cx="5867575" cy="5038200"/>
          </a:xfrm>
          <a:prstGeom prst="rect">
            <a:avLst/>
          </a:prstGeom>
          <a:noFill/>
          <a:ln>
            <a:noFill/>
          </a:ln>
        </p:spPr>
      </p:pic>
      <p:sp>
        <p:nvSpPr>
          <p:cNvPr id="325" name="Google Shape;325;p40"/>
          <p:cNvSpPr txBox="1"/>
          <p:nvPr/>
        </p:nvSpPr>
        <p:spPr>
          <a:xfrm>
            <a:off x="419025" y="377125"/>
            <a:ext cx="365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326" name="Google Shape;326;p40"/>
          <p:cNvSpPr txBox="1"/>
          <p:nvPr/>
        </p:nvSpPr>
        <p:spPr>
          <a:xfrm>
            <a:off x="600600" y="377125"/>
            <a:ext cx="8673900" cy="1403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400">
                <a:solidFill>
                  <a:schemeClr val="dk1"/>
                </a:solidFill>
                <a:latin typeface="Times New Roman"/>
                <a:ea typeface="Times New Roman"/>
                <a:cs typeface="Times New Roman"/>
                <a:sym typeface="Times New Roman"/>
              </a:rPr>
              <a:t>Whether a manipulation constitutes an </a:t>
            </a:r>
            <a:r>
              <a:rPr lang="en-US" sz="2400" i="1">
                <a:solidFill>
                  <a:schemeClr val="dk1"/>
                </a:solidFill>
                <a:latin typeface="Times New Roman"/>
                <a:ea typeface="Times New Roman"/>
                <a:cs typeface="Times New Roman"/>
                <a:sym typeface="Times New Roman"/>
              </a:rPr>
              <a:t>intervention</a:t>
            </a:r>
            <a:r>
              <a:rPr lang="en-US" sz="2400">
                <a:solidFill>
                  <a:schemeClr val="dk1"/>
                </a:solidFill>
                <a:latin typeface="Times New Roman"/>
                <a:ea typeface="Times New Roman"/>
                <a:cs typeface="Times New Roman"/>
                <a:sym typeface="Times New Roman"/>
              </a:rPr>
              <a:t> depends on:</a:t>
            </a:r>
            <a:endParaRPr sz="2400">
              <a:solidFill>
                <a:schemeClr val="dk1"/>
              </a:solidFill>
              <a:latin typeface="Times New Roman"/>
              <a:ea typeface="Times New Roman"/>
              <a:cs typeface="Times New Roman"/>
              <a:sym typeface="Times New Roman"/>
            </a:endParaRPr>
          </a:p>
          <a:p>
            <a:pPr marL="457200" lvl="0" indent="-381000" algn="l" rtl="0">
              <a:lnSpc>
                <a:spcPct val="115000"/>
              </a:lnSpc>
              <a:spcBef>
                <a:spcPts val="0"/>
              </a:spcBef>
              <a:spcAft>
                <a:spcPts val="0"/>
              </a:spcAft>
              <a:buClr>
                <a:schemeClr val="dk1"/>
              </a:buClr>
              <a:buSzPts val="2400"/>
              <a:buFont typeface="Times New Roman"/>
              <a:buAutoNum type="arabicPeriod"/>
            </a:pPr>
            <a:r>
              <a:rPr lang="en-US" sz="2400">
                <a:solidFill>
                  <a:schemeClr val="dk1"/>
                </a:solidFill>
                <a:latin typeface="Times New Roman"/>
                <a:ea typeface="Times New Roman"/>
                <a:cs typeface="Times New Roman"/>
                <a:sym typeface="Times New Roman"/>
              </a:rPr>
              <a:t>what the operation does to its target variable X, and </a:t>
            </a:r>
            <a:endParaRPr sz="2400">
              <a:solidFill>
                <a:schemeClr val="dk1"/>
              </a:solidFill>
              <a:latin typeface="Times New Roman"/>
              <a:ea typeface="Times New Roman"/>
              <a:cs typeface="Times New Roman"/>
              <a:sym typeface="Times New Roman"/>
            </a:endParaRPr>
          </a:p>
          <a:p>
            <a:pPr marL="457200" lvl="0" indent="-381000" algn="l" rtl="0">
              <a:lnSpc>
                <a:spcPct val="115000"/>
              </a:lnSpc>
              <a:spcBef>
                <a:spcPts val="0"/>
              </a:spcBef>
              <a:spcAft>
                <a:spcPts val="0"/>
              </a:spcAft>
              <a:buClr>
                <a:schemeClr val="dk1"/>
              </a:buClr>
              <a:buSzPts val="2400"/>
              <a:buFont typeface="Times New Roman"/>
              <a:buAutoNum type="arabicPeriod"/>
            </a:pPr>
            <a:r>
              <a:rPr lang="en-US" sz="2400">
                <a:solidFill>
                  <a:schemeClr val="dk1"/>
                </a:solidFill>
                <a:latin typeface="Times New Roman"/>
                <a:ea typeface="Times New Roman"/>
                <a:cs typeface="Times New Roman"/>
                <a:sym typeface="Times New Roman"/>
              </a:rPr>
              <a:t>what it </a:t>
            </a:r>
            <a:r>
              <a:rPr lang="en-US" sz="2400" i="1">
                <a:solidFill>
                  <a:schemeClr val="dk1"/>
                </a:solidFill>
                <a:latin typeface="Times New Roman"/>
                <a:ea typeface="Times New Roman"/>
                <a:cs typeface="Times New Roman"/>
                <a:sym typeface="Times New Roman"/>
              </a:rPr>
              <a:t>doesn’t do </a:t>
            </a:r>
            <a:r>
              <a:rPr lang="en-US" sz="2400">
                <a:solidFill>
                  <a:schemeClr val="dk1"/>
                </a:solidFill>
                <a:latin typeface="Times New Roman"/>
                <a:ea typeface="Times New Roman"/>
                <a:cs typeface="Times New Roman"/>
                <a:sym typeface="Times New Roman"/>
              </a:rPr>
              <a:t>to the other causal factors that link up to Y. </a:t>
            </a:r>
            <a:endParaRPr sz="2400">
              <a:solidFill>
                <a:schemeClr val="dk1"/>
              </a:solidFill>
              <a:latin typeface="Times New Roman"/>
              <a:ea typeface="Times New Roman"/>
              <a:cs typeface="Times New Roman"/>
              <a:sym typeface="Times New Roman"/>
            </a:endParaRPr>
          </a:p>
        </p:txBody>
      </p:sp>
      <p:sp>
        <p:nvSpPr>
          <p:cNvPr id="327" name="Google Shape;327;p40"/>
          <p:cNvSpPr txBox="1"/>
          <p:nvPr/>
        </p:nvSpPr>
        <p:spPr>
          <a:xfrm>
            <a:off x="431725" y="2416375"/>
            <a:ext cx="5014200" cy="378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“well-defined targets for (single) interventions in the sense that they describe quantities or properties for which there is a clear answer to the question of what would happen if they were to be manipulated or intervened on. One obvious rationale (again within an interventionist framework) is that to the extent this requirement is not met, a representation employing these variables will not provide answers to questions about what will happen under interventions on such variables and hence will fail to provide information about causal relationships.”</a:t>
            </a:r>
            <a:endParaRPr sz="1800">
              <a:solidFill>
                <a:schemeClr val="dk1"/>
              </a:solidFill>
              <a:latin typeface="Times New Roman"/>
              <a:ea typeface="Times New Roman"/>
              <a:cs typeface="Times New Roman"/>
              <a:sym typeface="Times New Roman"/>
            </a:endParaRPr>
          </a:p>
          <a:p>
            <a:pPr marL="457200" lvl="0" indent="457200" algn="l" rtl="0">
              <a:spcBef>
                <a:spcPts val="0"/>
              </a:spcBef>
              <a:spcAft>
                <a:spcPts val="0"/>
              </a:spcAft>
              <a:buNone/>
            </a:pPr>
            <a:r>
              <a:rPr lang="en-US" sz="1800">
                <a:solidFill>
                  <a:schemeClr val="dk1"/>
                </a:solidFill>
                <a:latin typeface="Times New Roman"/>
                <a:ea typeface="Times New Roman"/>
                <a:cs typeface="Times New Roman"/>
                <a:sym typeface="Times New Roman"/>
              </a:rPr>
              <a:t>James Woodward, arch-interventionist			</a:t>
            </a:r>
            <a:endParaRPr sz="1800">
              <a:solidFill>
                <a:schemeClr val="dk1"/>
              </a:solidFill>
              <a:latin typeface="Times New Roman"/>
              <a:ea typeface="Times New Roman"/>
              <a:cs typeface="Times New Roman"/>
              <a:sym typeface="Times New Roman"/>
            </a:endParaRPr>
          </a:p>
        </p:txBody>
      </p:sp>
      <p:sp>
        <p:nvSpPr>
          <p:cNvPr id="328" name="Google Shape;328;p40"/>
          <p:cNvSpPr txBox="1"/>
          <p:nvPr/>
        </p:nvSpPr>
        <p:spPr>
          <a:xfrm>
            <a:off x="49525" y="2030875"/>
            <a:ext cx="300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chemeClr val="dk1"/>
                </a:solidFill>
                <a:latin typeface="Times New Roman"/>
                <a:ea typeface="Times New Roman"/>
                <a:cs typeface="Times New Roman"/>
                <a:sym typeface="Times New Roman"/>
              </a:rPr>
              <a:t>Good variables are: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pic>
        <p:nvPicPr>
          <p:cNvPr id="334" name="Google Shape;334;p41"/>
          <p:cNvPicPr preferRelativeResize="0"/>
          <p:nvPr/>
        </p:nvPicPr>
        <p:blipFill>
          <a:blip r:embed="rId3">
            <a:alphaModFix/>
          </a:blip>
          <a:stretch>
            <a:fillRect/>
          </a:stretch>
        </p:blipFill>
        <p:spPr>
          <a:xfrm>
            <a:off x="5655575" y="815375"/>
            <a:ext cx="5867575" cy="5038200"/>
          </a:xfrm>
          <a:prstGeom prst="rect">
            <a:avLst/>
          </a:prstGeom>
          <a:noFill/>
          <a:ln>
            <a:noFill/>
          </a:ln>
        </p:spPr>
      </p:pic>
      <p:sp>
        <p:nvSpPr>
          <p:cNvPr id="335" name="Google Shape;335;p41"/>
          <p:cNvSpPr txBox="1"/>
          <p:nvPr/>
        </p:nvSpPr>
        <p:spPr>
          <a:xfrm>
            <a:off x="419025" y="377125"/>
            <a:ext cx="365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336" name="Google Shape;336;p41"/>
          <p:cNvSpPr txBox="1"/>
          <p:nvPr/>
        </p:nvSpPr>
        <p:spPr>
          <a:xfrm>
            <a:off x="600600" y="377125"/>
            <a:ext cx="8673900" cy="1403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400">
                <a:solidFill>
                  <a:schemeClr val="dk1"/>
                </a:solidFill>
                <a:latin typeface="Times New Roman"/>
                <a:ea typeface="Times New Roman"/>
                <a:cs typeface="Times New Roman"/>
                <a:sym typeface="Times New Roman"/>
              </a:rPr>
              <a:t>Whether a manipulation constitutes an </a:t>
            </a:r>
            <a:r>
              <a:rPr lang="en-US" sz="2400" i="1">
                <a:solidFill>
                  <a:schemeClr val="dk1"/>
                </a:solidFill>
                <a:latin typeface="Times New Roman"/>
                <a:ea typeface="Times New Roman"/>
                <a:cs typeface="Times New Roman"/>
                <a:sym typeface="Times New Roman"/>
              </a:rPr>
              <a:t>intervention</a:t>
            </a:r>
            <a:r>
              <a:rPr lang="en-US" sz="2400">
                <a:solidFill>
                  <a:schemeClr val="dk1"/>
                </a:solidFill>
                <a:latin typeface="Times New Roman"/>
                <a:ea typeface="Times New Roman"/>
                <a:cs typeface="Times New Roman"/>
                <a:sym typeface="Times New Roman"/>
              </a:rPr>
              <a:t> depends on:</a:t>
            </a:r>
            <a:endParaRPr sz="2400">
              <a:solidFill>
                <a:schemeClr val="dk1"/>
              </a:solidFill>
              <a:latin typeface="Times New Roman"/>
              <a:ea typeface="Times New Roman"/>
              <a:cs typeface="Times New Roman"/>
              <a:sym typeface="Times New Roman"/>
            </a:endParaRPr>
          </a:p>
          <a:p>
            <a:pPr marL="457200" lvl="0" indent="-381000" algn="l" rtl="0">
              <a:lnSpc>
                <a:spcPct val="115000"/>
              </a:lnSpc>
              <a:spcBef>
                <a:spcPts val="0"/>
              </a:spcBef>
              <a:spcAft>
                <a:spcPts val="0"/>
              </a:spcAft>
              <a:buClr>
                <a:schemeClr val="dk1"/>
              </a:buClr>
              <a:buSzPts val="2400"/>
              <a:buFont typeface="Times New Roman"/>
              <a:buAutoNum type="arabicPeriod"/>
            </a:pPr>
            <a:r>
              <a:rPr lang="en-US" sz="2400">
                <a:solidFill>
                  <a:schemeClr val="dk1"/>
                </a:solidFill>
                <a:latin typeface="Times New Roman"/>
                <a:ea typeface="Times New Roman"/>
                <a:cs typeface="Times New Roman"/>
                <a:sym typeface="Times New Roman"/>
              </a:rPr>
              <a:t>what the operation does to its target variable X, and </a:t>
            </a:r>
            <a:endParaRPr sz="2400">
              <a:solidFill>
                <a:schemeClr val="dk1"/>
              </a:solidFill>
              <a:latin typeface="Times New Roman"/>
              <a:ea typeface="Times New Roman"/>
              <a:cs typeface="Times New Roman"/>
              <a:sym typeface="Times New Roman"/>
            </a:endParaRPr>
          </a:p>
          <a:p>
            <a:pPr marL="457200" lvl="0" indent="-381000" algn="l" rtl="0">
              <a:lnSpc>
                <a:spcPct val="115000"/>
              </a:lnSpc>
              <a:spcBef>
                <a:spcPts val="0"/>
              </a:spcBef>
              <a:spcAft>
                <a:spcPts val="0"/>
              </a:spcAft>
              <a:buClr>
                <a:schemeClr val="dk1"/>
              </a:buClr>
              <a:buSzPts val="2400"/>
              <a:buFont typeface="Times New Roman"/>
              <a:buAutoNum type="arabicPeriod"/>
            </a:pPr>
            <a:r>
              <a:rPr lang="en-US" sz="2400">
                <a:solidFill>
                  <a:schemeClr val="dk1"/>
                </a:solidFill>
                <a:latin typeface="Times New Roman"/>
                <a:ea typeface="Times New Roman"/>
                <a:cs typeface="Times New Roman"/>
                <a:sym typeface="Times New Roman"/>
              </a:rPr>
              <a:t>what it </a:t>
            </a:r>
            <a:r>
              <a:rPr lang="en-US" sz="2400" i="1" u="sng">
                <a:solidFill>
                  <a:schemeClr val="dk1"/>
                </a:solidFill>
                <a:latin typeface="Times New Roman"/>
                <a:ea typeface="Times New Roman"/>
                <a:cs typeface="Times New Roman"/>
                <a:sym typeface="Times New Roman"/>
              </a:rPr>
              <a:t>doesn’t do</a:t>
            </a:r>
            <a:r>
              <a:rPr lang="en-US" sz="2400" i="1">
                <a:solidFill>
                  <a:schemeClr val="dk1"/>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to the other causal factors that link up to Y. </a:t>
            </a:r>
            <a:endParaRPr sz="2400">
              <a:solidFill>
                <a:schemeClr val="dk1"/>
              </a:solidFill>
              <a:latin typeface="Times New Roman"/>
              <a:ea typeface="Times New Roman"/>
              <a:cs typeface="Times New Roman"/>
              <a:sym typeface="Times New Roman"/>
            </a:endParaRPr>
          </a:p>
        </p:txBody>
      </p:sp>
      <p:cxnSp>
        <p:nvCxnSpPr>
          <p:cNvPr id="337" name="Google Shape;337;p41"/>
          <p:cNvCxnSpPr/>
          <p:nvPr/>
        </p:nvCxnSpPr>
        <p:spPr>
          <a:xfrm rot="10800000">
            <a:off x="2681750" y="1780825"/>
            <a:ext cx="0" cy="1326900"/>
          </a:xfrm>
          <a:prstGeom prst="straightConnector1">
            <a:avLst/>
          </a:prstGeom>
          <a:noFill/>
          <a:ln w="9525" cap="flat" cmpd="sng">
            <a:solidFill>
              <a:schemeClr val="dk2"/>
            </a:solidFill>
            <a:prstDash val="solid"/>
            <a:round/>
            <a:headEnd type="triangle" w="med" len="med"/>
            <a:tailEnd type="none" w="med" len="med"/>
          </a:ln>
        </p:spPr>
      </p:cxnSp>
      <p:sp>
        <p:nvSpPr>
          <p:cNvPr id="338" name="Google Shape;338;p41"/>
          <p:cNvSpPr txBox="1"/>
          <p:nvPr/>
        </p:nvSpPr>
        <p:spPr>
          <a:xfrm>
            <a:off x="1181725" y="3032175"/>
            <a:ext cx="4098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a:solidFill>
                  <a:schemeClr val="dk1"/>
                </a:solidFill>
                <a:latin typeface="Times New Roman"/>
                <a:ea typeface="Times New Roman"/>
                <a:cs typeface="Times New Roman"/>
                <a:sym typeface="Times New Roman"/>
              </a:rPr>
              <a:t>changes only its target, leaves everything else “as is.”</a:t>
            </a:r>
            <a:endParaRPr sz="2300">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pic>
        <p:nvPicPr>
          <p:cNvPr id="344" name="Google Shape;344;p42"/>
          <p:cNvPicPr preferRelativeResize="0"/>
          <p:nvPr/>
        </p:nvPicPr>
        <p:blipFill>
          <a:blip r:embed="rId3">
            <a:alphaModFix/>
          </a:blip>
          <a:stretch>
            <a:fillRect/>
          </a:stretch>
        </p:blipFill>
        <p:spPr>
          <a:xfrm>
            <a:off x="5655575" y="815375"/>
            <a:ext cx="5867575" cy="5038200"/>
          </a:xfrm>
          <a:prstGeom prst="rect">
            <a:avLst/>
          </a:prstGeom>
          <a:noFill/>
          <a:ln>
            <a:noFill/>
          </a:ln>
        </p:spPr>
      </p:pic>
      <p:sp>
        <p:nvSpPr>
          <p:cNvPr id="345" name="Google Shape;345;p42"/>
          <p:cNvSpPr txBox="1"/>
          <p:nvPr/>
        </p:nvSpPr>
        <p:spPr>
          <a:xfrm>
            <a:off x="419025" y="377125"/>
            <a:ext cx="365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346" name="Google Shape;346;p42"/>
          <p:cNvSpPr txBox="1"/>
          <p:nvPr/>
        </p:nvSpPr>
        <p:spPr>
          <a:xfrm>
            <a:off x="600600" y="377125"/>
            <a:ext cx="8673900" cy="1403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400">
                <a:solidFill>
                  <a:schemeClr val="dk1"/>
                </a:solidFill>
                <a:latin typeface="Times New Roman"/>
                <a:ea typeface="Times New Roman"/>
                <a:cs typeface="Times New Roman"/>
                <a:sym typeface="Times New Roman"/>
              </a:rPr>
              <a:t>Whether a manipulation constitutes an </a:t>
            </a:r>
            <a:r>
              <a:rPr lang="en-US" sz="2400" i="1">
                <a:solidFill>
                  <a:schemeClr val="dk1"/>
                </a:solidFill>
                <a:latin typeface="Times New Roman"/>
                <a:ea typeface="Times New Roman"/>
                <a:cs typeface="Times New Roman"/>
                <a:sym typeface="Times New Roman"/>
              </a:rPr>
              <a:t>intervention</a:t>
            </a:r>
            <a:r>
              <a:rPr lang="en-US" sz="2400">
                <a:solidFill>
                  <a:schemeClr val="dk1"/>
                </a:solidFill>
                <a:latin typeface="Times New Roman"/>
                <a:ea typeface="Times New Roman"/>
                <a:cs typeface="Times New Roman"/>
                <a:sym typeface="Times New Roman"/>
              </a:rPr>
              <a:t> depends on:</a:t>
            </a:r>
            <a:endParaRPr sz="2400">
              <a:solidFill>
                <a:schemeClr val="dk1"/>
              </a:solidFill>
              <a:latin typeface="Times New Roman"/>
              <a:ea typeface="Times New Roman"/>
              <a:cs typeface="Times New Roman"/>
              <a:sym typeface="Times New Roman"/>
            </a:endParaRPr>
          </a:p>
          <a:p>
            <a:pPr marL="457200" lvl="0" indent="-381000" algn="l" rtl="0">
              <a:lnSpc>
                <a:spcPct val="115000"/>
              </a:lnSpc>
              <a:spcBef>
                <a:spcPts val="0"/>
              </a:spcBef>
              <a:spcAft>
                <a:spcPts val="0"/>
              </a:spcAft>
              <a:buClr>
                <a:schemeClr val="dk1"/>
              </a:buClr>
              <a:buSzPts val="2400"/>
              <a:buFont typeface="Times New Roman"/>
              <a:buAutoNum type="arabicPeriod"/>
            </a:pPr>
            <a:r>
              <a:rPr lang="en-US" sz="2400">
                <a:solidFill>
                  <a:schemeClr val="dk1"/>
                </a:solidFill>
                <a:latin typeface="Times New Roman"/>
                <a:ea typeface="Times New Roman"/>
                <a:cs typeface="Times New Roman"/>
                <a:sym typeface="Times New Roman"/>
              </a:rPr>
              <a:t>what the operation does to its target variable X, and </a:t>
            </a:r>
            <a:endParaRPr sz="2400">
              <a:solidFill>
                <a:schemeClr val="dk1"/>
              </a:solidFill>
              <a:latin typeface="Times New Roman"/>
              <a:ea typeface="Times New Roman"/>
              <a:cs typeface="Times New Roman"/>
              <a:sym typeface="Times New Roman"/>
            </a:endParaRPr>
          </a:p>
          <a:p>
            <a:pPr marL="457200" lvl="0" indent="-381000" algn="l" rtl="0">
              <a:lnSpc>
                <a:spcPct val="115000"/>
              </a:lnSpc>
              <a:spcBef>
                <a:spcPts val="0"/>
              </a:spcBef>
              <a:spcAft>
                <a:spcPts val="0"/>
              </a:spcAft>
              <a:buClr>
                <a:schemeClr val="dk1"/>
              </a:buClr>
              <a:buSzPts val="2400"/>
              <a:buFont typeface="Times New Roman"/>
              <a:buAutoNum type="arabicPeriod"/>
            </a:pPr>
            <a:r>
              <a:rPr lang="en-US" sz="2400">
                <a:solidFill>
                  <a:schemeClr val="dk1"/>
                </a:solidFill>
                <a:latin typeface="Times New Roman"/>
                <a:ea typeface="Times New Roman"/>
                <a:cs typeface="Times New Roman"/>
                <a:sym typeface="Times New Roman"/>
              </a:rPr>
              <a:t>what it </a:t>
            </a:r>
            <a:r>
              <a:rPr lang="en-US" sz="2400" i="1" u="sng">
                <a:solidFill>
                  <a:schemeClr val="dk1"/>
                </a:solidFill>
                <a:latin typeface="Times New Roman"/>
                <a:ea typeface="Times New Roman"/>
                <a:cs typeface="Times New Roman"/>
                <a:sym typeface="Times New Roman"/>
              </a:rPr>
              <a:t>doesn’t do</a:t>
            </a:r>
            <a:r>
              <a:rPr lang="en-US" sz="2400" i="1">
                <a:solidFill>
                  <a:schemeClr val="dk1"/>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to the other causal factors that link up to Y. </a:t>
            </a:r>
            <a:endParaRPr sz="2400">
              <a:solidFill>
                <a:schemeClr val="dk1"/>
              </a:solidFill>
              <a:latin typeface="Times New Roman"/>
              <a:ea typeface="Times New Roman"/>
              <a:cs typeface="Times New Roman"/>
              <a:sym typeface="Times New Roman"/>
            </a:endParaRPr>
          </a:p>
        </p:txBody>
      </p:sp>
      <p:cxnSp>
        <p:nvCxnSpPr>
          <p:cNvPr id="347" name="Google Shape;347;p42"/>
          <p:cNvCxnSpPr/>
          <p:nvPr/>
        </p:nvCxnSpPr>
        <p:spPr>
          <a:xfrm rot="10800000">
            <a:off x="2681750" y="1780825"/>
            <a:ext cx="0" cy="1326900"/>
          </a:xfrm>
          <a:prstGeom prst="straightConnector1">
            <a:avLst/>
          </a:prstGeom>
          <a:noFill/>
          <a:ln w="9525" cap="flat" cmpd="sng">
            <a:solidFill>
              <a:schemeClr val="dk2"/>
            </a:solidFill>
            <a:prstDash val="solid"/>
            <a:round/>
            <a:headEnd type="triangle" w="med" len="med"/>
            <a:tailEnd type="none" w="med" len="med"/>
          </a:ln>
        </p:spPr>
      </p:cxnSp>
      <p:sp>
        <p:nvSpPr>
          <p:cNvPr id="348" name="Google Shape;348;p42"/>
          <p:cNvSpPr txBox="1"/>
          <p:nvPr/>
        </p:nvSpPr>
        <p:spPr>
          <a:xfrm>
            <a:off x="1181725" y="3032175"/>
            <a:ext cx="4098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a:solidFill>
                  <a:schemeClr val="dk1"/>
                </a:solidFill>
                <a:latin typeface="Times New Roman"/>
                <a:ea typeface="Times New Roman"/>
                <a:cs typeface="Times New Roman"/>
                <a:sym typeface="Times New Roman"/>
              </a:rPr>
              <a:t>changes only its target, leaves everything else “as is”</a:t>
            </a:r>
            <a:endParaRPr sz="2300">
              <a:latin typeface="Times New Roman"/>
              <a:ea typeface="Times New Roman"/>
              <a:cs typeface="Times New Roman"/>
              <a:sym typeface="Times New Roman"/>
            </a:endParaRPr>
          </a:p>
        </p:txBody>
      </p:sp>
      <p:cxnSp>
        <p:nvCxnSpPr>
          <p:cNvPr id="349" name="Google Shape;349;p42"/>
          <p:cNvCxnSpPr/>
          <p:nvPr/>
        </p:nvCxnSpPr>
        <p:spPr>
          <a:xfrm rot="10800000">
            <a:off x="2681750" y="3792125"/>
            <a:ext cx="0" cy="1326900"/>
          </a:xfrm>
          <a:prstGeom prst="straightConnector1">
            <a:avLst/>
          </a:prstGeom>
          <a:noFill/>
          <a:ln w="9525" cap="flat" cmpd="sng">
            <a:solidFill>
              <a:schemeClr val="dk2"/>
            </a:solidFill>
            <a:prstDash val="solid"/>
            <a:round/>
            <a:headEnd type="triangle" w="med" len="med"/>
            <a:tailEnd type="none" w="med" len="med"/>
          </a:ln>
        </p:spPr>
      </p:cxnSp>
      <p:sp>
        <p:nvSpPr>
          <p:cNvPr id="350" name="Google Shape;350;p42"/>
          <p:cNvSpPr txBox="1"/>
          <p:nvPr/>
        </p:nvSpPr>
        <p:spPr>
          <a:xfrm>
            <a:off x="1181725" y="5119025"/>
            <a:ext cx="4098000" cy="1154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a:solidFill>
                  <a:schemeClr val="dk1"/>
                </a:solidFill>
                <a:latin typeface="Times New Roman"/>
                <a:ea typeface="Times New Roman"/>
                <a:cs typeface="Times New Roman"/>
                <a:sym typeface="Times New Roman"/>
              </a:rPr>
              <a:t>need a theory of what it is for everything else (that is causally relevant) to be “the same”</a:t>
            </a:r>
            <a:endParaRPr sz="23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102"/>
        <p:cNvGrpSpPr/>
        <p:nvPr/>
      </p:nvGrpSpPr>
      <p:grpSpPr>
        <a:xfrm>
          <a:off x="0" y="0"/>
          <a:ext cx="0" cy="0"/>
          <a:chOff x="0" y="0"/>
          <a:chExt cx="0" cy="0"/>
        </a:xfrm>
      </p:grpSpPr>
      <p:sp>
        <p:nvSpPr>
          <p:cNvPr id="103" name="Google Shape;103;p15"/>
          <p:cNvSpPr txBox="1">
            <a:spLocks noGrp="1"/>
          </p:cNvSpPr>
          <p:nvPr>
            <p:ph type="title"/>
          </p:nvPr>
        </p:nvSpPr>
        <p:spPr>
          <a:xfrm>
            <a:off x="457200" y="226325"/>
            <a:ext cx="11277600" cy="12216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800">
                <a:solidFill>
                  <a:srgbClr val="0B5394"/>
                </a:solidFill>
              </a:rPr>
              <a:t>Roadmap</a:t>
            </a:r>
            <a:endParaRPr sz="3800">
              <a:solidFill>
                <a:srgbClr val="0B5394"/>
              </a:solidFill>
            </a:endParaRPr>
          </a:p>
        </p:txBody>
      </p:sp>
      <p:sp>
        <p:nvSpPr>
          <p:cNvPr id="104" name="Google Shape;104;p1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105" name="Google Shape;105;p15"/>
          <p:cNvSpPr txBox="1"/>
          <p:nvPr/>
        </p:nvSpPr>
        <p:spPr>
          <a:xfrm>
            <a:off x="5055375" y="6448475"/>
            <a:ext cx="265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107" name="Google Shape;107;p15"/>
          <p:cNvSpPr txBox="1"/>
          <p:nvPr/>
        </p:nvSpPr>
        <p:spPr>
          <a:xfrm>
            <a:off x="726300" y="1787825"/>
            <a:ext cx="10928400" cy="2416500"/>
          </a:xfrm>
          <a:prstGeom prst="rect">
            <a:avLst/>
          </a:prstGeom>
          <a:noFill/>
          <a:ln>
            <a:noFill/>
          </a:ln>
        </p:spPr>
        <p:txBody>
          <a:bodyPr spcFirstLastPara="1" wrap="square" lIns="91425" tIns="91425" rIns="91425" bIns="91425" anchor="t" anchorCtr="0">
            <a:spAutoFit/>
          </a:bodyPr>
          <a:lstStyle/>
          <a:p>
            <a:pPr marL="457200" lvl="0" indent="-412750" algn="l" rtl="0">
              <a:spcBef>
                <a:spcPts val="0"/>
              </a:spcBef>
              <a:spcAft>
                <a:spcPts val="0"/>
              </a:spcAft>
              <a:buSzPts val="2900"/>
              <a:buFont typeface="Times New Roman"/>
              <a:buAutoNum type="arabicPeriod"/>
            </a:pPr>
            <a:r>
              <a:rPr lang="en-US" sz="2900" dirty="0">
                <a:latin typeface="Times New Roman"/>
                <a:ea typeface="Times New Roman"/>
                <a:cs typeface="Times New Roman"/>
                <a:sym typeface="Times New Roman"/>
              </a:rPr>
              <a:t>The problem of variable construction </a:t>
            </a:r>
            <a:endParaRPr sz="2900" dirty="0">
              <a:latin typeface="Times New Roman"/>
              <a:ea typeface="Times New Roman"/>
              <a:cs typeface="Times New Roman"/>
              <a:sym typeface="Times New Roman"/>
            </a:endParaRPr>
          </a:p>
          <a:p>
            <a:pPr marL="457200" lvl="0" indent="-412750" algn="l" rtl="0">
              <a:spcBef>
                <a:spcPts val="0"/>
              </a:spcBef>
              <a:spcAft>
                <a:spcPts val="0"/>
              </a:spcAft>
              <a:buSzPts val="2900"/>
              <a:buFont typeface="Times New Roman"/>
              <a:buAutoNum type="arabicPeriod"/>
            </a:pPr>
            <a:r>
              <a:rPr lang="en-US" sz="2900" dirty="0">
                <a:latin typeface="Times New Roman"/>
                <a:ea typeface="Times New Roman"/>
                <a:cs typeface="Times New Roman"/>
                <a:sym typeface="Times New Roman"/>
              </a:rPr>
              <a:t>An interlude on causation </a:t>
            </a:r>
            <a:endParaRPr sz="2900" dirty="0">
              <a:latin typeface="Times New Roman"/>
              <a:ea typeface="Times New Roman"/>
              <a:cs typeface="Times New Roman"/>
              <a:sym typeface="Times New Roman"/>
            </a:endParaRPr>
          </a:p>
          <a:p>
            <a:pPr marL="457200" lvl="0" indent="-412750" algn="l" rtl="0">
              <a:spcBef>
                <a:spcPts val="0"/>
              </a:spcBef>
              <a:spcAft>
                <a:spcPts val="0"/>
              </a:spcAft>
              <a:buSzPts val="2900"/>
              <a:buFont typeface="Times New Roman"/>
              <a:buAutoNum type="arabicPeriod"/>
            </a:pPr>
            <a:r>
              <a:rPr lang="en-US" sz="2900" dirty="0">
                <a:latin typeface="Times New Roman"/>
                <a:ea typeface="Times New Roman"/>
                <a:cs typeface="Times New Roman"/>
                <a:sym typeface="Times New Roman"/>
              </a:rPr>
              <a:t>The problem of variable construction is your problem too</a:t>
            </a:r>
            <a:endParaRPr sz="2900" dirty="0">
              <a:latin typeface="Times New Roman"/>
              <a:ea typeface="Times New Roman"/>
              <a:cs typeface="Times New Roman"/>
              <a:sym typeface="Times New Roman"/>
            </a:endParaRPr>
          </a:p>
          <a:p>
            <a:pPr marL="457200" lvl="0" indent="-412750" algn="l" rtl="0">
              <a:spcBef>
                <a:spcPts val="0"/>
              </a:spcBef>
              <a:spcAft>
                <a:spcPts val="0"/>
              </a:spcAft>
              <a:buSzPts val="2900"/>
              <a:buFont typeface="Times New Roman"/>
              <a:buAutoNum type="arabicPeriod"/>
            </a:pPr>
            <a:r>
              <a:rPr lang="en-US" sz="2900" dirty="0">
                <a:latin typeface="Times New Roman"/>
                <a:ea typeface="Times New Roman"/>
                <a:cs typeface="Times New Roman"/>
                <a:sym typeface="Times New Roman"/>
              </a:rPr>
              <a:t>Some examples </a:t>
            </a:r>
            <a:endParaRPr sz="2900" dirty="0">
              <a:latin typeface="Times New Roman"/>
              <a:ea typeface="Times New Roman"/>
              <a:cs typeface="Times New Roman"/>
              <a:sym typeface="Times New Roman"/>
            </a:endParaRPr>
          </a:p>
          <a:p>
            <a:pPr marL="457200" lvl="0" indent="-412750" algn="l" rtl="0">
              <a:spcBef>
                <a:spcPts val="0"/>
              </a:spcBef>
              <a:spcAft>
                <a:spcPts val="0"/>
              </a:spcAft>
              <a:buSzPts val="2900"/>
              <a:buFont typeface="Times New Roman"/>
              <a:buAutoNum type="arabicPeriod"/>
            </a:pPr>
            <a:r>
              <a:rPr lang="en-US" sz="2900" dirty="0">
                <a:latin typeface="Times New Roman"/>
                <a:ea typeface="Times New Roman"/>
                <a:cs typeface="Times New Roman"/>
                <a:sym typeface="Times New Roman"/>
              </a:rPr>
              <a:t>Upshots</a:t>
            </a:r>
            <a:endParaRPr sz="2900" dirty="0">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43"/>
          <p:cNvPicPr preferRelativeResize="0"/>
          <p:nvPr/>
        </p:nvPicPr>
        <p:blipFill>
          <a:blip r:embed="rId3">
            <a:alphaModFix/>
          </a:blip>
          <a:stretch>
            <a:fillRect/>
          </a:stretch>
        </p:blipFill>
        <p:spPr>
          <a:xfrm>
            <a:off x="5655575" y="815375"/>
            <a:ext cx="5867575" cy="5038200"/>
          </a:xfrm>
          <a:prstGeom prst="rect">
            <a:avLst/>
          </a:prstGeom>
          <a:noFill/>
          <a:ln>
            <a:noFill/>
          </a:ln>
        </p:spPr>
      </p:pic>
      <p:sp>
        <p:nvSpPr>
          <p:cNvPr id="357" name="Google Shape;357;p43"/>
          <p:cNvSpPr txBox="1"/>
          <p:nvPr/>
        </p:nvSpPr>
        <p:spPr>
          <a:xfrm>
            <a:off x="419025" y="377125"/>
            <a:ext cx="365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358" name="Google Shape;358;p43"/>
          <p:cNvSpPr txBox="1"/>
          <p:nvPr/>
        </p:nvSpPr>
        <p:spPr>
          <a:xfrm>
            <a:off x="600600" y="377125"/>
            <a:ext cx="8673900" cy="1403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2400">
                <a:solidFill>
                  <a:schemeClr val="dk1"/>
                </a:solidFill>
                <a:latin typeface="Times New Roman"/>
                <a:ea typeface="Times New Roman"/>
                <a:cs typeface="Times New Roman"/>
                <a:sym typeface="Times New Roman"/>
              </a:rPr>
              <a:t>Whether a manipulation constitutes an </a:t>
            </a:r>
            <a:r>
              <a:rPr lang="en-US" sz="2400" i="1">
                <a:solidFill>
                  <a:schemeClr val="dk1"/>
                </a:solidFill>
                <a:latin typeface="Times New Roman"/>
                <a:ea typeface="Times New Roman"/>
                <a:cs typeface="Times New Roman"/>
                <a:sym typeface="Times New Roman"/>
              </a:rPr>
              <a:t>intervention</a:t>
            </a:r>
            <a:r>
              <a:rPr lang="en-US" sz="2400">
                <a:solidFill>
                  <a:schemeClr val="dk1"/>
                </a:solidFill>
                <a:latin typeface="Times New Roman"/>
                <a:ea typeface="Times New Roman"/>
                <a:cs typeface="Times New Roman"/>
                <a:sym typeface="Times New Roman"/>
              </a:rPr>
              <a:t> depends on:</a:t>
            </a:r>
            <a:endParaRPr sz="2400">
              <a:solidFill>
                <a:schemeClr val="dk1"/>
              </a:solidFill>
              <a:latin typeface="Times New Roman"/>
              <a:ea typeface="Times New Roman"/>
              <a:cs typeface="Times New Roman"/>
              <a:sym typeface="Times New Roman"/>
            </a:endParaRPr>
          </a:p>
          <a:p>
            <a:pPr marL="457200" lvl="0" indent="-381000" algn="l" rtl="0">
              <a:lnSpc>
                <a:spcPct val="115000"/>
              </a:lnSpc>
              <a:spcBef>
                <a:spcPts val="0"/>
              </a:spcBef>
              <a:spcAft>
                <a:spcPts val="0"/>
              </a:spcAft>
              <a:buClr>
                <a:schemeClr val="dk1"/>
              </a:buClr>
              <a:buSzPts val="2400"/>
              <a:buFont typeface="Times New Roman"/>
              <a:buAutoNum type="arabicPeriod"/>
            </a:pPr>
            <a:r>
              <a:rPr lang="en-US" sz="2400">
                <a:solidFill>
                  <a:schemeClr val="dk1"/>
                </a:solidFill>
                <a:latin typeface="Times New Roman"/>
                <a:ea typeface="Times New Roman"/>
                <a:cs typeface="Times New Roman"/>
                <a:sym typeface="Times New Roman"/>
              </a:rPr>
              <a:t>what the operation does to its target variable X, and </a:t>
            </a:r>
            <a:endParaRPr sz="2400">
              <a:solidFill>
                <a:schemeClr val="dk1"/>
              </a:solidFill>
              <a:latin typeface="Times New Roman"/>
              <a:ea typeface="Times New Roman"/>
              <a:cs typeface="Times New Roman"/>
              <a:sym typeface="Times New Roman"/>
            </a:endParaRPr>
          </a:p>
          <a:p>
            <a:pPr marL="457200" lvl="0" indent="-381000" algn="l" rtl="0">
              <a:lnSpc>
                <a:spcPct val="115000"/>
              </a:lnSpc>
              <a:spcBef>
                <a:spcPts val="0"/>
              </a:spcBef>
              <a:spcAft>
                <a:spcPts val="0"/>
              </a:spcAft>
              <a:buClr>
                <a:schemeClr val="dk1"/>
              </a:buClr>
              <a:buSzPts val="2400"/>
              <a:buFont typeface="Times New Roman"/>
              <a:buAutoNum type="arabicPeriod"/>
            </a:pPr>
            <a:r>
              <a:rPr lang="en-US" sz="2400">
                <a:solidFill>
                  <a:schemeClr val="dk1"/>
                </a:solidFill>
                <a:latin typeface="Times New Roman"/>
                <a:ea typeface="Times New Roman"/>
                <a:cs typeface="Times New Roman"/>
                <a:sym typeface="Times New Roman"/>
              </a:rPr>
              <a:t>what it </a:t>
            </a:r>
            <a:r>
              <a:rPr lang="en-US" sz="2400" i="1" u="sng">
                <a:solidFill>
                  <a:schemeClr val="dk1"/>
                </a:solidFill>
                <a:latin typeface="Times New Roman"/>
                <a:ea typeface="Times New Roman"/>
                <a:cs typeface="Times New Roman"/>
                <a:sym typeface="Times New Roman"/>
              </a:rPr>
              <a:t>doesn’t do</a:t>
            </a:r>
            <a:r>
              <a:rPr lang="en-US" sz="2400" i="1">
                <a:solidFill>
                  <a:schemeClr val="dk1"/>
                </a:solidFill>
                <a:latin typeface="Times New Roman"/>
                <a:ea typeface="Times New Roman"/>
                <a:cs typeface="Times New Roman"/>
                <a:sym typeface="Times New Roman"/>
              </a:rPr>
              <a:t> </a:t>
            </a:r>
            <a:r>
              <a:rPr lang="en-US" sz="2400">
                <a:solidFill>
                  <a:schemeClr val="dk1"/>
                </a:solidFill>
                <a:latin typeface="Times New Roman"/>
                <a:ea typeface="Times New Roman"/>
                <a:cs typeface="Times New Roman"/>
                <a:sym typeface="Times New Roman"/>
              </a:rPr>
              <a:t>to the other causal factors that link up to Y. </a:t>
            </a:r>
            <a:endParaRPr sz="2400">
              <a:solidFill>
                <a:schemeClr val="dk1"/>
              </a:solidFill>
              <a:latin typeface="Times New Roman"/>
              <a:ea typeface="Times New Roman"/>
              <a:cs typeface="Times New Roman"/>
              <a:sym typeface="Times New Roman"/>
            </a:endParaRPr>
          </a:p>
        </p:txBody>
      </p:sp>
      <p:cxnSp>
        <p:nvCxnSpPr>
          <p:cNvPr id="359" name="Google Shape;359;p43"/>
          <p:cNvCxnSpPr/>
          <p:nvPr/>
        </p:nvCxnSpPr>
        <p:spPr>
          <a:xfrm rot="10800000">
            <a:off x="2681750" y="1780825"/>
            <a:ext cx="0" cy="1326900"/>
          </a:xfrm>
          <a:prstGeom prst="straightConnector1">
            <a:avLst/>
          </a:prstGeom>
          <a:noFill/>
          <a:ln w="9525" cap="flat" cmpd="sng">
            <a:solidFill>
              <a:schemeClr val="dk2"/>
            </a:solidFill>
            <a:prstDash val="solid"/>
            <a:round/>
            <a:headEnd type="triangle" w="med" len="med"/>
            <a:tailEnd type="none" w="med" len="med"/>
          </a:ln>
        </p:spPr>
      </p:cxnSp>
      <p:sp>
        <p:nvSpPr>
          <p:cNvPr id="360" name="Google Shape;360;p43"/>
          <p:cNvSpPr txBox="1"/>
          <p:nvPr/>
        </p:nvSpPr>
        <p:spPr>
          <a:xfrm>
            <a:off x="1181725" y="3032175"/>
            <a:ext cx="40980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a:solidFill>
                  <a:schemeClr val="dk1"/>
                </a:solidFill>
                <a:latin typeface="Times New Roman"/>
                <a:ea typeface="Times New Roman"/>
                <a:cs typeface="Times New Roman"/>
                <a:sym typeface="Times New Roman"/>
              </a:rPr>
              <a:t>changes only its target, leaves everything else “as is”</a:t>
            </a:r>
            <a:endParaRPr sz="2300">
              <a:latin typeface="Times New Roman"/>
              <a:ea typeface="Times New Roman"/>
              <a:cs typeface="Times New Roman"/>
              <a:sym typeface="Times New Roman"/>
            </a:endParaRPr>
          </a:p>
        </p:txBody>
      </p:sp>
      <p:cxnSp>
        <p:nvCxnSpPr>
          <p:cNvPr id="361" name="Google Shape;361;p43"/>
          <p:cNvCxnSpPr/>
          <p:nvPr/>
        </p:nvCxnSpPr>
        <p:spPr>
          <a:xfrm rot="10800000">
            <a:off x="2681750" y="3792125"/>
            <a:ext cx="0" cy="1326900"/>
          </a:xfrm>
          <a:prstGeom prst="straightConnector1">
            <a:avLst/>
          </a:prstGeom>
          <a:noFill/>
          <a:ln w="9525" cap="flat" cmpd="sng">
            <a:solidFill>
              <a:schemeClr val="dk2"/>
            </a:solidFill>
            <a:prstDash val="solid"/>
            <a:round/>
            <a:headEnd type="triangle" w="med" len="med"/>
            <a:tailEnd type="none" w="med" len="med"/>
          </a:ln>
        </p:spPr>
      </p:cxnSp>
      <p:sp>
        <p:nvSpPr>
          <p:cNvPr id="362" name="Google Shape;362;p43"/>
          <p:cNvSpPr txBox="1"/>
          <p:nvPr/>
        </p:nvSpPr>
        <p:spPr>
          <a:xfrm>
            <a:off x="1181725" y="5119025"/>
            <a:ext cx="4098000" cy="1154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100">
                <a:solidFill>
                  <a:schemeClr val="dk1"/>
                </a:solidFill>
                <a:latin typeface="Times New Roman"/>
                <a:ea typeface="Times New Roman"/>
                <a:cs typeface="Times New Roman"/>
                <a:sym typeface="Times New Roman"/>
              </a:rPr>
              <a:t>need a theory of what it is for everything else (that is causally relevant) to be “the same”</a:t>
            </a:r>
            <a:endParaRPr sz="2300">
              <a:latin typeface="Times New Roman"/>
              <a:ea typeface="Times New Roman"/>
              <a:cs typeface="Times New Roman"/>
              <a:sym typeface="Times New Roman"/>
            </a:endParaRPr>
          </a:p>
        </p:txBody>
      </p:sp>
      <p:sp>
        <p:nvSpPr>
          <p:cNvPr id="363" name="Google Shape;363;p43"/>
          <p:cNvSpPr txBox="1"/>
          <p:nvPr/>
        </p:nvSpPr>
        <p:spPr>
          <a:xfrm>
            <a:off x="5334325" y="3529800"/>
            <a:ext cx="5867700" cy="1385400"/>
          </a:xfrm>
          <a:prstGeom prst="rect">
            <a:avLst/>
          </a:prstGeom>
          <a:solidFill>
            <a:srgbClr val="FFF2CC"/>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600" b="1">
                <a:latin typeface="Times New Roman"/>
                <a:ea typeface="Times New Roman"/>
                <a:cs typeface="Times New Roman"/>
                <a:sym typeface="Times New Roman"/>
              </a:rPr>
              <a:t>How should X be defined such that the right kind of equality/similarity is captured by X=X? </a:t>
            </a:r>
            <a:endParaRPr sz="2600" b="1">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388"/>
        <p:cNvGrpSpPr/>
        <p:nvPr/>
      </p:nvGrpSpPr>
      <p:grpSpPr>
        <a:xfrm>
          <a:off x="0" y="0"/>
          <a:ext cx="0" cy="0"/>
          <a:chOff x="0" y="0"/>
          <a:chExt cx="0" cy="0"/>
        </a:xfrm>
      </p:grpSpPr>
      <p:sp>
        <p:nvSpPr>
          <p:cNvPr id="389" name="Google Shape;389;p46"/>
          <p:cNvSpPr txBox="1">
            <a:spLocks noGrp="1"/>
          </p:cNvSpPr>
          <p:nvPr>
            <p:ph type="title"/>
          </p:nvPr>
        </p:nvSpPr>
        <p:spPr>
          <a:xfrm>
            <a:off x="838200" y="246592"/>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3200">
                <a:solidFill>
                  <a:srgbClr val="0B5394"/>
                </a:solidFill>
              </a:rPr>
              <a:t>…and per many leading social scientists</a:t>
            </a:r>
            <a:endParaRPr sz="3200">
              <a:solidFill>
                <a:srgbClr val="0B5394"/>
              </a:solidFill>
            </a:endParaRPr>
          </a:p>
        </p:txBody>
      </p:sp>
      <p:sp>
        <p:nvSpPr>
          <p:cNvPr id="390" name="Google Shape;390;p46"/>
          <p:cNvSpPr txBox="1">
            <a:spLocks noGrp="1"/>
          </p:cNvSpPr>
          <p:nvPr>
            <p:ph type="body" idx="1"/>
          </p:nvPr>
        </p:nvSpPr>
        <p:spPr>
          <a:xfrm>
            <a:off x="457200" y="1444625"/>
            <a:ext cx="8013600" cy="4592100"/>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0"/>
              </a:spcBef>
              <a:spcAft>
                <a:spcPts val="0"/>
              </a:spcAft>
              <a:buNone/>
            </a:pPr>
            <a:r>
              <a:rPr lang="en-US" sz="2100" dirty="0">
                <a:latin typeface="Roboto Serif"/>
                <a:ea typeface="Roboto Serif"/>
                <a:cs typeface="Roboto Serif"/>
                <a:sym typeface="Roboto Serif"/>
              </a:rPr>
              <a:t>“[W]e define discrimination throughout this chapter [as]: members of a minority group (women, Blacks, Muslims, immigrants, etc.) </a:t>
            </a:r>
            <a:r>
              <a:rPr lang="en-US" sz="2100" b="1" dirty="0">
                <a:latin typeface="Roboto Serif"/>
                <a:ea typeface="Roboto Serif"/>
                <a:cs typeface="Roboto Serif"/>
                <a:sym typeface="Roboto Serif"/>
              </a:rPr>
              <a:t>are treated differentially</a:t>
            </a:r>
            <a:r>
              <a:rPr lang="en-US" sz="2100" dirty="0">
                <a:latin typeface="Roboto Serif"/>
                <a:ea typeface="Roboto Serif"/>
                <a:cs typeface="Roboto Serif"/>
                <a:sym typeface="Roboto Serif"/>
              </a:rPr>
              <a:t> (less favorably) than members of a majority group </a:t>
            </a:r>
            <a:r>
              <a:rPr lang="en-US" sz="2100" b="1" dirty="0">
                <a:latin typeface="Roboto Serif"/>
                <a:ea typeface="Roboto Serif"/>
                <a:cs typeface="Roboto Serif"/>
                <a:sym typeface="Roboto Serif"/>
              </a:rPr>
              <a:t>with otherwise identical characteristics in similar circumstances</a:t>
            </a:r>
            <a:r>
              <a:rPr lang="en-US" sz="2100" dirty="0">
                <a:latin typeface="Roboto Serif"/>
                <a:ea typeface="Roboto Serif"/>
                <a:cs typeface="Roboto Serif"/>
                <a:sym typeface="Roboto Serif"/>
              </a:rPr>
              <a:t>.” </a:t>
            </a:r>
            <a:endParaRPr sz="2100" dirty="0">
              <a:latin typeface="Roboto Serif"/>
              <a:ea typeface="Roboto Serif"/>
              <a:cs typeface="Roboto Serif"/>
              <a:sym typeface="Roboto Serif"/>
            </a:endParaRPr>
          </a:p>
          <a:p>
            <a:pPr marL="0" lvl="0" indent="0" algn="l" rtl="0">
              <a:lnSpc>
                <a:spcPct val="115000"/>
              </a:lnSpc>
              <a:spcBef>
                <a:spcPts val="0"/>
              </a:spcBef>
              <a:spcAft>
                <a:spcPts val="0"/>
              </a:spcAft>
              <a:buNone/>
            </a:pPr>
            <a:endParaRPr sz="2100" dirty="0">
              <a:latin typeface="Roboto Serif"/>
              <a:ea typeface="Roboto Serif"/>
              <a:cs typeface="Roboto Serif"/>
              <a:sym typeface="Roboto Serif"/>
            </a:endParaRPr>
          </a:p>
          <a:p>
            <a:pPr marL="0" lvl="0" indent="0" algn="l" rtl="0">
              <a:lnSpc>
                <a:spcPct val="115000"/>
              </a:lnSpc>
              <a:spcBef>
                <a:spcPts val="0"/>
              </a:spcBef>
              <a:spcAft>
                <a:spcPts val="0"/>
              </a:spcAft>
              <a:buNone/>
            </a:pPr>
            <a:r>
              <a:rPr lang="en-US" sz="2100" dirty="0">
                <a:latin typeface="Roboto Serif"/>
                <a:ea typeface="Roboto Serif"/>
                <a:cs typeface="Roboto Serif"/>
                <a:sym typeface="Roboto Serif"/>
              </a:rPr>
              <a:t>Marianne Bertrand &amp; Esther </a:t>
            </a:r>
            <a:r>
              <a:rPr lang="en-US" sz="2100" dirty="0" err="1">
                <a:latin typeface="Roboto Serif"/>
                <a:ea typeface="Roboto Serif"/>
                <a:cs typeface="Roboto Serif"/>
                <a:sym typeface="Roboto Serif"/>
              </a:rPr>
              <a:t>Duflo</a:t>
            </a:r>
            <a:r>
              <a:rPr lang="en-US" sz="2100" dirty="0">
                <a:latin typeface="Roboto Serif"/>
                <a:ea typeface="Roboto Serif"/>
                <a:cs typeface="Roboto Serif"/>
                <a:sym typeface="Roboto Serif"/>
              </a:rPr>
              <a:t>, </a:t>
            </a:r>
            <a:r>
              <a:rPr lang="en-US" sz="2100" i="1" dirty="0">
                <a:latin typeface="Roboto Serif"/>
                <a:ea typeface="Roboto Serif"/>
                <a:cs typeface="Roboto Serif"/>
                <a:sym typeface="Roboto Serif"/>
              </a:rPr>
              <a:t>Field Experiments on Discrimination </a:t>
            </a:r>
            <a:r>
              <a:rPr lang="en-US" sz="2100" dirty="0">
                <a:latin typeface="Roboto Serif"/>
                <a:ea typeface="Roboto Serif"/>
                <a:cs typeface="Roboto Serif"/>
                <a:sym typeface="Roboto Serif"/>
              </a:rPr>
              <a:t>in Handbook of Economic Field Experiments (2017).</a:t>
            </a:r>
            <a:endParaRPr sz="2100" dirty="0">
              <a:latin typeface="Roboto Serif"/>
              <a:ea typeface="Roboto Serif"/>
              <a:cs typeface="Roboto Serif"/>
              <a:sym typeface="Roboto Serif"/>
            </a:endParaRPr>
          </a:p>
        </p:txBody>
      </p:sp>
      <p:sp>
        <p:nvSpPr>
          <p:cNvPr id="391" name="Google Shape;391;p4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pic>
        <p:nvPicPr>
          <p:cNvPr id="392" name="Google Shape;392;p46"/>
          <p:cNvPicPr preferRelativeResize="0"/>
          <p:nvPr/>
        </p:nvPicPr>
        <p:blipFill rotWithShape="1">
          <a:blip r:embed="rId3">
            <a:alphaModFix/>
          </a:blip>
          <a:srcRect l="18809" r="21346"/>
          <a:stretch/>
        </p:blipFill>
        <p:spPr>
          <a:xfrm flipH="1">
            <a:off x="8597400" y="1490325"/>
            <a:ext cx="3594600" cy="4910400"/>
          </a:xfrm>
          <a:prstGeom prst="flowChartDelay">
            <a:avLst/>
          </a:prstGeom>
          <a:noFill/>
          <a:ln>
            <a:noFill/>
          </a:ln>
        </p:spPr>
      </p:pic>
      <p:sp>
        <p:nvSpPr>
          <p:cNvPr id="393" name="Google Shape;393;p46"/>
          <p:cNvSpPr txBox="1"/>
          <p:nvPr/>
        </p:nvSpPr>
        <p:spPr>
          <a:xfrm>
            <a:off x="0" y="6453150"/>
            <a:ext cx="121920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b="1" dirty="0">
                <a:solidFill>
                  <a:srgbClr val="0070C0"/>
                </a:solidFill>
                <a:latin typeface="Roboto Serif"/>
                <a:ea typeface="Roboto Serif"/>
                <a:cs typeface="Roboto Serif"/>
                <a:sym typeface="Roboto Serif"/>
              </a:rPr>
              <a:t>Overview</a:t>
            </a:r>
            <a:r>
              <a:rPr lang="en-US" sz="900" dirty="0">
                <a:solidFill>
                  <a:srgbClr val="CCCCCC"/>
                </a:solidFill>
                <a:latin typeface="Roboto Serif"/>
                <a:ea typeface="Roboto Serif"/>
                <a:cs typeface="Roboto Serif"/>
                <a:sym typeface="Roboto Serif"/>
              </a:rPr>
              <a:t>	</a:t>
            </a:r>
            <a:r>
              <a:rPr lang="en-US" sz="900" dirty="0">
                <a:solidFill>
                  <a:srgbClr val="B7B7B7"/>
                </a:solidFill>
                <a:latin typeface="Roboto Serif"/>
                <a:ea typeface="Roboto Serif"/>
                <a:cs typeface="Roboto Serif"/>
                <a:sym typeface="Roboto Serif"/>
              </a:rPr>
              <a:t>Audit Studies: Canons of Interpretation	Interpretation 1	Interpretation 2	Interpretation 3	Implications</a:t>
            </a:r>
            <a:endParaRPr sz="900" dirty="0">
              <a:solidFill>
                <a:srgbClr val="CCCCCC"/>
              </a:solidFill>
              <a:latin typeface="Roboto Serif"/>
              <a:ea typeface="Roboto Serif"/>
              <a:cs typeface="Roboto Serif"/>
              <a:sym typeface="Roboto Serif"/>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
        <p:nvSpPr>
          <p:cNvPr id="114" name="Google Shape;114;p16"/>
          <p:cNvSpPr txBox="1">
            <a:spLocks noGrp="1"/>
          </p:cNvSpPr>
          <p:nvPr>
            <p:ph type="ctrTitle" idx="4294967295"/>
          </p:nvPr>
        </p:nvSpPr>
        <p:spPr>
          <a:xfrm>
            <a:off x="1524000" y="2722563"/>
            <a:ext cx="9144000" cy="2387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dirty="0"/>
          </a:p>
          <a:p>
            <a:pPr lvl="0" algn="l" rtl="0">
              <a:spcBef>
                <a:spcPts val="0"/>
              </a:spcBef>
              <a:spcAft>
                <a:spcPts val="0"/>
              </a:spcAft>
              <a:buSzPts val="4400"/>
            </a:pPr>
            <a:r>
              <a:rPr lang="en-US" dirty="0"/>
              <a:t>4. Some examples</a:t>
            </a:r>
            <a:endParaRPr dirty="0"/>
          </a:p>
        </p:txBody>
      </p:sp>
    </p:spTree>
    <p:extLst>
      <p:ext uri="{BB962C8B-B14F-4D97-AF65-F5344CB8AC3E}">
        <p14:creationId xmlns:p14="http://schemas.microsoft.com/office/powerpoint/2010/main" val="31823078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4" name="Google Shape;389;p19">
            <a:extLst>
              <a:ext uri="{FF2B5EF4-FFF2-40B4-BE49-F238E27FC236}">
                <a16:creationId xmlns:a16="http://schemas.microsoft.com/office/drawing/2014/main" id="{24CB059D-5746-BD8B-4294-83E67663B33C}"/>
              </a:ext>
            </a:extLst>
          </p:cNvPr>
          <p:cNvSpPr txBox="1">
            <a:spLocks/>
          </p:cNvSpPr>
          <p:nvPr/>
        </p:nvSpPr>
        <p:spPr>
          <a:xfrm>
            <a:off x="135467" y="303057"/>
            <a:ext cx="10515600" cy="132556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Times New Roman"/>
              <a:buNone/>
              <a:defRPr sz="44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sz="3600" cap="small" dirty="0">
                <a:latin typeface="Times New Roman" panose="02020603050405020304" pitchFamily="18" charset="0"/>
                <a:cs typeface="Times New Roman" panose="02020603050405020304" pitchFamily="18" charset="0"/>
              </a:rPr>
              <a:t>polish vs. Polish</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6" name="Google Shape;186;g11ec32f0a39_1_23"/>
          <p:cNvSpPr txBox="1">
            <a:spLocks noGrp="1"/>
          </p:cNvSpPr>
          <p:nvPr>
            <p:ph type="body" idx="1"/>
          </p:nvPr>
        </p:nvSpPr>
        <p:spPr>
          <a:xfrm>
            <a:off x="838200" y="1825625"/>
            <a:ext cx="10947300" cy="4351200"/>
          </a:xfrm>
          <a:prstGeom prst="rect">
            <a:avLst/>
          </a:prstGeom>
          <a:noFill/>
          <a:ln>
            <a:noFill/>
          </a:ln>
        </p:spPr>
        <p:txBody>
          <a:bodyPr spcFirstLastPara="1" wrap="square" lIns="91425" tIns="45700" rIns="91425" bIns="45700" anchor="t" anchorCtr="0">
            <a:normAutofit/>
          </a:bodyPr>
          <a:lstStyle/>
          <a:p>
            <a:pPr marL="0" marR="0" lvl="0" indent="0">
              <a:spcBef>
                <a:spcPts val="0"/>
              </a:spcBef>
              <a:spcAft>
                <a:spcPts val="0"/>
              </a:spcAft>
              <a:buNone/>
              <a:tabLst>
                <a:tab pos="12700" algn="l"/>
                <a:tab pos="914400" algn="l"/>
                <a:tab pos="1816100" algn="l"/>
                <a:tab pos="2717800" algn="l"/>
                <a:tab pos="3619500" algn="l"/>
                <a:tab pos="4521200" algn="l"/>
                <a:tab pos="5422900" algn="l"/>
                <a:tab pos="6324600" algn="l"/>
                <a:tab pos="7226300" algn="l"/>
                <a:tab pos="8128000" algn="l"/>
              </a:tabLst>
            </a:pPr>
            <a:r>
              <a:rPr lang="en-US" sz="5000" kern="50" dirty="0">
                <a:effectLst/>
                <a:latin typeface="Garamond" panose="02020404030301010803" pitchFamily="18" charset="0"/>
                <a:ea typeface="Calibri" panose="020F0502020204030204" pitchFamily="34" charset="0"/>
                <a:cs typeface="Garamond" panose="02020404030301010803" pitchFamily="18" charset="0"/>
              </a:rPr>
              <a:t>I find the polish to be nauseating. </a:t>
            </a:r>
          </a:p>
          <a:p>
            <a:pPr marL="0" marR="0" lvl="0" indent="0">
              <a:spcBef>
                <a:spcPts val="0"/>
              </a:spcBef>
              <a:spcAft>
                <a:spcPts val="0"/>
              </a:spcAft>
              <a:buNone/>
              <a:tabLst>
                <a:tab pos="12700" algn="l"/>
                <a:tab pos="914400" algn="l"/>
                <a:tab pos="1816100" algn="l"/>
                <a:tab pos="2717800" algn="l"/>
                <a:tab pos="3619500" algn="l"/>
                <a:tab pos="4521200" algn="l"/>
                <a:tab pos="5422900" algn="l"/>
                <a:tab pos="6324600" algn="l"/>
                <a:tab pos="7226300" algn="l"/>
                <a:tab pos="8128000" algn="l"/>
              </a:tabLst>
            </a:pPr>
            <a:endParaRPr lang="en-US" sz="3600" kern="50" dirty="0">
              <a:latin typeface="Garamond" panose="02020404030301010803" pitchFamily="18" charset="0"/>
              <a:ea typeface="Calibri" panose="020F0502020204030204" pitchFamily="34" charset="0"/>
              <a:cs typeface="Times New Roman" panose="02020603050405020304" pitchFamily="18" charset="0"/>
            </a:endParaRPr>
          </a:p>
          <a:p>
            <a:pPr marL="0" marR="0" lvl="0" indent="0">
              <a:spcBef>
                <a:spcPts val="0"/>
              </a:spcBef>
              <a:spcAft>
                <a:spcPts val="0"/>
              </a:spcAft>
              <a:buNone/>
              <a:tabLst>
                <a:tab pos="12700" algn="l"/>
                <a:tab pos="914400" algn="l"/>
                <a:tab pos="1816100" algn="l"/>
                <a:tab pos="2717800" algn="l"/>
                <a:tab pos="3619500" algn="l"/>
                <a:tab pos="4521200" algn="l"/>
                <a:tab pos="5422900" algn="l"/>
                <a:tab pos="6324600" algn="l"/>
                <a:tab pos="7226300" algn="l"/>
                <a:tab pos="8128000" algn="l"/>
              </a:tabLst>
            </a:pPr>
            <a:endParaRPr lang="en-US" sz="3600" kern="50" dirty="0">
              <a:effectLst/>
              <a:latin typeface="Garamond" panose="02020404030301010803" pitchFamily="18" charset="0"/>
              <a:ea typeface="Calibri" panose="020F0502020204030204" pitchFamily="34" charset="0"/>
              <a:cs typeface="Times New Roman" panose="02020603050405020304" pitchFamily="18" charset="0"/>
            </a:endParaRPr>
          </a:p>
          <a:p>
            <a:pPr marL="0" marR="0" lvl="0" indent="0">
              <a:spcBef>
                <a:spcPts val="0"/>
              </a:spcBef>
              <a:spcAft>
                <a:spcPts val="0"/>
              </a:spcAft>
              <a:buNone/>
              <a:tabLst>
                <a:tab pos="12700" algn="l"/>
                <a:tab pos="914400" algn="l"/>
                <a:tab pos="1816100" algn="l"/>
                <a:tab pos="2717800" algn="l"/>
                <a:tab pos="3619500" algn="l"/>
                <a:tab pos="4521200" algn="l"/>
                <a:tab pos="5422900" algn="l"/>
                <a:tab pos="6324600" algn="l"/>
                <a:tab pos="7226300" algn="l"/>
                <a:tab pos="8128000" algn="l"/>
              </a:tabLst>
            </a:pPr>
            <a:endParaRPr lang="en-US" sz="3600" kern="50" dirty="0">
              <a:latin typeface="Garamond" panose="02020404030301010803" pitchFamily="18" charset="0"/>
              <a:ea typeface="Calibri" panose="020F0502020204030204" pitchFamily="34" charset="0"/>
              <a:cs typeface="Times New Roman" panose="02020603050405020304" pitchFamily="18" charset="0"/>
            </a:endParaRPr>
          </a:p>
          <a:p>
            <a:pPr marL="0" indent="0">
              <a:spcBef>
                <a:spcPts val="0"/>
              </a:spcBef>
              <a:buNone/>
              <a:tabLst>
                <a:tab pos="12700" algn="l"/>
                <a:tab pos="914400" algn="l"/>
                <a:tab pos="1816100" algn="l"/>
                <a:tab pos="2717800" algn="l"/>
                <a:tab pos="3619500" algn="l"/>
                <a:tab pos="4521200" algn="l"/>
                <a:tab pos="5422900" algn="l"/>
                <a:tab pos="6324600" algn="l"/>
                <a:tab pos="7226300" algn="l"/>
                <a:tab pos="8128000" algn="l"/>
              </a:tabLst>
            </a:pPr>
            <a:r>
              <a:rPr lang="en-US" sz="5000" kern="50" dirty="0">
                <a:effectLst/>
                <a:latin typeface="Garamond" panose="02020404030301010803" pitchFamily="18" charset="0"/>
                <a:ea typeface="Calibri" panose="020F0502020204030204" pitchFamily="34" charset="0"/>
                <a:cs typeface="Garamond" panose="02020404030301010803" pitchFamily="18" charset="0"/>
              </a:rPr>
              <a:t>I find the Polish to be nauseating. </a:t>
            </a:r>
            <a:endParaRPr lang="en-US" sz="5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None/>
              <a:tabLst>
                <a:tab pos="12700" algn="l"/>
                <a:tab pos="914400" algn="l"/>
                <a:tab pos="1816100" algn="l"/>
                <a:tab pos="2717800" algn="l"/>
                <a:tab pos="3619500" algn="l"/>
                <a:tab pos="4521200" algn="l"/>
                <a:tab pos="5422900" algn="l"/>
                <a:tab pos="6324600" algn="l"/>
                <a:tab pos="7226300" algn="l"/>
                <a:tab pos="8128000" algn="l"/>
              </a:tabLst>
            </a:pP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Google Shape;389;p19">
            <a:extLst>
              <a:ext uri="{FF2B5EF4-FFF2-40B4-BE49-F238E27FC236}">
                <a16:creationId xmlns:a16="http://schemas.microsoft.com/office/drawing/2014/main" id="{24CB059D-5746-BD8B-4294-83E67663B33C}"/>
              </a:ext>
            </a:extLst>
          </p:cNvPr>
          <p:cNvSpPr txBox="1">
            <a:spLocks/>
          </p:cNvSpPr>
          <p:nvPr/>
        </p:nvSpPr>
        <p:spPr>
          <a:xfrm>
            <a:off x="135467" y="303057"/>
            <a:ext cx="10515600" cy="132556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Times New Roman"/>
              <a:buNone/>
              <a:defRPr sz="44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sz="3600" cap="small" dirty="0">
                <a:latin typeface="Times New Roman" panose="02020603050405020304" pitchFamily="18" charset="0"/>
                <a:cs typeface="Times New Roman" panose="02020603050405020304" pitchFamily="18" charset="0"/>
              </a:rPr>
              <a:t>polish vs. Polish</a:t>
            </a:r>
          </a:p>
        </p:txBody>
      </p:sp>
    </p:spTree>
    <p:extLst>
      <p:ext uri="{BB962C8B-B14F-4D97-AF65-F5344CB8AC3E}">
        <p14:creationId xmlns:p14="http://schemas.microsoft.com/office/powerpoint/2010/main" val="12638178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6" name="Google Shape;186;g11ec32f0a39_1_23"/>
          <p:cNvSpPr txBox="1">
            <a:spLocks noGrp="1"/>
          </p:cNvSpPr>
          <p:nvPr>
            <p:ph type="body" idx="1"/>
          </p:nvPr>
        </p:nvSpPr>
        <p:spPr>
          <a:xfrm>
            <a:off x="838200" y="1825625"/>
            <a:ext cx="10947300" cy="4351200"/>
          </a:xfrm>
          <a:prstGeom prst="rect">
            <a:avLst/>
          </a:prstGeom>
          <a:noFill/>
          <a:ln>
            <a:noFill/>
          </a:ln>
        </p:spPr>
        <p:txBody>
          <a:bodyPr spcFirstLastPara="1" wrap="square" lIns="91425" tIns="45700" rIns="91425" bIns="45700" anchor="t" anchorCtr="0">
            <a:normAutofit/>
          </a:bodyPr>
          <a:lstStyle/>
          <a:p>
            <a:pPr marL="0" marR="0" lvl="0" indent="0">
              <a:spcBef>
                <a:spcPts val="0"/>
              </a:spcBef>
              <a:spcAft>
                <a:spcPts val="0"/>
              </a:spcAft>
              <a:buNone/>
              <a:tabLst>
                <a:tab pos="12700" algn="l"/>
                <a:tab pos="914400" algn="l"/>
                <a:tab pos="1816100" algn="l"/>
                <a:tab pos="2717800" algn="l"/>
                <a:tab pos="3619500" algn="l"/>
                <a:tab pos="4521200" algn="l"/>
                <a:tab pos="5422900" algn="l"/>
                <a:tab pos="6324600" algn="l"/>
                <a:tab pos="7226300" algn="l"/>
                <a:tab pos="8128000" algn="l"/>
              </a:tabLst>
            </a:pPr>
            <a:r>
              <a:rPr lang="en-US" sz="1800" kern="50" dirty="0">
                <a:solidFill>
                  <a:schemeClr val="accent3"/>
                </a:solidFill>
                <a:effectLst/>
                <a:latin typeface="Garamond" panose="02020404030301010803" pitchFamily="18" charset="0"/>
                <a:ea typeface="Calibri" panose="020F0502020204030204" pitchFamily="34" charset="0"/>
                <a:cs typeface="Garamond" panose="02020404030301010803" pitchFamily="18" charset="0"/>
              </a:rPr>
              <a:t>1  2  3 4  5   6   7 8 9   </a:t>
            </a:r>
            <a:r>
              <a:rPr lang="en-US" sz="1600" kern="50" dirty="0">
                <a:solidFill>
                  <a:schemeClr val="accent3"/>
                </a:solidFill>
                <a:effectLst/>
                <a:latin typeface="Garamond" panose="02020404030301010803" pitchFamily="18" charset="0"/>
                <a:ea typeface="Calibri" panose="020F0502020204030204" pitchFamily="34" charset="0"/>
                <a:cs typeface="Garamond" panose="02020404030301010803" pitchFamily="18" charset="0"/>
              </a:rPr>
              <a:t>10 11 12 13  14 1516 17 1819 20 21 22 23 24 25  26   27 28 29 30 3132 33  34 35 </a:t>
            </a:r>
          </a:p>
          <a:p>
            <a:pPr marL="0" marR="0" lvl="0" indent="0">
              <a:spcBef>
                <a:spcPts val="0"/>
              </a:spcBef>
              <a:spcAft>
                <a:spcPts val="0"/>
              </a:spcAft>
              <a:buNone/>
              <a:tabLst>
                <a:tab pos="12700" algn="l"/>
                <a:tab pos="914400" algn="l"/>
                <a:tab pos="1816100" algn="l"/>
                <a:tab pos="2717800" algn="l"/>
                <a:tab pos="3619500" algn="l"/>
                <a:tab pos="4521200" algn="l"/>
                <a:tab pos="5422900" algn="l"/>
                <a:tab pos="6324600" algn="l"/>
                <a:tab pos="7226300" algn="l"/>
                <a:tab pos="8128000" algn="l"/>
              </a:tabLst>
            </a:pPr>
            <a:r>
              <a:rPr lang="en-US" sz="5000" kern="50" dirty="0">
                <a:effectLst/>
                <a:latin typeface="Garamond" panose="02020404030301010803" pitchFamily="18" charset="0"/>
                <a:ea typeface="Calibri" panose="020F0502020204030204" pitchFamily="34" charset="0"/>
                <a:cs typeface="Garamond" panose="02020404030301010803" pitchFamily="18" charset="0"/>
              </a:rPr>
              <a:t>I find the </a:t>
            </a:r>
            <a:r>
              <a:rPr lang="en-US" sz="5000" b="1" kern="50" dirty="0">
                <a:effectLst/>
                <a:latin typeface="Garamond" panose="02020404030301010803" pitchFamily="18" charset="0"/>
                <a:ea typeface="Calibri" panose="020F0502020204030204" pitchFamily="34" charset="0"/>
                <a:cs typeface="Garamond" panose="02020404030301010803" pitchFamily="18" charset="0"/>
              </a:rPr>
              <a:t>p</a:t>
            </a:r>
            <a:r>
              <a:rPr lang="en-US" sz="5000" kern="50" dirty="0">
                <a:effectLst/>
                <a:latin typeface="Garamond" panose="02020404030301010803" pitchFamily="18" charset="0"/>
                <a:ea typeface="Calibri" panose="020F0502020204030204" pitchFamily="34" charset="0"/>
                <a:cs typeface="Garamond" panose="02020404030301010803" pitchFamily="18" charset="0"/>
              </a:rPr>
              <a:t>olish to be nauseating. </a:t>
            </a:r>
          </a:p>
          <a:p>
            <a:pPr marL="0" marR="0" lvl="0" indent="0">
              <a:spcBef>
                <a:spcPts val="0"/>
              </a:spcBef>
              <a:spcAft>
                <a:spcPts val="0"/>
              </a:spcAft>
              <a:buNone/>
              <a:tabLst>
                <a:tab pos="12700" algn="l"/>
                <a:tab pos="914400" algn="l"/>
                <a:tab pos="1816100" algn="l"/>
                <a:tab pos="2717800" algn="l"/>
                <a:tab pos="3619500" algn="l"/>
                <a:tab pos="4521200" algn="l"/>
                <a:tab pos="5422900" algn="l"/>
                <a:tab pos="6324600" algn="l"/>
                <a:tab pos="7226300" algn="l"/>
                <a:tab pos="8128000" algn="l"/>
              </a:tabLst>
            </a:pPr>
            <a:endParaRPr lang="en-US" sz="3600" kern="50" dirty="0">
              <a:latin typeface="Garamond" panose="02020404030301010803" pitchFamily="18" charset="0"/>
              <a:ea typeface="Calibri" panose="020F0502020204030204" pitchFamily="34" charset="0"/>
              <a:cs typeface="Times New Roman" panose="02020603050405020304" pitchFamily="18" charset="0"/>
            </a:endParaRPr>
          </a:p>
          <a:p>
            <a:pPr marL="0" marR="0" lvl="0" indent="0">
              <a:spcBef>
                <a:spcPts val="0"/>
              </a:spcBef>
              <a:spcAft>
                <a:spcPts val="0"/>
              </a:spcAft>
              <a:buNone/>
              <a:tabLst>
                <a:tab pos="12700" algn="l"/>
                <a:tab pos="914400" algn="l"/>
                <a:tab pos="1816100" algn="l"/>
                <a:tab pos="2717800" algn="l"/>
                <a:tab pos="3619500" algn="l"/>
                <a:tab pos="4521200" algn="l"/>
                <a:tab pos="5422900" algn="l"/>
                <a:tab pos="6324600" algn="l"/>
                <a:tab pos="7226300" algn="l"/>
                <a:tab pos="8128000" algn="l"/>
              </a:tabLst>
            </a:pPr>
            <a:endParaRPr lang="en-US" sz="3600" kern="50" dirty="0">
              <a:effectLst/>
              <a:latin typeface="Garamond" panose="02020404030301010803" pitchFamily="18" charset="0"/>
              <a:ea typeface="Calibri" panose="020F0502020204030204" pitchFamily="34" charset="0"/>
              <a:cs typeface="Times New Roman" panose="02020603050405020304" pitchFamily="18" charset="0"/>
            </a:endParaRPr>
          </a:p>
          <a:p>
            <a:pPr marL="0" marR="0" lvl="0" indent="0">
              <a:spcBef>
                <a:spcPts val="0"/>
              </a:spcBef>
              <a:spcAft>
                <a:spcPts val="0"/>
              </a:spcAft>
              <a:buNone/>
              <a:tabLst>
                <a:tab pos="12700" algn="l"/>
                <a:tab pos="914400" algn="l"/>
                <a:tab pos="1816100" algn="l"/>
                <a:tab pos="2717800" algn="l"/>
                <a:tab pos="3619500" algn="l"/>
                <a:tab pos="4521200" algn="l"/>
                <a:tab pos="5422900" algn="l"/>
                <a:tab pos="6324600" algn="l"/>
                <a:tab pos="7226300" algn="l"/>
                <a:tab pos="8128000" algn="l"/>
              </a:tabLst>
            </a:pPr>
            <a:endParaRPr lang="en-US" sz="3600" kern="50" dirty="0">
              <a:latin typeface="Garamond" panose="02020404030301010803" pitchFamily="18" charset="0"/>
              <a:ea typeface="Calibri" panose="020F0502020204030204" pitchFamily="34" charset="0"/>
              <a:cs typeface="Times New Roman" panose="02020603050405020304" pitchFamily="18" charset="0"/>
            </a:endParaRPr>
          </a:p>
          <a:p>
            <a:pPr marL="0" indent="0">
              <a:spcBef>
                <a:spcPts val="0"/>
              </a:spcBef>
              <a:buNone/>
              <a:tabLst>
                <a:tab pos="12700" algn="l"/>
                <a:tab pos="914400" algn="l"/>
                <a:tab pos="1816100" algn="l"/>
                <a:tab pos="2717800" algn="l"/>
                <a:tab pos="3619500" algn="l"/>
                <a:tab pos="4521200" algn="l"/>
                <a:tab pos="5422900" algn="l"/>
                <a:tab pos="6324600" algn="l"/>
                <a:tab pos="7226300" algn="l"/>
                <a:tab pos="8128000" algn="l"/>
              </a:tabLst>
            </a:pPr>
            <a:r>
              <a:rPr lang="en-US" sz="5000" kern="50" dirty="0">
                <a:effectLst/>
                <a:latin typeface="Garamond" panose="02020404030301010803" pitchFamily="18" charset="0"/>
                <a:ea typeface="Calibri" panose="020F0502020204030204" pitchFamily="34" charset="0"/>
                <a:cs typeface="Garamond" panose="02020404030301010803" pitchFamily="18" charset="0"/>
              </a:rPr>
              <a:t>I find the </a:t>
            </a:r>
            <a:r>
              <a:rPr lang="en-US" sz="5000" b="1" kern="50" dirty="0">
                <a:effectLst/>
                <a:latin typeface="Garamond" panose="02020404030301010803" pitchFamily="18" charset="0"/>
                <a:ea typeface="Calibri" panose="020F0502020204030204" pitchFamily="34" charset="0"/>
                <a:cs typeface="Garamond" panose="02020404030301010803" pitchFamily="18" charset="0"/>
              </a:rPr>
              <a:t>P</a:t>
            </a:r>
            <a:r>
              <a:rPr lang="en-US" sz="5000" kern="50" dirty="0">
                <a:effectLst/>
                <a:latin typeface="Garamond" panose="02020404030301010803" pitchFamily="18" charset="0"/>
                <a:ea typeface="Calibri" panose="020F0502020204030204" pitchFamily="34" charset="0"/>
                <a:cs typeface="Garamond" panose="02020404030301010803" pitchFamily="18" charset="0"/>
              </a:rPr>
              <a:t>olish to be nauseating. </a:t>
            </a:r>
            <a:endParaRPr lang="en-US" sz="5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None/>
              <a:tabLst>
                <a:tab pos="12700" algn="l"/>
                <a:tab pos="914400" algn="l"/>
                <a:tab pos="1816100" algn="l"/>
                <a:tab pos="2717800" algn="l"/>
                <a:tab pos="3619500" algn="l"/>
                <a:tab pos="4521200" algn="l"/>
                <a:tab pos="5422900" algn="l"/>
                <a:tab pos="6324600" algn="l"/>
                <a:tab pos="7226300" algn="l"/>
                <a:tab pos="8128000" algn="l"/>
              </a:tabLst>
            </a:pP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Google Shape;389;p19">
            <a:extLst>
              <a:ext uri="{FF2B5EF4-FFF2-40B4-BE49-F238E27FC236}">
                <a16:creationId xmlns:a16="http://schemas.microsoft.com/office/drawing/2014/main" id="{24CB059D-5746-BD8B-4294-83E67663B33C}"/>
              </a:ext>
            </a:extLst>
          </p:cNvPr>
          <p:cNvSpPr txBox="1">
            <a:spLocks/>
          </p:cNvSpPr>
          <p:nvPr/>
        </p:nvSpPr>
        <p:spPr>
          <a:xfrm>
            <a:off x="135467" y="303057"/>
            <a:ext cx="10515600" cy="132556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Times New Roman"/>
              <a:buNone/>
              <a:defRPr sz="44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sz="3600" cap="small" dirty="0">
                <a:latin typeface="Times New Roman" panose="02020603050405020304" pitchFamily="18" charset="0"/>
                <a:cs typeface="Times New Roman" panose="02020603050405020304" pitchFamily="18" charset="0"/>
              </a:rPr>
              <a:t>polish vs. Polish: </a:t>
            </a:r>
            <a:r>
              <a:rPr lang="en-US" sz="3600" kern="50" dirty="0">
                <a:effectLst/>
                <a:latin typeface="Garamond" panose="02020404030301010803" pitchFamily="18" charset="0"/>
                <a:ea typeface="Calibri" panose="020F0502020204030204" pitchFamily="34" charset="0"/>
                <a:cs typeface="Garamond" panose="02020404030301010803" pitchFamily="18" charset="0"/>
              </a:rPr>
              <a:t>Variable Construction #1</a:t>
            </a:r>
            <a:r>
              <a:rPr lang="en-US" sz="3600" cap="small" dirty="0">
                <a:latin typeface="Times New Roman" panose="02020603050405020304" pitchFamily="18" charset="0"/>
                <a:cs typeface="Times New Roman" panose="02020603050405020304" pitchFamily="18" charset="0"/>
              </a:rPr>
              <a:t> </a:t>
            </a:r>
          </a:p>
        </p:txBody>
      </p:sp>
      <p:cxnSp>
        <p:nvCxnSpPr>
          <p:cNvPr id="5" name="Straight Arrow Connector 4">
            <a:extLst>
              <a:ext uri="{FF2B5EF4-FFF2-40B4-BE49-F238E27FC236}">
                <a16:creationId xmlns:a16="http://schemas.microsoft.com/office/drawing/2014/main" id="{DEDC20E9-5D3F-DAC7-66F3-A545B71E9C0A}"/>
              </a:ext>
            </a:extLst>
          </p:cNvPr>
          <p:cNvCxnSpPr/>
          <p:nvPr/>
        </p:nvCxnSpPr>
        <p:spPr>
          <a:xfrm>
            <a:off x="1024569" y="2908453"/>
            <a:ext cx="0" cy="1145754"/>
          </a:xfrm>
          <a:prstGeom prst="straightConnector1">
            <a:avLst/>
          </a:prstGeom>
          <a:ln>
            <a:headEnd type="arrow"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7" name="Straight Arrow Connector 6">
            <a:extLst>
              <a:ext uri="{FF2B5EF4-FFF2-40B4-BE49-F238E27FC236}">
                <a16:creationId xmlns:a16="http://schemas.microsoft.com/office/drawing/2014/main" id="{DB4E061B-B23F-DEE9-EE35-7111137CE19A}"/>
              </a:ext>
            </a:extLst>
          </p:cNvPr>
          <p:cNvCxnSpPr/>
          <p:nvPr/>
        </p:nvCxnSpPr>
        <p:spPr>
          <a:xfrm>
            <a:off x="1243070" y="2908453"/>
            <a:ext cx="0" cy="1145754"/>
          </a:xfrm>
          <a:prstGeom prst="straightConnector1">
            <a:avLst/>
          </a:prstGeom>
          <a:ln>
            <a:headEnd type="arrow"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9" name="Straight Arrow Connector 8">
            <a:extLst>
              <a:ext uri="{FF2B5EF4-FFF2-40B4-BE49-F238E27FC236}">
                <a16:creationId xmlns:a16="http://schemas.microsoft.com/office/drawing/2014/main" id="{724E0FEF-5E71-F17F-29EA-342346152924}"/>
              </a:ext>
            </a:extLst>
          </p:cNvPr>
          <p:cNvCxnSpPr/>
          <p:nvPr/>
        </p:nvCxnSpPr>
        <p:spPr>
          <a:xfrm>
            <a:off x="1437701" y="2908453"/>
            <a:ext cx="0" cy="1145754"/>
          </a:xfrm>
          <a:prstGeom prst="straightConnector1">
            <a:avLst/>
          </a:prstGeom>
          <a:ln>
            <a:headEnd type="arrow"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0" name="Straight Arrow Connector 9">
            <a:extLst>
              <a:ext uri="{FF2B5EF4-FFF2-40B4-BE49-F238E27FC236}">
                <a16:creationId xmlns:a16="http://schemas.microsoft.com/office/drawing/2014/main" id="{2D2B182B-28D7-5660-7810-9A979C59C91F}"/>
              </a:ext>
            </a:extLst>
          </p:cNvPr>
          <p:cNvCxnSpPr/>
          <p:nvPr/>
        </p:nvCxnSpPr>
        <p:spPr>
          <a:xfrm>
            <a:off x="1568067" y="2908453"/>
            <a:ext cx="0" cy="1145754"/>
          </a:xfrm>
          <a:prstGeom prst="straightConnector1">
            <a:avLst/>
          </a:prstGeom>
          <a:ln>
            <a:headEnd type="arrow"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1" name="Straight Arrow Connector 10">
            <a:extLst>
              <a:ext uri="{FF2B5EF4-FFF2-40B4-BE49-F238E27FC236}">
                <a16:creationId xmlns:a16="http://schemas.microsoft.com/office/drawing/2014/main" id="{AD2E3949-5C19-FF9E-7FFA-E6FE15164DAE}"/>
              </a:ext>
            </a:extLst>
          </p:cNvPr>
          <p:cNvCxnSpPr/>
          <p:nvPr/>
        </p:nvCxnSpPr>
        <p:spPr>
          <a:xfrm>
            <a:off x="1797585" y="2908453"/>
            <a:ext cx="0" cy="1145754"/>
          </a:xfrm>
          <a:prstGeom prst="straightConnector1">
            <a:avLst/>
          </a:prstGeom>
          <a:ln>
            <a:headEnd type="arrow"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2" name="Straight Arrow Connector 11">
            <a:extLst>
              <a:ext uri="{FF2B5EF4-FFF2-40B4-BE49-F238E27FC236}">
                <a16:creationId xmlns:a16="http://schemas.microsoft.com/office/drawing/2014/main" id="{BED3834A-CFC6-9D6B-8E5F-F79A25555892}"/>
              </a:ext>
            </a:extLst>
          </p:cNvPr>
          <p:cNvCxnSpPr/>
          <p:nvPr/>
        </p:nvCxnSpPr>
        <p:spPr>
          <a:xfrm>
            <a:off x="2106057" y="2908453"/>
            <a:ext cx="0" cy="1145754"/>
          </a:xfrm>
          <a:prstGeom prst="straightConnector1">
            <a:avLst/>
          </a:prstGeom>
          <a:ln>
            <a:headEnd type="arrow"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3" name="Straight Arrow Connector 12">
            <a:extLst>
              <a:ext uri="{FF2B5EF4-FFF2-40B4-BE49-F238E27FC236}">
                <a16:creationId xmlns:a16="http://schemas.microsoft.com/office/drawing/2014/main" id="{C49AC212-522C-34E8-7E43-8432FCDCFA0D}"/>
              </a:ext>
            </a:extLst>
          </p:cNvPr>
          <p:cNvCxnSpPr/>
          <p:nvPr/>
        </p:nvCxnSpPr>
        <p:spPr>
          <a:xfrm>
            <a:off x="2546733" y="2908453"/>
            <a:ext cx="0" cy="1145754"/>
          </a:xfrm>
          <a:prstGeom prst="straightConnector1">
            <a:avLst/>
          </a:prstGeom>
          <a:ln>
            <a:headEnd type="arrow"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5" name="Straight Arrow Connector 14">
            <a:extLst>
              <a:ext uri="{FF2B5EF4-FFF2-40B4-BE49-F238E27FC236}">
                <a16:creationId xmlns:a16="http://schemas.microsoft.com/office/drawing/2014/main" id="{05EF545D-666A-478E-3CF8-B74F2BC5B5E7}"/>
              </a:ext>
            </a:extLst>
          </p:cNvPr>
          <p:cNvCxnSpPr/>
          <p:nvPr/>
        </p:nvCxnSpPr>
        <p:spPr>
          <a:xfrm>
            <a:off x="2842352" y="2908453"/>
            <a:ext cx="0" cy="1145754"/>
          </a:xfrm>
          <a:prstGeom prst="straightConnector1">
            <a:avLst/>
          </a:prstGeom>
          <a:ln>
            <a:headEnd type="arrow"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6" name="Straight Arrow Connector 15">
            <a:extLst>
              <a:ext uri="{FF2B5EF4-FFF2-40B4-BE49-F238E27FC236}">
                <a16:creationId xmlns:a16="http://schemas.microsoft.com/office/drawing/2014/main" id="{2DEFCC8A-A610-333C-7C3D-DA77411A5F8B}"/>
              </a:ext>
            </a:extLst>
          </p:cNvPr>
          <p:cNvCxnSpPr/>
          <p:nvPr/>
        </p:nvCxnSpPr>
        <p:spPr>
          <a:xfrm>
            <a:off x="3117773" y="2908453"/>
            <a:ext cx="0" cy="1145754"/>
          </a:xfrm>
          <a:prstGeom prst="straightConnector1">
            <a:avLst/>
          </a:prstGeom>
          <a:ln>
            <a:headEnd type="arrow"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7" name="Straight Arrow Connector 16">
            <a:extLst>
              <a:ext uri="{FF2B5EF4-FFF2-40B4-BE49-F238E27FC236}">
                <a16:creationId xmlns:a16="http://schemas.microsoft.com/office/drawing/2014/main" id="{9D5085A5-5CCD-1815-18E3-14AE879DB05F}"/>
              </a:ext>
            </a:extLst>
          </p:cNvPr>
          <p:cNvCxnSpPr/>
          <p:nvPr/>
        </p:nvCxnSpPr>
        <p:spPr>
          <a:xfrm>
            <a:off x="3888954" y="2908453"/>
            <a:ext cx="0" cy="1145754"/>
          </a:xfrm>
          <a:prstGeom prst="straightConnector1">
            <a:avLst/>
          </a:prstGeom>
          <a:ln>
            <a:headEnd type="arrow"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8" name="Straight Arrow Connector 17">
            <a:extLst>
              <a:ext uri="{FF2B5EF4-FFF2-40B4-BE49-F238E27FC236}">
                <a16:creationId xmlns:a16="http://schemas.microsoft.com/office/drawing/2014/main" id="{D8259E05-9FC7-4286-4B26-E439F4552518}"/>
              </a:ext>
            </a:extLst>
          </p:cNvPr>
          <p:cNvCxnSpPr/>
          <p:nvPr/>
        </p:nvCxnSpPr>
        <p:spPr>
          <a:xfrm>
            <a:off x="4153360" y="2908453"/>
            <a:ext cx="0" cy="1145754"/>
          </a:xfrm>
          <a:prstGeom prst="straightConnector1">
            <a:avLst/>
          </a:prstGeom>
          <a:ln>
            <a:headEnd type="arrow"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19" name="Straight Arrow Connector 18">
            <a:extLst>
              <a:ext uri="{FF2B5EF4-FFF2-40B4-BE49-F238E27FC236}">
                <a16:creationId xmlns:a16="http://schemas.microsoft.com/office/drawing/2014/main" id="{437328CA-5136-1D1A-A3AC-702A95767C15}"/>
              </a:ext>
            </a:extLst>
          </p:cNvPr>
          <p:cNvCxnSpPr/>
          <p:nvPr/>
        </p:nvCxnSpPr>
        <p:spPr>
          <a:xfrm>
            <a:off x="4307596" y="2908453"/>
            <a:ext cx="0" cy="1145754"/>
          </a:xfrm>
          <a:prstGeom prst="straightConnector1">
            <a:avLst/>
          </a:prstGeom>
          <a:ln>
            <a:headEnd type="arrow"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20" name="Straight Arrow Connector 19">
            <a:extLst>
              <a:ext uri="{FF2B5EF4-FFF2-40B4-BE49-F238E27FC236}">
                <a16:creationId xmlns:a16="http://schemas.microsoft.com/office/drawing/2014/main" id="{852CF9AB-78D8-8508-ADC9-C5C4272E8951}"/>
              </a:ext>
            </a:extLst>
          </p:cNvPr>
          <p:cNvCxnSpPr/>
          <p:nvPr/>
        </p:nvCxnSpPr>
        <p:spPr>
          <a:xfrm>
            <a:off x="4483865" y="2908453"/>
            <a:ext cx="0" cy="1145754"/>
          </a:xfrm>
          <a:prstGeom prst="straightConnector1">
            <a:avLst/>
          </a:prstGeom>
          <a:ln>
            <a:headEnd type="arrow"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A981F3E0-76A3-A3B5-7AF8-978CD91EF1C3}"/>
              </a:ext>
            </a:extLst>
          </p:cNvPr>
          <p:cNvCxnSpPr/>
          <p:nvPr/>
        </p:nvCxnSpPr>
        <p:spPr>
          <a:xfrm>
            <a:off x="4759287" y="2908453"/>
            <a:ext cx="0" cy="1145754"/>
          </a:xfrm>
          <a:prstGeom prst="straightConnector1">
            <a:avLst/>
          </a:prstGeom>
          <a:ln>
            <a:headEnd type="arrow"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22" name="Straight Arrow Connector 21">
            <a:extLst>
              <a:ext uri="{FF2B5EF4-FFF2-40B4-BE49-F238E27FC236}">
                <a16:creationId xmlns:a16="http://schemas.microsoft.com/office/drawing/2014/main" id="{DA1D8B33-242E-D870-8BAB-D0A6D867884F}"/>
              </a:ext>
            </a:extLst>
          </p:cNvPr>
          <p:cNvCxnSpPr/>
          <p:nvPr/>
        </p:nvCxnSpPr>
        <p:spPr>
          <a:xfrm>
            <a:off x="3327095" y="2908453"/>
            <a:ext cx="0" cy="1145754"/>
          </a:xfrm>
          <a:prstGeom prst="straightConnector1">
            <a:avLst/>
          </a:prstGeom>
          <a:ln>
            <a:headEnd type="arrow"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F5291D1A-21C9-5D85-239C-1173F6040094}"/>
              </a:ext>
            </a:extLst>
          </p:cNvPr>
          <p:cNvCxnSpPr/>
          <p:nvPr/>
        </p:nvCxnSpPr>
        <p:spPr>
          <a:xfrm>
            <a:off x="2390661" y="2908453"/>
            <a:ext cx="0" cy="1145754"/>
          </a:xfrm>
          <a:prstGeom prst="straightConnector1">
            <a:avLst/>
          </a:prstGeom>
          <a:ln>
            <a:headEnd type="arrow"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24" name="Straight Arrow Connector 23">
            <a:extLst>
              <a:ext uri="{FF2B5EF4-FFF2-40B4-BE49-F238E27FC236}">
                <a16:creationId xmlns:a16="http://schemas.microsoft.com/office/drawing/2014/main" id="{07CE481A-50A4-CB5F-65F1-182990690AB6}"/>
              </a:ext>
            </a:extLst>
          </p:cNvPr>
          <p:cNvCxnSpPr/>
          <p:nvPr/>
        </p:nvCxnSpPr>
        <p:spPr>
          <a:xfrm>
            <a:off x="5023692" y="2908453"/>
            <a:ext cx="0" cy="1145754"/>
          </a:xfrm>
          <a:prstGeom prst="straightConnector1">
            <a:avLst/>
          </a:prstGeom>
          <a:ln>
            <a:headEnd type="arrow"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25" name="Straight Arrow Connector 24">
            <a:extLst>
              <a:ext uri="{FF2B5EF4-FFF2-40B4-BE49-F238E27FC236}">
                <a16:creationId xmlns:a16="http://schemas.microsoft.com/office/drawing/2014/main" id="{21357563-39FC-7675-4910-047C87253076}"/>
              </a:ext>
            </a:extLst>
          </p:cNvPr>
          <p:cNvCxnSpPr/>
          <p:nvPr/>
        </p:nvCxnSpPr>
        <p:spPr>
          <a:xfrm>
            <a:off x="5221995" y="2908453"/>
            <a:ext cx="0" cy="1145754"/>
          </a:xfrm>
          <a:prstGeom prst="straightConnector1">
            <a:avLst/>
          </a:prstGeom>
          <a:ln>
            <a:headEnd type="arrow"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26" name="Straight Arrow Connector 25">
            <a:extLst>
              <a:ext uri="{FF2B5EF4-FFF2-40B4-BE49-F238E27FC236}">
                <a16:creationId xmlns:a16="http://schemas.microsoft.com/office/drawing/2014/main" id="{8F6825EB-23A5-236E-BC6F-6B5306E884A0}"/>
              </a:ext>
            </a:extLst>
          </p:cNvPr>
          <p:cNvCxnSpPr/>
          <p:nvPr/>
        </p:nvCxnSpPr>
        <p:spPr>
          <a:xfrm>
            <a:off x="5429479" y="2908453"/>
            <a:ext cx="0" cy="1145754"/>
          </a:xfrm>
          <a:prstGeom prst="straightConnector1">
            <a:avLst/>
          </a:prstGeom>
          <a:ln>
            <a:headEnd type="arrow"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27" name="Straight Arrow Connector 26">
            <a:extLst>
              <a:ext uri="{FF2B5EF4-FFF2-40B4-BE49-F238E27FC236}">
                <a16:creationId xmlns:a16="http://schemas.microsoft.com/office/drawing/2014/main" id="{C07FFD87-3AEA-9A09-4D05-CD8E3F113D3E}"/>
              </a:ext>
            </a:extLst>
          </p:cNvPr>
          <p:cNvCxnSpPr/>
          <p:nvPr/>
        </p:nvCxnSpPr>
        <p:spPr>
          <a:xfrm>
            <a:off x="5682867" y="2908453"/>
            <a:ext cx="0" cy="1145754"/>
          </a:xfrm>
          <a:prstGeom prst="straightConnector1">
            <a:avLst/>
          </a:prstGeom>
          <a:ln>
            <a:headEnd type="arrow"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28" name="Straight Arrow Connector 27">
            <a:extLst>
              <a:ext uri="{FF2B5EF4-FFF2-40B4-BE49-F238E27FC236}">
                <a16:creationId xmlns:a16="http://schemas.microsoft.com/office/drawing/2014/main" id="{D77825A0-09E3-4594-AAB2-B763F0134967}"/>
              </a:ext>
            </a:extLst>
          </p:cNvPr>
          <p:cNvCxnSpPr/>
          <p:nvPr/>
        </p:nvCxnSpPr>
        <p:spPr>
          <a:xfrm>
            <a:off x="5914221" y="2908453"/>
            <a:ext cx="0" cy="1145754"/>
          </a:xfrm>
          <a:prstGeom prst="straightConnector1">
            <a:avLst/>
          </a:prstGeom>
          <a:ln>
            <a:headEnd type="arrow"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29" name="Straight Arrow Connector 28">
            <a:extLst>
              <a:ext uri="{FF2B5EF4-FFF2-40B4-BE49-F238E27FC236}">
                <a16:creationId xmlns:a16="http://schemas.microsoft.com/office/drawing/2014/main" id="{B51B7347-F7F5-43A8-0022-6CAEA13CD96D}"/>
              </a:ext>
            </a:extLst>
          </p:cNvPr>
          <p:cNvCxnSpPr/>
          <p:nvPr/>
        </p:nvCxnSpPr>
        <p:spPr>
          <a:xfrm>
            <a:off x="6222694" y="2908453"/>
            <a:ext cx="0" cy="1145754"/>
          </a:xfrm>
          <a:prstGeom prst="straightConnector1">
            <a:avLst/>
          </a:prstGeom>
          <a:ln>
            <a:headEnd type="arrow"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30" name="Straight Arrow Connector 29">
            <a:extLst>
              <a:ext uri="{FF2B5EF4-FFF2-40B4-BE49-F238E27FC236}">
                <a16:creationId xmlns:a16="http://schemas.microsoft.com/office/drawing/2014/main" id="{3AB511AE-A3C3-C0F8-5789-70CA827732C4}"/>
              </a:ext>
            </a:extLst>
          </p:cNvPr>
          <p:cNvCxnSpPr/>
          <p:nvPr/>
        </p:nvCxnSpPr>
        <p:spPr>
          <a:xfrm>
            <a:off x="6443031" y="2908453"/>
            <a:ext cx="0" cy="1145754"/>
          </a:xfrm>
          <a:prstGeom prst="straightConnector1">
            <a:avLst/>
          </a:prstGeom>
          <a:ln>
            <a:headEnd type="arrow"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31" name="Straight Arrow Connector 30">
            <a:extLst>
              <a:ext uri="{FF2B5EF4-FFF2-40B4-BE49-F238E27FC236}">
                <a16:creationId xmlns:a16="http://schemas.microsoft.com/office/drawing/2014/main" id="{13B88FBB-AD8C-232C-08B2-41FCD54B99CF}"/>
              </a:ext>
            </a:extLst>
          </p:cNvPr>
          <p:cNvCxnSpPr/>
          <p:nvPr/>
        </p:nvCxnSpPr>
        <p:spPr>
          <a:xfrm>
            <a:off x="6674385" y="2908453"/>
            <a:ext cx="0" cy="1145754"/>
          </a:xfrm>
          <a:prstGeom prst="straightConnector1">
            <a:avLst/>
          </a:prstGeom>
          <a:ln>
            <a:headEnd type="arrow"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43AFD262-DA4A-EF67-B3F0-67D812C4231A}"/>
              </a:ext>
            </a:extLst>
          </p:cNvPr>
          <p:cNvCxnSpPr/>
          <p:nvPr/>
        </p:nvCxnSpPr>
        <p:spPr>
          <a:xfrm>
            <a:off x="6927773" y="2908453"/>
            <a:ext cx="0" cy="1145754"/>
          </a:xfrm>
          <a:prstGeom prst="straightConnector1">
            <a:avLst/>
          </a:prstGeom>
          <a:ln>
            <a:headEnd type="arrow"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33" name="Straight Arrow Connector 32">
            <a:extLst>
              <a:ext uri="{FF2B5EF4-FFF2-40B4-BE49-F238E27FC236}">
                <a16:creationId xmlns:a16="http://schemas.microsoft.com/office/drawing/2014/main" id="{7944924D-0737-BC13-25B9-1B05BCE147EC}"/>
              </a:ext>
            </a:extLst>
          </p:cNvPr>
          <p:cNvCxnSpPr/>
          <p:nvPr/>
        </p:nvCxnSpPr>
        <p:spPr>
          <a:xfrm>
            <a:off x="7247263" y="2908453"/>
            <a:ext cx="0" cy="1145754"/>
          </a:xfrm>
          <a:prstGeom prst="straightConnector1">
            <a:avLst/>
          </a:prstGeom>
          <a:ln>
            <a:headEnd type="arrow"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34" name="Straight Arrow Connector 33">
            <a:extLst>
              <a:ext uri="{FF2B5EF4-FFF2-40B4-BE49-F238E27FC236}">
                <a16:creationId xmlns:a16="http://schemas.microsoft.com/office/drawing/2014/main" id="{CC5B0368-9180-272E-E8E5-6A1FA7E26215}"/>
              </a:ext>
            </a:extLst>
          </p:cNvPr>
          <p:cNvCxnSpPr/>
          <p:nvPr/>
        </p:nvCxnSpPr>
        <p:spPr>
          <a:xfrm>
            <a:off x="7522684" y="2908453"/>
            <a:ext cx="0" cy="1145754"/>
          </a:xfrm>
          <a:prstGeom prst="straightConnector1">
            <a:avLst/>
          </a:prstGeom>
          <a:ln>
            <a:headEnd type="arrow"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35" name="Straight Arrow Connector 34">
            <a:extLst>
              <a:ext uri="{FF2B5EF4-FFF2-40B4-BE49-F238E27FC236}">
                <a16:creationId xmlns:a16="http://schemas.microsoft.com/office/drawing/2014/main" id="{F4F78061-090C-6B6C-3EE5-8FEADA94D68B}"/>
              </a:ext>
            </a:extLst>
          </p:cNvPr>
          <p:cNvCxnSpPr/>
          <p:nvPr/>
        </p:nvCxnSpPr>
        <p:spPr>
          <a:xfrm>
            <a:off x="7754038" y="2908453"/>
            <a:ext cx="0" cy="1145754"/>
          </a:xfrm>
          <a:prstGeom prst="straightConnector1">
            <a:avLst/>
          </a:prstGeom>
          <a:ln>
            <a:headEnd type="arrow"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36" name="Straight Arrow Connector 35">
            <a:extLst>
              <a:ext uri="{FF2B5EF4-FFF2-40B4-BE49-F238E27FC236}">
                <a16:creationId xmlns:a16="http://schemas.microsoft.com/office/drawing/2014/main" id="{1265A68F-9572-BA98-7856-B22E82908F14}"/>
              </a:ext>
            </a:extLst>
          </p:cNvPr>
          <p:cNvCxnSpPr/>
          <p:nvPr/>
        </p:nvCxnSpPr>
        <p:spPr>
          <a:xfrm>
            <a:off x="8007426" y="2908453"/>
            <a:ext cx="0" cy="1145754"/>
          </a:xfrm>
          <a:prstGeom prst="straightConnector1">
            <a:avLst/>
          </a:prstGeom>
          <a:ln>
            <a:headEnd type="arrow"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37" name="Straight Arrow Connector 36">
            <a:extLst>
              <a:ext uri="{FF2B5EF4-FFF2-40B4-BE49-F238E27FC236}">
                <a16:creationId xmlns:a16="http://schemas.microsoft.com/office/drawing/2014/main" id="{934A56BF-3F5A-926B-45B1-7C45B3E3B76D}"/>
              </a:ext>
            </a:extLst>
          </p:cNvPr>
          <p:cNvCxnSpPr/>
          <p:nvPr/>
        </p:nvCxnSpPr>
        <p:spPr>
          <a:xfrm>
            <a:off x="8249797" y="2908453"/>
            <a:ext cx="0" cy="1145754"/>
          </a:xfrm>
          <a:prstGeom prst="straightConnector1">
            <a:avLst/>
          </a:prstGeom>
          <a:ln>
            <a:headEnd type="arrow"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38" name="Straight Arrow Connector 37">
            <a:extLst>
              <a:ext uri="{FF2B5EF4-FFF2-40B4-BE49-F238E27FC236}">
                <a16:creationId xmlns:a16="http://schemas.microsoft.com/office/drawing/2014/main" id="{AAE78EC3-B38C-DAB9-0469-889F6E2BB191}"/>
              </a:ext>
            </a:extLst>
          </p:cNvPr>
          <p:cNvCxnSpPr/>
          <p:nvPr/>
        </p:nvCxnSpPr>
        <p:spPr>
          <a:xfrm>
            <a:off x="8426067" y="2908453"/>
            <a:ext cx="0" cy="1145754"/>
          </a:xfrm>
          <a:prstGeom prst="straightConnector1">
            <a:avLst/>
          </a:prstGeom>
          <a:ln>
            <a:headEnd type="arrow"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39" name="Straight Arrow Connector 38">
            <a:extLst>
              <a:ext uri="{FF2B5EF4-FFF2-40B4-BE49-F238E27FC236}">
                <a16:creationId xmlns:a16="http://schemas.microsoft.com/office/drawing/2014/main" id="{91A40766-C234-B697-5342-F1F0B504D42C}"/>
              </a:ext>
            </a:extLst>
          </p:cNvPr>
          <p:cNvCxnSpPr/>
          <p:nvPr/>
        </p:nvCxnSpPr>
        <p:spPr>
          <a:xfrm>
            <a:off x="8655585" y="2908453"/>
            <a:ext cx="0" cy="1145754"/>
          </a:xfrm>
          <a:prstGeom prst="straightConnector1">
            <a:avLst/>
          </a:prstGeom>
          <a:ln>
            <a:headEnd type="arrow"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40" name="Straight Arrow Connector 39">
            <a:extLst>
              <a:ext uri="{FF2B5EF4-FFF2-40B4-BE49-F238E27FC236}">
                <a16:creationId xmlns:a16="http://schemas.microsoft.com/office/drawing/2014/main" id="{77DE6FEE-FC6A-8AC0-AF9A-DAC4514F9BE0}"/>
              </a:ext>
            </a:extLst>
          </p:cNvPr>
          <p:cNvCxnSpPr/>
          <p:nvPr/>
        </p:nvCxnSpPr>
        <p:spPr>
          <a:xfrm>
            <a:off x="8931007" y="2908453"/>
            <a:ext cx="0" cy="1145754"/>
          </a:xfrm>
          <a:prstGeom prst="straightConnector1">
            <a:avLst/>
          </a:prstGeom>
          <a:ln>
            <a:headEnd type="arrow"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41" name="Straight Arrow Connector 40">
            <a:extLst>
              <a:ext uri="{FF2B5EF4-FFF2-40B4-BE49-F238E27FC236}">
                <a16:creationId xmlns:a16="http://schemas.microsoft.com/office/drawing/2014/main" id="{8C56BD5B-589E-6C48-5346-75C756083460}"/>
              </a:ext>
            </a:extLst>
          </p:cNvPr>
          <p:cNvCxnSpPr/>
          <p:nvPr/>
        </p:nvCxnSpPr>
        <p:spPr>
          <a:xfrm>
            <a:off x="9151344" y="2909371"/>
            <a:ext cx="0" cy="1145754"/>
          </a:xfrm>
          <a:prstGeom prst="straightConnector1">
            <a:avLst/>
          </a:prstGeom>
          <a:ln>
            <a:headEnd type="arrow"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42" name="Straight Arrow Connector 41">
            <a:extLst>
              <a:ext uri="{FF2B5EF4-FFF2-40B4-BE49-F238E27FC236}">
                <a16:creationId xmlns:a16="http://schemas.microsoft.com/office/drawing/2014/main" id="{C6AB819A-2B3E-A1B0-598C-3F071F478AA7}"/>
              </a:ext>
            </a:extLst>
          </p:cNvPr>
          <p:cNvCxnSpPr>
            <a:cxnSpLocks/>
          </p:cNvCxnSpPr>
          <p:nvPr/>
        </p:nvCxnSpPr>
        <p:spPr>
          <a:xfrm>
            <a:off x="3556613" y="3531220"/>
            <a:ext cx="0" cy="522987"/>
          </a:xfrm>
          <a:prstGeom prst="straightConnector1">
            <a:avLst/>
          </a:prstGeom>
          <a:ln w="22225">
            <a:solidFill>
              <a:srgbClr val="FF0000"/>
            </a:solidFill>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45" name="Straight Arrow Connector 44">
            <a:extLst>
              <a:ext uri="{FF2B5EF4-FFF2-40B4-BE49-F238E27FC236}">
                <a16:creationId xmlns:a16="http://schemas.microsoft.com/office/drawing/2014/main" id="{B1ABC032-D9C7-E089-F2E7-1B52DDF1885F}"/>
              </a:ext>
            </a:extLst>
          </p:cNvPr>
          <p:cNvCxnSpPr>
            <a:cxnSpLocks/>
          </p:cNvCxnSpPr>
          <p:nvPr/>
        </p:nvCxnSpPr>
        <p:spPr>
          <a:xfrm>
            <a:off x="3563421" y="2908453"/>
            <a:ext cx="0" cy="520547"/>
          </a:xfrm>
          <a:prstGeom prst="straightConnector1">
            <a:avLst/>
          </a:prstGeom>
          <a:ln w="22225">
            <a:solidFill>
              <a:srgbClr val="FF0000"/>
            </a:solidFill>
            <a:headEnd type="triangl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48" name="Straight Connector 47">
            <a:extLst>
              <a:ext uri="{FF2B5EF4-FFF2-40B4-BE49-F238E27FC236}">
                <a16:creationId xmlns:a16="http://schemas.microsoft.com/office/drawing/2014/main" id="{6B227868-D53D-B5D1-837D-026989A1F23F}"/>
              </a:ext>
            </a:extLst>
          </p:cNvPr>
          <p:cNvCxnSpPr>
            <a:cxnSpLocks/>
          </p:cNvCxnSpPr>
          <p:nvPr/>
        </p:nvCxnSpPr>
        <p:spPr>
          <a:xfrm>
            <a:off x="3509142" y="3408556"/>
            <a:ext cx="100606" cy="8549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0654F93-8631-C132-A971-354570007370}"/>
              </a:ext>
            </a:extLst>
          </p:cNvPr>
          <p:cNvCxnSpPr>
            <a:cxnSpLocks/>
          </p:cNvCxnSpPr>
          <p:nvPr/>
        </p:nvCxnSpPr>
        <p:spPr>
          <a:xfrm>
            <a:off x="3512862" y="3464313"/>
            <a:ext cx="100606" cy="8549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40106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6" name="Google Shape;186;g11ec32f0a39_1_23"/>
          <p:cNvSpPr txBox="1">
            <a:spLocks noGrp="1"/>
          </p:cNvSpPr>
          <p:nvPr>
            <p:ph type="body" idx="1"/>
          </p:nvPr>
        </p:nvSpPr>
        <p:spPr>
          <a:xfrm>
            <a:off x="838200" y="1825625"/>
            <a:ext cx="10947300" cy="4351200"/>
          </a:xfrm>
          <a:prstGeom prst="rect">
            <a:avLst/>
          </a:prstGeom>
          <a:noFill/>
          <a:ln>
            <a:noFill/>
          </a:ln>
        </p:spPr>
        <p:txBody>
          <a:bodyPr spcFirstLastPara="1" wrap="square" lIns="91425" tIns="45700" rIns="91425" bIns="45700" anchor="t" anchorCtr="0">
            <a:normAutofit/>
          </a:bodyPr>
          <a:lstStyle/>
          <a:p>
            <a:pPr marL="0" marR="0" lvl="0" indent="0">
              <a:spcBef>
                <a:spcPts val="0"/>
              </a:spcBef>
              <a:spcAft>
                <a:spcPts val="0"/>
              </a:spcAft>
              <a:buNone/>
              <a:tabLst>
                <a:tab pos="12700" algn="l"/>
                <a:tab pos="914400" algn="l"/>
                <a:tab pos="1816100" algn="l"/>
                <a:tab pos="2717800" algn="l"/>
                <a:tab pos="3619500" algn="l"/>
                <a:tab pos="4521200" algn="l"/>
                <a:tab pos="5422900" algn="l"/>
                <a:tab pos="6324600" algn="l"/>
                <a:tab pos="7226300" algn="l"/>
                <a:tab pos="8128000" algn="l"/>
              </a:tabLst>
            </a:pPr>
            <a:r>
              <a:rPr lang="en-US" sz="1800" kern="50" dirty="0">
                <a:solidFill>
                  <a:schemeClr val="accent3"/>
                </a:solidFill>
                <a:effectLst/>
                <a:latin typeface="Garamond" panose="02020404030301010803" pitchFamily="18" charset="0"/>
                <a:ea typeface="Calibri" panose="020F0502020204030204" pitchFamily="34" charset="0"/>
                <a:cs typeface="Garamond" panose="02020404030301010803" pitchFamily="18" charset="0"/>
              </a:rPr>
              <a:t> </a:t>
            </a:r>
            <a:endParaRPr lang="en-US" sz="1600" kern="50" dirty="0">
              <a:solidFill>
                <a:schemeClr val="accent3"/>
              </a:solidFill>
              <a:effectLst/>
              <a:latin typeface="Garamond" panose="02020404030301010803" pitchFamily="18" charset="0"/>
              <a:ea typeface="Calibri" panose="020F0502020204030204" pitchFamily="34" charset="0"/>
              <a:cs typeface="Garamond" panose="02020404030301010803" pitchFamily="18" charset="0"/>
            </a:endParaRPr>
          </a:p>
          <a:p>
            <a:pPr marL="0" marR="0" lvl="0" indent="0">
              <a:spcBef>
                <a:spcPts val="0"/>
              </a:spcBef>
              <a:spcAft>
                <a:spcPts val="0"/>
              </a:spcAft>
              <a:buNone/>
              <a:tabLst>
                <a:tab pos="12700" algn="l"/>
                <a:tab pos="914400" algn="l"/>
                <a:tab pos="1816100" algn="l"/>
                <a:tab pos="2717800" algn="l"/>
                <a:tab pos="3619500" algn="l"/>
                <a:tab pos="4521200" algn="l"/>
                <a:tab pos="5422900" algn="l"/>
                <a:tab pos="6324600" algn="l"/>
                <a:tab pos="7226300" algn="l"/>
                <a:tab pos="8128000" algn="l"/>
              </a:tabLst>
            </a:pPr>
            <a:r>
              <a:rPr lang="en-US" sz="5000" kern="50" dirty="0">
                <a:effectLst/>
                <a:latin typeface="Garamond" panose="02020404030301010803" pitchFamily="18" charset="0"/>
                <a:ea typeface="Calibri" panose="020F0502020204030204" pitchFamily="34" charset="0"/>
                <a:cs typeface="Garamond" panose="02020404030301010803" pitchFamily="18" charset="0"/>
              </a:rPr>
              <a:t>I find the </a:t>
            </a:r>
            <a:r>
              <a:rPr lang="en-US" sz="5000" b="1" kern="50" dirty="0">
                <a:effectLst/>
                <a:latin typeface="Garamond" panose="02020404030301010803" pitchFamily="18" charset="0"/>
                <a:ea typeface="Calibri" panose="020F0502020204030204" pitchFamily="34" charset="0"/>
                <a:cs typeface="Garamond" panose="02020404030301010803" pitchFamily="18" charset="0"/>
              </a:rPr>
              <a:t>p</a:t>
            </a:r>
            <a:r>
              <a:rPr lang="en-US" sz="5000" kern="50" dirty="0">
                <a:effectLst/>
                <a:latin typeface="Garamond" panose="02020404030301010803" pitchFamily="18" charset="0"/>
                <a:ea typeface="Calibri" panose="020F0502020204030204" pitchFamily="34" charset="0"/>
                <a:cs typeface="Garamond" panose="02020404030301010803" pitchFamily="18" charset="0"/>
              </a:rPr>
              <a:t>olish to be nauseating. </a:t>
            </a:r>
          </a:p>
          <a:p>
            <a:pPr marL="0" marR="0" lvl="0" indent="0">
              <a:spcBef>
                <a:spcPts val="0"/>
              </a:spcBef>
              <a:spcAft>
                <a:spcPts val="0"/>
              </a:spcAft>
              <a:buNone/>
              <a:tabLst>
                <a:tab pos="12700" algn="l"/>
                <a:tab pos="914400" algn="l"/>
                <a:tab pos="1816100" algn="l"/>
                <a:tab pos="2717800" algn="l"/>
                <a:tab pos="3619500" algn="l"/>
                <a:tab pos="4521200" algn="l"/>
                <a:tab pos="5422900" algn="l"/>
                <a:tab pos="6324600" algn="l"/>
                <a:tab pos="7226300" algn="l"/>
                <a:tab pos="8128000" algn="l"/>
              </a:tabLst>
            </a:pPr>
            <a:endParaRPr lang="en-US" sz="3600" kern="50" dirty="0">
              <a:solidFill>
                <a:schemeClr val="accent3"/>
              </a:solidFill>
              <a:latin typeface="Garamond" panose="02020404030301010803" pitchFamily="18" charset="0"/>
              <a:ea typeface="Calibri" panose="020F0502020204030204" pitchFamily="34" charset="0"/>
              <a:cs typeface="Times New Roman" panose="02020603050405020304" pitchFamily="18" charset="0"/>
            </a:endParaRPr>
          </a:p>
          <a:p>
            <a:pPr marL="0" marR="0" lvl="0" indent="0">
              <a:spcBef>
                <a:spcPts val="0"/>
              </a:spcBef>
              <a:spcAft>
                <a:spcPts val="0"/>
              </a:spcAft>
              <a:buNone/>
              <a:tabLst>
                <a:tab pos="12700" algn="l"/>
                <a:tab pos="914400" algn="l"/>
                <a:tab pos="1816100" algn="l"/>
                <a:tab pos="2717800" algn="l"/>
                <a:tab pos="3619500" algn="l"/>
                <a:tab pos="4521200" algn="l"/>
                <a:tab pos="5422900" algn="l"/>
                <a:tab pos="6324600" algn="l"/>
                <a:tab pos="7226300" algn="l"/>
                <a:tab pos="8128000" algn="l"/>
              </a:tabLst>
            </a:pPr>
            <a:endParaRPr lang="en-US" sz="3600" kern="50" dirty="0">
              <a:effectLst/>
              <a:latin typeface="Garamond" panose="02020404030301010803" pitchFamily="18" charset="0"/>
              <a:ea typeface="Calibri" panose="020F0502020204030204" pitchFamily="34" charset="0"/>
              <a:cs typeface="Times New Roman" panose="02020603050405020304" pitchFamily="18" charset="0"/>
            </a:endParaRPr>
          </a:p>
          <a:p>
            <a:pPr marL="0" marR="0" lvl="0" indent="0">
              <a:spcBef>
                <a:spcPts val="0"/>
              </a:spcBef>
              <a:spcAft>
                <a:spcPts val="0"/>
              </a:spcAft>
              <a:buNone/>
              <a:tabLst>
                <a:tab pos="12700" algn="l"/>
                <a:tab pos="914400" algn="l"/>
                <a:tab pos="1816100" algn="l"/>
                <a:tab pos="2717800" algn="l"/>
                <a:tab pos="3619500" algn="l"/>
                <a:tab pos="4521200" algn="l"/>
                <a:tab pos="5422900" algn="l"/>
                <a:tab pos="6324600" algn="l"/>
                <a:tab pos="7226300" algn="l"/>
                <a:tab pos="8128000" algn="l"/>
              </a:tabLst>
            </a:pPr>
            <a:endParaRPr lang="en-US" sz="3600" kern="50" dirty="0">
              <a:latin typeface="Garamond" panose="02020404030301010803" pitchFamily="18" charset="0"/>
              <a:ea typeface="Calibri" panose="020F0502020204030204" pitchFamily="34" charset="0"/>
              <a:cs typeface="Times New Roman" panose="02020603050405020304" pitchFamily="18" charset="0"/>
            </a:endParaRPr>
          </a:p>
          <a:p>
            <a:pPr marL="0" indent="0">
              <a:spcBef>
                <a:spcPts val="0"/>
              </a:spcBef>
              <a:buNone/>
              <a:tabLst>
                <a:tab pos="12700" algn="l"/>
                <a:tab pos="914400" algn="l"/>
                <a:tab pos="1816100" algn="l"/>
                <a:tab pos="2717800" algn="l"/>
                <a:tab pos="3619500" algn="l"/>
                <a:tab pos="4521200" algn="l"/>
                <a:tab pos="5422900" algn="l"/>
                <a:tab pos="6324600" algn="l"/>
                <a:tab pos="7226300" algn="l"/>
                <a:tab pos="8128000" algn="l"/>
              </a:tabLst>
            </a:pPr>
            <a:r>
              <a:rPr lang="en-US" sz="5000" kern="50" dirty="0">
                <a:effectLst/>
                <a:latin typeface="Garamond" panose="02020404030301010803" pitchFamily="18" charset="0"/>
                <a:ea typeface="Calibri" panose="020F0502020204030204" pitchFamily="34" charset="0"/>
                <a:cs typeface="Garamond" panose="02020404030301010803" pitchFamily="18" charset="0"/>
              </a:rPr>
              <a:t>I find the </a:t>
            </a:r>
            <a:r>
              <a:rPr lang="en-US" sz="5000" b="1" kern="50" dirty="0">
                <a:effectLst/>
                <a:latin typeface="Garamond" panose="02020404030301010803" pitchFamily="18" charset="0"/>
                <a:ea typeface="Calibri" panose="020F0502020204030204" pitchFamily="34" charset="0"/>
                <a:cs typeface="Garamond" panose="02020404030301010803" pitchFamily="18" charset="0"/>
              </a:rPr>
              <a:t>P</a:t>
            </a:r>
            <a:r>
              <a:rPr lang="en-US" sz="5000" kern="50" dirty="0">
                <a:effectLst/>
                <a:latin typeface="Garamond" panose="02020404030301010803" pitchFamily="18" charset="0"/>
                <a:ea typeface="Calibri" panose="020F0502020204030204" pitchFamily="34" charset="0"/>
                <a:cs typeface="Garamond" panose="02020404030301010803" pitchFamily="18" charset="0"/>
              </a:rPr>
              <a:t>olish to be nauseating. </a:t>
            </a:r>
            <a:endParaRPr lang="en-US" sz="5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None/>
              <a:tabLst>
                <a:tab pos="12700" algn="l"/>
                <a:tab pos="914400" algn="l"/>
                <a:tab pos="1816100" algn="l"/>
                <a:tab pos="2717800" algn="l"/>
                <a:tab pos="3619500" algn="l"/>
                <a:tab pos="4521200" algn="l"/>
                <a:tab pos="5422900" algn="l"/>
                <a:tab pos="6324600" algn="l"/>
                <a:tab pos="7226300" algn="l"/>
                <a:tab pos="8128000" algn="l"/>
              </a:tabLst>
            </a:pP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Google Shape;389;p19">
            <a:extLst>
              <a:ext uri="{FF2B5EF4-FFF2-40B4-BE49-F238E27FC236}">
                <a16:creationId xmlns:a16="http://schemas.microsoft.com/office/drawing/2014/main" id="{24CB059D-5746-BD8B-4294-83E67663B33C}"/>
              </a:ext>
            </a:extLst>
          </p:cNvPr>
          <p:cNvSpPr txBox="1">
            <a:spLocks/>
          </p:cNvSpPr>
          <p:nvPr/>
        </p:nvSpPr>
        <p:spPr>
          <a:xfrm>
            <a:off x="135467" y="303057"/>
            <a:ext cx="10515600" cy="132556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Times New Roman"/>
              <a:buNone/>
              <a:defRPr sz="44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sz="3600" cap="small" dirty="0">
                <a:latin typeface="Times New Roman" panose="02020603050405020304" pitchFamily="18" charset="0"/>
                <a:cs typeface="Times New Roman" panose="02020603050405020304" pitchFamily="18" charset="0"/>
              </a:rPr>
              <a:t>polish vs. Polish: </a:t>
            </a:r>
            <a:r>
              <a:rPr lang="en-US" sz="3600" kern="50" dirty="0">
                <a:effectLst/>
                <a:latin typeface="Garamond" panose="02020404030301010803" pitchFamily="18" charset="0"/>
                <a:ea typeface="Calibri" panose="020F0502020204030204" pitchFamily="34" charset="0"/>
                <a:cs typeface="Garamond" panose="02020404030301010803" pitchFamily="18" charset="0"/>
              </a:rPr>
              <a:t>Variable Construction #2</a:t>
            </a:r>
            <a:endParaRPr lang="en-US" sz="3600" cap="small" dirty="0">
              <a:latin typeface="Times New Roman" panose="02020603050405020304" pitchFamily="18" charset="0"/>
              <a:cs typeface="Times New Roman" panose="02020603050405020304" pitchFamily="18" charset="0"/>
            </a:endParaRPr>
          </a:p>
        </p:txBody>
      </p:sp>
      <p:sp>
        <p:nvSpPr>
          <p:cNvPr id="2" name="Right Brace 1">
            <a:extLst>
              <a:ext uri="{FF2B5EF4-FFF2-40B4-BE49-F238E27FC236}">
                <a16:creationId xmlns:a16="http://schemas.microsoft.com/office/drawing/2014/main" id="{04155CF9-E9DF-96B2-704A-D1352FDF9BA8}"/>
              </a:ext>
            </a:extLst>
          </p:cNvPr>
          <p:cNvSpPr/>
          <p:nvPr/>
        </p:nvSpPr>
        <p:spPr>
          <a:xfrm rot="5400000">
            <a:off x="942402" y="2594929"/>
            <a:ext cx="176268" cy="384672"/>
          </a:xfrm>
          <a:prstGeom prst="rightBrace">
            <a:avLst>
              <a:gd name="adj1" fmla="val 8333"/>
              <a:gd name="adj2" fmla="val 5286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ight Brace 5">
            <a:extLst>
              <a:ext uri="{FF2B5EF4-FFF2-40B4-BE49-F238E27FC236}">
                <a16:creationId xmlns:a16="http://schemas.microsoft.com/office/drawing/2014/main" id="{69829A60-7A22-38FE-4328-A395CCFE40A5}"/>
              </a:ext>
            </a:extLst>
          </p:cNvPr>
          <p:cNvSpPr/>
          <p:nvPr/>
        </p:nvSpPr>
        <p:spPr>
          <a:xfrm rot="5400000">
            <a:off x="1685123" y="2355312"/>
            <a:ext cx="176269" cy="860234"/>
          </a:xfrm>
          <a:prstGeom prst="rightBrace">
            <a:avLst>
              <a:gd name="adj1" fmla="val 8333"/>
              <a:gd name="adj2" fmla="val 5286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C271AE79-17E9-1F04-EFF6-565346E565B4}"/>
              </a:ext>
            </a:extLst>
          </p:cNvPr>
          <p:cNvSpPr/>
          <p:nvPr/>
        </p:nvSpPr>
        <p:spPr>
          <a:xfrm rot="5400000">
            <a:off x="2734470" y="2424161"/>
            <a:ext cx="162517" cy="736293"/>
          </a:xfrm>
          <a:prstGeom prst="rightBrace">
            <a:avLst>
              <a:gd name="adj1" fmla="val 8333"/>
              <a:gd name="adj2" fmla="val 5286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a:extLst>
              <a:ext uri="{FF2B5EF4-FFF2-40B4-BE49-F238E27FC236}">
                <a16:creationId xmlns:a16="http://schemas.microsoft.com/office/drawing/2014/main" id="{EACED0D0-BFD9-F34F-B95E-1BD8EA9CE311}"/>
              </a:ext>
            </a:extLst>
          </p:cNvPr>
          <p:cNvSpPr/>
          <p:nvPr/>
        </p:nvSpPr>
        <p:spPr>
          <a:xfrm rot="5400000">
            <a:off x="4106069" y="2033063"/>
            <a:ext cx="162516" cy="1518491"/>
          </a:xfrm>
          <a:prstGeom prst="rightBrace">
            <a:avLst>
              <a:gd name="adj1" fmla="val 8333"/>
              <a:gd name="adj2" fmla="val 5286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F316CF51-D9CD-8721-6BE4-7F15AC3C31F4}"/>
              </a:ext>
            </a:extLst>
          </p:cNvPr>
          <p:cNvSpPr/>
          <p:nvPr/>
        </p:nvSpPr>
        <p:spPr>
          <a:xfrm rot="5400000">
            <a:off x="5206837" y="2505867"/>
            <a:ext cx="162517" cy="528809"/>
          </a:xfrm>
          <a:prstGeom prst="rightBrace">
            <a:avLst>
              <a:gd name="adj1" fmla="val 8333"/>
              <a:gd name="adj2" fmla="val 5286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94C30B96-1C2B-56F5-ABA7-14E651E7936B}"/>
              </a:ext>
            </a:extLst>
          </p:cNvPr>
          <p:cNvSpPr/>
          <p:nvPr/>
        </p:nvSpPr>
        <p:spPr>
          <a:xfrm rot="5400000">
            <a:off x="5927307" y="2435874"/>
            <a:ext cx="200136" cy="722982"/>
          </a:xfrm>
          <a:prstGeom prst="rightBrace">
            <a:avLst>
              <a:gd name="adj1" fmla="val 8333"/>
              <a:gd name="adj2" fmla="val 5286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13DD28B1-70D8-F5A8-20F8-8FD76D6271D3}"/>
              </a:ext>
            </a:extLst>
          </p:cNvPr>
          <p:cNvSpPr/>
          <p:nvPr/>
        </p:nvSpPr>
        <p:spPr>
          <a:xfrm rot="5400000">
            <a:off x="7717089" y="1503555"/>
            <a:ext cx="200136" cy="2629814"/>
          </a:xfrm>
          <a:prstGeom prst="rightBrace">
            <a:avLst>
              <a:gd name="adj1" fmla="val 8333"/>
              <a:gd name="adj2" fmla="val 5286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e 11">
            <a:extLst>
              <a:ext uri="{FF2B5EF4-FFF2-40B4-BE49-F238E27FC236}">
                <a16:creationId xmlns:a16="http://schemas.microsoft.com/office/drawing/2014/main" id="{1AFBB30E-F6F4-C64B-BD34-3CD46E949BFF}"/>
              </a:ext>
            </a:extLst>
          </p:cNvPr>
          <p:cNvSpPr/>
          <p:nvPr/>
        </p:nvSpPr>
        <p:spPr>
          <a:xfrm rot="5400000">
            <a:off x="940565" y="4752398"/>
            <a:ext cx="176268" cy="384672"/>
          </a:xfrm>
          <a:prstGeom prst="rightBrace">
            <a:avLst>
              <a:gd name="adj1" fmla="val 8333"/>
              <a:gd name="adj2" fmla="val 5286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e 12">
            <a:extLst>
              <a:ext uri="{FF2B5EF4-FFF2-40B4-BE49-F238E27FC236}">
                <a16:creationId xmlns:a16="http://schemas.microsoft.com/office/drawing/2014/main" id="{2C1D8669-A08A-6D5D-27DA-E29164F7C145}"/>
              </a:ext>
            </a:extLst>
          </p:cNvPr>
          <p:cNvSpPr/>
          <p:nvPr/>
        </p:nvSpPr>
        <p:spPr>
          <a:xfrm rot="5400000">
            <a:off x="1683286" y="4512781"/>
            <a:ext cx="176269" cy="860234"/>
          </a:xfrm>
          <a:prstGeom prst="rightBrace">
            <a:avLst>
              <a:gd name="adj1" fmla="val 8333"/>
              <a:gd name="adj2" fmla="val 5286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e 13">
            <a:extLst>
              <a:ext uri="{FF2B5EF4-FFF2-40B4-BE49-F238E27FC236}">
                <a16:creationId xmlns:a16="http://schemas.microsoft.com/office/drawing/2014/main" id="{8784A0A4-BBCE-6A26-1F12-01BBDB888734}"/>
              </a:ext>
            </a:extLst>
          </p:cNvPr>
          <p:cNvSpPr/>
          <p:nvPr/>
        </p:nvSpPr>
        <p:spPr>
          <a:xfrm rot="5400000">
            <a:off x="2732633" y="4581630"/>
            <a:ext cx="162517" cy="736293"/>
          </a:xfrm>
          <a:prstGeom prst="rightBrace">
            <a:avLst>
              <a:gd name="adj1" fmla="val 8333"/>
              <a:gd name="adj2" fmla="val 5286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C24F91B4-ED18-4965-E8A9-FD6CEEC2C084}"/>
              </a:ext>
            </a:extLst>
          </p:cNvPr>
          <p:cNvSpPr/>
          <p:nvPr/>
        </p:nvSpPr>
        <p:spPr>
          <a:xfrm rot="5400000">
            <a:off x="4104232" y="4190532"/>
            <a:ext cx="162516" cy="1518491"/>
          </a:xfrm>
          <a:prstGeom prst="rightBrace">
            <a:avLst>
              <a:gd name="adj1" fmla="val 8333"/>
              <a:gd name="adj2" fmla="val 5286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e 15">
            <a:extLst>
              <a:ext uri="{FF2B5EF4-FFF2-40B4-BE49-F238E27FC236}">
                <a16:creationId xmlns:a16="http://schemas.microsoft.com/office/drawing/2014/main" id="{600E6E9A-3B7B-9F09-E4E4-D6941B332429}"/>
              </a:ext>
            </a:extLst>
          </p:cNvPr>
          <p:cNvSpPr/>
          <p:nvPr/>
        </p:nvSpPr>
        <p:spPr>
          <a:xfrm rot="5400000">
            <a:off x="5205000" y="4663336"/>
            <a:ext cx="162517" cy="528809"/>
          </a:xfrm>
          <a:prstGeom prst="rightBrace">
            <a:avLst>
              <a:gd name="adj1" fmla="val 8333"/>
              <a:gd name="adj2" fmla="val 5286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e 16">
            <a:extLst>
              <a:ext uri="{FF2B5EF4-FFF2-40B4-BE49-F238E27FC236}">
                <a16:creationId xmlns:a16="http://schemas.microsoft.com/office/drawing/2014/main" id="{C5C5DFC7-427E-8981-825E-1EFB9BDCA62E}"/>
              </a:ext>
            </a:extLst>
          </p:cNvPr>
          <p:cNvSpPr/>
          <p:nvPr/>
        </p:nvSpPr>
        <p:spPr>
          <a:xfrm rot="5400000">
            <a:off x="5925470" y="4593343"/>
            <a:ext cx="200136" cy="722982"/>
          </a:xfrm>
          <a:prstGeom prst="rightBrace">
            <a:avLst>
              <a:gd name="adj1" fmla="val 8333"/>
              <a:gd name="adj2" fmla="val 5286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ight Brace 17">
            <a:extLst>
              <a:ext uri="{FF2B5EF4-FFF2-40B4-BE49-F238E27FC236}">
                <a16:creationId xmlns:a16="http://schemas.microsoft.com/office/drawing/2014/main" id="{5442E591-2E6C-6567-5763-17389B0EC067}"/>
              </a:ext>
            </a:extLst>
          </p:cNvPr>
          <p:cNvSpPr/>
          <p:nvPr/>
        </p:nvSpPr>
        <p:spPr>
          <a:xfrm rot="5400000">
            <a:off x="7715252" y="3661024"/>
            <a:ext cx="200136" cy="2629814"/>
          </a:xfrm>
          <a:prstGeom prst="rightBrace">
            <a:avLst>
              <a:gd name="adj1" fmla="val 8333"/>
              <a:gd name="adj2" fmla="val 5286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0B4D779B-DA1F-F66A-7AF7-E55435E5B23E}"/>
              </a:ext>
            </a:extLst>
          </p:cNvPr>
          <p:cNvSpPr txBox="1"/>
          <p:nvPr/>
        </p:nvSpPr>
        <p:spPr>
          <a:xfrm>
            <a:off x="836363" y="2983877"/>
            <a:ext cx="8293864" cy="400110"/>
          </a:xfrm>
          <a:prstGeom prst="rect">
            <a:avLst/>
          </a:prstGeom>
          <a:noFill/>
        </p:spPr>
        <p:txBody>
          <a:bodyPr wrap="square">
            <a:spAutoFit/>
          </a:bodyPr>
          <a:lstStyle/>
          <a:p>
            <a:r>
              <a:rPr lang="en-US" sz="2000" kern="50" dirty="0">
                <a:solidFill>
                  <a:schemeClr val="accent3"/>
                </a:solidFill>
                <a:effectLst/>
                <a:latin typeface="Garamond" panose="02020404030301010803" pitchFamily="18" charset="0"/>
                <a:ea typeface="Calibri" panose="020F0502020204030204" pitchFamily="34" charset="0"/>
                <a:cs typeface="Garamond" panose="02020404030301010803" pitchFamily="18" charset="0"/>
              </a:rPr>
              <a:t> 1         2		3	       4	          5          6		      7	</a:t>
            </a:r>
            <a:endParaRPr lang="en-US" sz="2000" dirty="0"/>
          </a:p>
        </p:txBody>
      </p:sp>
      <p:cxnSp>
        <p:nvCxnSpPr>
          <p:cNvPr id="22" name="Straight Arrow Connector 21">
            <a:extLst>
              <a:ext uri="{FF2B5EF4-FFF2-40B4-BE49-F238E27FC236}">
                <a16:creationId xmlns:a16="http://schemas.microsoft.com/office/drawing/2014/main" id="{1C2CC9EE-E83D-C8FD-EF4D-26D075795ED6}"/>
              </a:ext>
            </a:extLst>
          </p:cNvPr>
          <p:cNvCxnSpPr>
            <a:cxnSpLocks/>
          </p:cNvCxnSpPr>
          <p:nvPr/>
        </p:nvCxnSpPr>
        <p:spPr>
          <a:xfrm>
            <a:off x="1024569" y="3429000"/>
            <a:ext cx="0" cy="856564"/>
          </a:xfrm>
          <a:prstGeom prst="straightConnector1">
            <a:avLst/>
          </a:prstGeom>
          <a:ln>
            <a:headEnd type="arrow"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4213B46A-1103-18F8-CB10-51CAC2B6A228}"/>
              </a:ext>
            </a:extLst>
          </p:cNvPr>
          <p:cNvCxnSpPr>
            <a:cxnSpLocks/>
          </p:cNvCxnSpPr>
          <p:nvPr/>
        </p:nvCxnSpPr>
        <p:spPr>
          <a:xfrm>
            <a:off x="5275244" y="3383987"/>
            <a:ext cx="0" cy="856564"/>
          </a:xfrm>
          <a:prstGeom prst="straightConnector1">
            <a:avLst/>
          </a:prstGeom>
          <a:ln>
            <a:headEnd type="arrow"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24" name="Straight Arrow Connector 23">
            <a:extLst>
              <a:ext uri="{FF2B5EF4-FFF2-40B4-BE49-F238E27FC236}">
                <a16:creationId xmlns:a16="http://schemas.microsoft.com/office/drawing/2014/main" id="{A079D7EA-3BFC-185E-1C82-BE4BB3351A9F}"/>
              </a:ext>
            </a:extLst>
          </p:cNvPr>
          <p:cNvCxnSpPr>
            <a:cxnSpLocks/>
          </p:cNvCxnSpPr>
          <p:nvPr/>
        </p:nvCxnSpPr>
        <p:spPr>
          <a:xfrm>
            <a:off x="1757190" y="3429000"/>
            <a:ext cx="0" cy="856564"/>
          </a:xfrm>
          <a:prstGeom prst="straightConnector1">
            <a:avLst/>
          </a:prstGeom>
          <a:ln>
            <a:headEnd type="arrow"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25" name="Straight Arrow Connector 24">
            <a:extLst>
              <a:ext uri="{FF2B5EF4-FFF2-40B4-BE49-F238E27FC236}">
                <a16:creationId xmlns:a16="http://schemas.microsoft.com/office/drawing/2014/main" id="{FA8600A2-B985-5823-47D0-49CACC66F246}"/>
              </a:ext>
            </a:extLst>
          </p:cNvPr>
          <p:cNvCxnSpPr>
            <a:cxnSpLocks/>
          </p:cNvCxnSpPr>
          <p:nvPr/>
        </p:nvCxnSpPr>
        <p:spPr>
          <a:xfrm>
            <a:off x="2801956" y="3429000"/>
            <a:ext cx="0" cy="856564"/>
          </a:xfrm>
          <a:prstGeom prst="straightConnector1">
            <a:avLst/>
          </a:prstGeom>
          <a:ln>
            <a:headEnd type="arrow"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30" name="Straight Arrow Connector 29">
            <a:extLst>
              <a:ext uri="{FF2B5EF4-FFF2-40B4-BE49-F238E27FC236}">
                <a16:creationId xmlns:a16="http://schemas.microsoft.com/office/drawing/2014/main" id="{FD280A7F-0E93-8D09-A45C-43E69749EA7D}"/>
              </a:ext>
            </a:extLst>
          </p:cNvPr>
          <p:cNvCxnSpPr>
            <a:cxnSpLocks/>
          </p:cNvCxnSpPr>
          <p:nvPr/>
        </p:nvCxnSpPr>
        <p:spPr>
          <a:xfrm>
            <a:off x="6011538" y="3395949"/>
            <a:ext cx="0" cy="856564"/>
          </a:xfrm>
          <a:prstGeom prst="straightConnector1">
            <a:avLst/>
          </a:prstGeom>
          <a:ln>
            <a:headEnd type="arrow"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31" name="Straight Arrow Connector 30">
            <a:extLst>
              <a:ext uri="{FF2B5EF4-FFF2-40B4-BE49-F238E27FC236}">
                <a16:creationId xmlns:a16="http://schemas.microsoft.com/office/drawing/2014/main" id="{8197E944-A1D8-5324-6D9A-36BAD8AC8E5A}"/>
              </a:ext>
            </a:extLst>
          </p:cNvPr>
          <p:cNvCxnSpPr>
            <a:cxnSpLocks/>
          </p:cNvCxnSpPr>
          <p:nvPr/>
        </p:nvCxnSpPr>
        <p:spPr>
          <a:xfrm>
            <a:off x="7761384" y="3417983"/>
            <a:ext cx="0" cy="856564"/>
          </a:xfrm>
          <a:prstGeom prst="straightConnector1">
            <a:avLst/>
          </a:prstGeom>
          <a:ln>
            <a:headEnd type="arrow"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B0FF02B7-E8B5-F9A8-9A83-B149F00D04C1}"/>
              </a:ext>
            </a:extLst>
          </p:cNvPr>
          <p:cNvCxnSpPr>
            <a:cxnSpLocks/>
          </p:cNvCxnSpPr>
          <p:nvPr/>
        </p:nvCxnSpPr>
        <p:spPr>
          <a:xfrm flipH="1">
            <a:off x="4151525" y="3888954"/>
            <a:ext cx="6808" cy="341525"/>
          </a:xfrm>
          <a:prstGeom prst="straightConnector1">
            <a:avLst/>
          </a:prstGeom>
          <a:ln w="22225">
            <a:solidFill>
              <a:srgbClr val="FF0000"/>
            </a:solidFill>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33" name="Straight Arrow Connector 32">
            <a:extLst>
              <a:ext uri="{FF2B5EF4-FFF2-40B4-BE49-F238E27FC236}">
                <a16:creationId xmlns:a16="http://schemas.microsoft.com/office/drawing/2014/main" id="{B945AE63-AC47-268E-5406-F6145D4C708F}"/>
              </a:ext>
            </a:extLst>
          </p:cNvPr>
          <p:cNvCxnSpPr>
            <a:cxnSpLocks/>
          </p:cNvCxnSpPr>
          <p:nvPr/>
        </p:nvCxnSpPr>
        <p:spPr>
          <a:xfrm>
            <a:off x="4158333" y="3382180"/>
            <a:ext cx="0" cy="355296"/>
          </a:xfrm>
          <a:prstGeom prst="straightConnector1">
            <a:avLst/>
          </a:prstGeom>
          <a:ln w="22225">
            <a:solidFill>
              <a:srgbClr val="FF0000"/>
            </a:solidFill>
            <a:headEnd type="triangl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4" name="Straight Connector 33">
            <a:extLst>
              <a:ext uri="{FF2B5EF4-FFF2-40B4-BE49-F238E27FC236}">
                <a16:creationId xmlns:a16="http://schemas.microsoft.com/office/drawing/2014/main" id="{79859F0E-86CF-232C-966A-CE27E277833C}"/>
              </a:ext>
            </a:extLst>
          </p:cNvPr>
          <p:cNvCxnSpPr>
            <a:cxnSpLocks/>
          </p:cNvCxnSpPr>
          <p:nvPr/>
        </p:nvCxnSpPr>
        <p:spPr>
          <a:xfrm>
            <a:off x="4104054" y="3739066"/>
            <a:ext cx="100606" cy="8549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4DE2E98-38D9-412D-F19E-E4BDCD697465}"/>
              </a:ext>
            </a:extLst>
          </p:cNvPr>
          <p:cNvCxnSpPr>
            <a:cxnSpLocks/>
          </p:cNvCxnSpPr>
          <p:nvPr/>
        </p:nvCxnSpPr>
        <p:spPr>
          <a:xfrm>
            <a:off x="4113234" y="3803330"/>
            <a:ext cx="100606" cy="8549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24506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6" name="Google Shape;186;g11ec32f0a39_1_23"/>
          <p:cNvSpPr txBox="1">
            <a:spLocks noGrp="1"/>
          </p:cNvSpPr>
          <p:nvPr>
            <p:ph type="body" idx="1"/>
          </p:nvPr>
        </p:nvSpPr>
        <p:spPr>
          <a:xfrm>
            <a:off x="838200" y="1825625"/>
            <a:ext cx="10947300" cy="4351200"/>
          </a:xfrm>
          <a:prstGeom prst="rect">
            <a:avLst/>
          </a:prstGeom>
          <a:noFill/>
          <a:ln>
            <a:noFill/>
          </a:ln>
        </p:spPr>
        <p:txBody>
          <a:bodyPr spcFirstLastPara="1" wrap="square" lIns="91425" tIns="45700" rIns="91425" bIns="45700" anchor="t" anchorCtr="0">
            <a:normAutofit/>
          </a:bodyPr>
          <a:lstStyle/>
          <a:p>
            <a:pPr marL="0" marR="0" lvl="0" indent="0">
              <a:spcBef>
                <a:spcPts val="0"/>
              </a:spcBef>
              <a:spcAft>
                <a:spcPts val="0"/>
              </a:spcAft>
              <a:buNone/>
              <a:tabLst>
                <a:tab pos="12700" algn="l"/>
                <a:tab pos="914400" algn="l"/>
                <a:tab pos="1816100" algn="l"/>
                <a:tab pos="2717800" algn="l"/>
                <a:tab pos="3619500" algn="l"/>
                <a:tab pos="4521200" algn="l"/>
                <a:tab pos="5422900" algn="l"/>
                <a:tab pos="6324600" algn="l"/>
                <a:tab pos="7226300" algn="l"/>
                <a:tab pos="8128000" algn="l"/>
              </a:tabLst>
            </a:pPr>
            <a:r>
              <a:rPr lang="en-US" sz="1800" kern="50" dirty="0">
                <a:solidFill>
                  <a:schemeClr val="accent3"/>
                </a:solidFill>
                <a:effectLst/>
                <a:latin typeface="Garamond" panose="02020404030301010803" pitchFamily="18" charset="0"/>
                <a:ea typeface="Calibri" panose="020F0502020204030204" pitchFamily="34" charset="0"/>
                <a:cs typeface="Garamond" panose="02020404030301010803" pitchFamily="18" charset="0"/>
              </a:rPr>
              <a:t> </a:t>
            </a:r>
            <a:endParaRPr lang="en-US" sz="1600" kern="50" dirty="0">
              <a:solidFill>
                <a:schemeClr val="accent3"/>
              </a:solidFill>
              <a:effectLst/>
              <a:latin typeface="Garamond" panose="02020404030301010803" pitchFamily="18" charset="0"/>
              <a:ea typeface="Calibri" panose="020F0502020204030204" pitchFamily="34" charset="0"/>
              <a:cs typeface="Garamond" panose="02020404030301010803" pitchFamily="18" charset="0"/>
            </a:endParaRPr>
          </a:p>
          <a:p>
            <a:pPr marL="0" marR="0" lvl="0" indent="0">
              <a:spcBef>
                <a:spcPts val="0"/>
              </a:spcBef>
              <a:spcAft>
                <a:spcPts val="0"/>
              </a:spcAft>
              <a:buNone/>
              <a:tabLst>
                <a:tab pos="12700" algn="l"/>
                <a:tab pos="914400" algn="l"/>
                <a:tab pos="1816100" algn="l"/>
                <a:tab pos="2717800" algn="l"/>
                <a:tab pos="3619500" algn="l"/>
                <a:tab pos="4521200" algn="l"/>
                <a:tab pos="5422900" algn="l"/>
                <a:tab pos="6324600" algn="l"/>
                <a:tab pos="7226300" algn="l"/>
                <a:tab pos="8128000" algn="l"/>
              </a:tabLst>
            </a:pPr>
            <a:r>
              <a:rPr lang="en-US" sz="5000" kern="50" dirty="0">
                <a:effectLst/>
                <a:latin typeface="Garamond" panose="02020404030301010803" pitchFamily="18" charset="0"/>
                <a:ea typeface="Calibri" panose="020F0502020204030204" pitchFamily="34" charset="0"/>
                <a:cs typeface="Garamond" panose="02020404030301010803" pitchFamily="18" charset="0"/>
              </a:rPr>
              <a:t>I find the </a:t>
            </a:r>
            <a:r>
              <a:rPr lang="en-US" sz="5000" b="1" kern="50" dirty="0">
                <a:effectLst/>
                <a:latin typeface="Garamond" panose="02020404030301010803" pitchFamily="18" charset="0"/>
                <a:ea typeface="Calibri" panose="020F0502020204030204" pitchFamily="34" charset="0"/>
                <a:cs typeface="Garamond" panose="02020404030301010803" pitchFamily="18" charset="0"/>
              </a:rPr>
              <a:t>p</a:t>
            </a:r>
            <a:r>
              <a:rPr lang="en-US" sz="5000" kern="50" dirty="0">
                <a:effectLst/>
                <a:latin typeface="Garamond" panose="02020404030301010803" pitchFamily="18" charset="0"/>
                <a:ea typeface="Calibri" panose="020F0502020204030204" pitchFamily="34" charset="0"/>
                <a:cs typeface="Garamond" panose="02020404030301010803" pitchFamily="18" charset="0"/>
              </a:rPr>
              <a:t>olish to be nauseating. </a:t>
            </a:r>
          </a:p>
          <a:p>
            <a:pPr marL="0" marR="0" lvl="0" indent="0">
              <a:spcBef>
                <a:spcPts val="0"/>
              </a:spcBef>
              <a:spcAft>
                <a:spcPts val="0"/>
              </a:spcAft>
              <a:buNone/>
              <a:tabLst>
                <a:tab pos="12700" algn="l"/>
                <a:tab pos="914400" algn="l"/>
                <a:tab pos="1816100" algn="l"/>
                <a:tab pos="2717800" algn="l"/>
                <a:tab pos="3619500" algn="l"/>
                <a:tab pos="4521200" algn="l"/>
                <a:tab pos="5422900" algn="l"/>
                <a:tab pos="6324600" algn="l"/>
                <a:tab pos="7226300" algn="l"/>
                <a:tab pos="8128000" algn="l"/>
              </a:tabLst>
            </a:pPr>
            <a:endParaRPr lang="en-US" sz="3600" kern="50" dirty="0">
              <a:solidFill>
                <a:schemeClr val="accent3"/>
              </a:solidFill>
              <a:latin typeface="Garamond" panose="02020404030301010803" pitchFamily="18" charset="0"/>
              <a:ea typeface="Calibri" panose="020F0502020204030204" pitchFamily="34" charset="0"/>
              <a:cs typeface="Times New Roman" panose="02020603050405020304" pitchFamily="18" charset="0"/>
            </a:endParaRPr>
          </a:p>
          <a:p>
            <a:pPr marL="0" marR="0" lvl="0" indent="0">
              <a:spcBef>
                <a:spcPts val="0"/>
              </a:spcBef>
              <a:spcAft>
                <a:spcPts val="0"/>
              </a:spcAft>
              <a:buNone/>
              <a:tabLst>
                <a:tab pos="12700" algn="l"/>
                <a:tab pos="914400" algn="l"/>
                <a:tab pos="1816100" algn="l"/>
                <a:tab pos="2717800" algn="l"/>
                <a:tab pos="3619500" algn="l"/>
                <a:tab pos="4521200" algn="l"/>
                <a:tab pos="5422900" algn="l"/>
                <a:tab pos="6324600" algn="l"/>
                <a:tab pos="7226300" algn="l"/>
                <a:tab pos="8128000" algn="l"/>
              </a:tabLst>
            </a:pPr>
            <a:endParaRPr lang="en-US" sz="3600" kern="50" dirty="0">
              <a:effectLst/>
              <a:latin typeface="Garamond" panose="02020404030301010803" pitchFamily="18" charset="0"/>
              <a:ea typeface="Calibri" panose="020F0502020204030204" pitchFamily="34" charset="0"/>
              <a:cs typeface="Times New Roman" panose="02020603050405020304" pitchFamily="18" charset="0"/>
            </a:endParaRPr>
          </a:p>
          <a:p>
            <a:pPr marL="0" marR="0" lvl="0" indent="0">
              <a:spcBef>
                <a:spcPts val="0"/>
              </a:spcBef>
              <a:spcAft>
                <a:spcPts val="0"/>
              </a:spcAft>
              <a:buNone/>
              <a:tabLst>
                <a:tab pos="12700" algn="l"/>
                <a:tab pos="914400" algn="l"/>
                <a:tab pos="1816100" algn="l"/>
                <a:tab pos="2717800" algn="l"/>
                <a:tab pos="3619500" algn="l"/>
                <a:tab pos="4521200" algn="l"/>
                <a:tab pos="5422900" algn="l"/>
                <a:tab pos="6324600" algn="l"/>
                <a:tab pos="7226300" algn="l"/>
                <a:tab pos="8128000" algn="l"/>
              </a:tabLst>
            </a:pPr>
            <a:endParaRPr lang="en-US" sz="3600" kern="50" dirty="0">
              <a:latin typeface="Garamond" panose="02020404030301010803" pitchFamily="18" charset="0"/>
              <a:ea typeface="Calibri" panose="020F0502020204030204" pitchFamily="34" charset="0"/>
              <a:cs typeface="Times New Roman" panose="02020603050405020304" pitchFamily="18" charset="0"/>
            </a:endParaRPr>
          </a:p>
          <a:p>
            <a:pPr marL="0" indent="0">
              <a:spcBef>
                <a:spcPts val="0"/>
              </a:spcBef>
              <a:buNone/>
              <a:tabLst>
                <a:tab pos="12700" algn="l"/>
                <a:tab pos="914400" algn="l"/>
                <a:tab pos="1816100" algn="l"/>
                <a:tab pos="2717800" algn="l"/>
                <a:tab pos="3619500" algn="l"/>
                <a:tab pos="4521200" algn="l"/>
                <a:tab pos="5422900" algn="l"/>
                <a:tab pos="6324600" algn="l"/>
                <a:tab pos="7226300" algn="l"/>
                <a:tab pos="8128000" algn="l"/>
              </a:tabLst>
            </a:pPr>
            <a:r>
              <a:rPr lang="en-US" sz="5000" kern="50" dirty="0">
                <a:effectLst/>
                <a:latin typeface="Garamond" panose="02020404030301010803" pitchFamily="18" charset="0"/>
                <a:ea typeface="Calibri" panose="020F0502020204030204" pitchFamily="34" charset="0"/>
                <a:cs typeface="Garamond" panose="02020404030301010803" pitchFamily="18" charset="0"/>
              </a:rPr>
              <a:t>I find the </a:t>
            </a:r>
            <a:r>
              <a:rPr lang="en-US" sz="5000" b="1" kern="50" dirty="0">
                <a:effectLst/>
                <a:latin typeface="Garamond" panose="02020404030301010803" pitchFamily="18" charset="0"/>
                <a:ea typeface="Calibri" panose="020F0502020204030204" pitchFamily="34" charset="0"/>
                <a:cs typeface="Garamond" panose="02020404030301010803" pitchFamily="18" charset="0"/>
              </a:rPr>
              <a:t>P</a:t>
            </a:r>
            <a:r>
              <a:rPr lang="en-US" sz="5000" kern="50" dirty="0">
                <a:effectLst/>
                <a:latin typeface="Garamond" panose="02020404030301010803" pitchFamily="18" charset="0"/>
                <a:ea typeface="Calibri" panose="020F0502020204030204" pitchFamily="34" charset="0"/>
                <a:cs typeface="Garamond" panose="02020404030301010803" pitchFamily="18" charset="0"/>
              </a:rPr>
              <a:t>olish to be nauseating. </a:t>
            </a:r>
            <a:endParaRPr lang="en-US" sz="50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spcBef>
                <a:spcPts val="0"/>
              </a:spcBef>
              <a:spcAft>
                <a:spcPts val="0"/>
              </a:spcAft>
              <a:buNone/>
              <a:tabLst>
                <a:tab pos="12700" algn="l"/>
                <a:tab pos="914400" algn="l"/>
                <a:tab pos="1816100" algn="l"/>
                <a:tab pos="2717800" algn="l"/>
                <a:tab pos="3619500" algn="l"/>
                <a:tab pos="4521200" algn="l"/>
                <a:tab pos="5422900" algn="l"/>
                <a:tab pos="6324600" algn="l"/>
                <a:tab pos="7226300" algn="l"/>
                <a:tab pos="8128000" algn="l"/>
              </a:tabLst>
            </a:pPr>
            <a:endParaRPr lang="en-US" sz="3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Google Shape;389;p19">
            <a:extLst>
              <a:ext uri="{FF2B5EF4-FFF2-40B4-BE49-F238E27FC236}">
                <a16:creationId xmlns:a16="http://schemas.microsoft.com/office/drawing/2014/main" id="{24CB059D-5746-BD8B-4294-83E67663B33C}"/>
              </a:ext>
            </a:extLst>
          </p:cNvPr>
          <p:cNvSpPr txBox="1">
            <a:spLocks/>
          </p:cNvSpPr>
          <p:nvPr/>
        </p:nvSpPr>
        <p:spPr>
          <a:xfrm>
            <a:off x="135467" y="303057"/>
            <a:ext cx="10515600" cy="132556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Times New Roman"/>
              <a:buNone/>
              <a:defRPr sz="44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sz="3600" cap="small" dirty="0">
                <a:latin typeface="Times New Roman" panose="02020603050405020304" pitchFamily="18" charset="0"/>
                <a:cs typeface="Times New Roman" panose="02020603050405020304" pitchFamily="18" charset="0"/>
              </a:rPr>
              <a:t>polish vs. Polish: </a:t>
            </a:r>
            <a:r>
              <a:rPr lang="en-US" sz="3600" kern="50" dirty="0">
                <a:effectLst/>
                <a:latin typeface="Garamond" panose="02020404030301010803" pitchFamily="18" charset="0"/>
                <a:ea typeface="Calibri" panose="020F0502020204030204" pitchFamily="34" charset="0"/>
                <a:cs typeface="Garamond" panose="02020404030301010803" pitchFamily="18" charset="0"/>
              </a:rPr>
              <a:t>Variable Construction #2</a:t>
            </a:r>
            <a:endParaRPr lang="en-US" sz="3600" cap="small" dirty="0">
              <a:latin typeface="Times New Roman" panose="02020603050405020304" pitchFamily="18" charset="0"/>
              <a:cs typeface="Times New Roman" panose="02020603050405020304" pitchFamily="18" charset="0"/>
            </a:endParaRPr>
          </a:p>
        </p:txBody>
      </p:sp>
      <p:sp>
        <p:nvSpPr>
          <p:cNvPr id="2" name="Right Brace 1">
            <a:extLst>
              <a:ext uri="{FF2B5EF4-FFF2-40B4-BE49-F238E27FC236}">
                <a16:creationId xmlns:a16="http://schemas.microsoft.com/office/drawing/2014/main" id="{04155CF9-E9DF-96B2-704A-D1352FDF9BA8}"/>
              </a:ext>
            </a:extLst>
          </p:cNvPr>
          <p:cNvSpPr/>
          <p:nvPr/>
        </p:nvSpPr>
        <p:spPr>
          <a:xfrm rot="5400000">
            <a:off x="942402" y="2594929"/>
            <a:ext cx="176268" cy="384672"/>
          </a:xfrm>
          <a:prstGeom prst="rightBrace">
            <a:avLst>
              <a:gd name="adj1" fmla="val 8333"/>
              <a:gd name="adj2" fmla="val 5286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ight Brace 5">
            <a:extLst>
              <a:ext uri="{FF2B5EF4-FFF2-40B4-BE49-F238E27FC236}">
                <a16:creationId xmlns:a16="http://schemas.microsoft.com/office/drawing/2014/main" id="{69829A60-7A22-38FE-4328-A395CCFE40A5}"/>
              </a:ext>
            </a:extLst>
          </p:cNvPr>
          <p:cNvSpPr/>
          <p:nvPr/>
        </p:nvSpPr>
        <p:spPr>
          <a:xfrm rot="5400000">
            <a:off x="1685123" y="2355312"/>
            <a:ext cx="176269" cy="860234"/>
          </a:xfrm>
          <a:prstGeom prst="rightBrace">
            <a:avLst>
              <a:gd name="adj1" fmla="val 8333"/>
              <a:gd name="adj2" fmla="val 5286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C271AE79-17E9-1F04-EFF6-565346E565B4}"/>
              </a:ext>
            </a:extLst>
          </p:cNvPr>
          <p:cNvSpPr/>
          <p:nvPr/>
        </p:nvSpPr>
        <p:spPr>
          <a:xfrm rot="5400000">
            <a:off x="2734470" y="2424161"/>
            <a:ext cx="162517" cy="736293"/>
          </a:xfrm>
          <a:prstGeom prst="rightBrace">
            <a:avLst>
              <a:gd name="adj1" fmla="val 8333"/>
              <a:gd name="adj2" fmla="val 5286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a:extLst>
              <a:ext uri="{FF2B5EF4-FFF2-40B4-BE49-F238E27FC236}">
                <a16:creationId xmlns:a16="http://schemas.microsoft.com/office/drawing/2014/main" id="{EACED0D0-BFD9-F34F-B95E-1BD8EA9CE311}"/>
              </a:ext>
            </a:extLst>
          </p:cNvPr>
          <p:cNvSpPr/>
          <p:nvPr/>
        </p:nvSpPr>
        <p:spPr>
          <a:xfrm rot="5400000">
            <a:off x="4106069" y="2033063"/>
            <a:ext cx="162516" cy="1518491"/>
          </a:xfrm>
          <a:prstGeom prst="rightBrace">
            <a:avLst>
              <a:gd name="adj1" fmla="val 8333"/>
              <a:gd name="adj2" fmla="val 5286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F316CF51-D9CD-8721-6BE4-7F15AC3C31F4}"/>
              </a:ext>
            </a:extLst>
          </p:cNvPr>
          <p:cNvSpPr/>
          <p:nvPr/>
        </p:nvSpPr>
        <p:spPr>
          <a:xfrm rot="5400000">
            <a:off x="5206837" y="2505867"/>
            <a:ext cx="162517" cy="528809"/>
          </a:xfrm>
          <a:prstGeom prst="rightBrace">
            <a:avLst>
              <a:gd name="adj1" fmla="val 8333"/>
              <a:gd name="adj2" fmla="val 5286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94C30B96-1C2B-56F5-ABA7-14E651E7936B}"/>
              </a:ext>
            </a:extLst>
          </p:cNvPr>
          <p:cNvSpPr/>
          <p:nvPr/>
        </p:nvSpPr>
        <p:spPr>
          <a:xfrm rot="5400000">
            <a:off x="5927307" y="2435874"/>
            <a:ext cx="200136" cy="722982"/>
          </a:xfrm>
          <a:prstGeom prst="rightBrace">
            <a:avLst>
              <a:gd name="adj1" fmla="val 8333"/>
              <a:gd name="adj2" fmla="val 5286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13DD28B1-70D8-F5A8-20F8-8FD76D6271D3}"/>
              </a:ext>
            </a:extLst>
          </p:cNvPr>
          <p:cNvSpPr/>
          <p:nvPr/>
        </p:nvSpPr>
        <p:spPr>
          <a:xfrm rot="5400000">
            <a:off x="7717089" y="1503555"/>
            <a:ext cx="200136" cy="2629814"/>
          </a:xfrm>
          <a:prstGeom prst="rightBrace">
            <a:avLst>
              <a:gd name="adj1" fmla="val 8333"/>
              <a:gd name="adj2" fmla="val 5286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ight Brace 11">
            <a:extLst>
              <a:ext uri="{FF2B5EF4-FFF2-40B4-BE49-F238E27FC236}">
                <a16:creationId xmlns:a16="http://schemas.microsoft.com/office/drawing/2014/main" id="{1AFBB30E-F6F4-C64B-BD34-3CD46E949BFF}"/>
              </a:ext>
            </a:extLst>
          </p:cNvPr>
          <p:cNvSpPr/>
          <p:nvPr/>
        </p:nvSpPr>
        <p:spPr>
          <a:xfrm rot="5400000">
            <a:off x="940565" y="4752398"/>
            <a:ext cx="176268" cy="384672"/>
          </a:xfrm>
          <a:prstGeom prst="rightBrace">
            <a:avLst>
              <a:gd name="adj1" fmla="val 8333"/>
              <a:gd name="adj2" fmla="val 5286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ight Brace 12">
            <a:extLst>
              <a:ext uri="{FF2B5EF4-FFF2-40B4-BE49-F238E27FC236}">
                <a16:creationId xmlns:a16="http://schemas.microsoft.com/office/drawing/2014/main" id="{2C1D8669-A08A-6D5D-27DA-E29164F7C145}"/>
              </a:ext>
            </a:extLst>
          </p:cNvPr>
          <p:cNvSpPr/>
          <p:nvPr/>
        </p:nvSpPr>
        <p:spPr>
          <a:xfrm rot="5400000">
            <a:off x="1683286" y="4512781"/>
            <a:ext cx="176269" cy="860234"/>
          </a:xfrm>
          <a:prstGeom prst="rightBrace">
            <a:avLst>
              <a:gd name="adj1" fmla="val 8333"/>
              <a:gd name="adj2" fmla="val 5286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ight Brace 13">
            <a:extLst>
              <a:ext uri="{FF2B5EF4-FFF2-40B4-BE49-F238E27FC236}">
                <a16:creationId xmlns:a16="http://schemas.microsoft.com/office/drawing/2014/main" id="{8784A0A4-BBCE-6A26-1F12-01BBDB888734}"/>
              </a:ext>
            </a:extLst>
          </p:cNvPr>
          <p:cNvSpPr/>
          <p:nvPr/>
        </p:nvSpPr>
        <p:spPr>
          <a:xfrm rot="5400000">
            <a:off x="2732633" y="4581630"/>
            <a:ext cx="162517" cy="736293"/>
          </a:xfrm>
          <a:prstGeom prst="rightBrace">
            <a:avLst>
              <a:gd name="adj1" fmla="val 8333"/>
              <a:gd name="adj2" fmla="val 5286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C24F91B4-ED18-4965-E8A9-FD6CEEC2C084}"/>
              </a:ext>
            </a:extLst>
          </p:cNvPr>
          <p:cNvSpPr/>
          <p:nvPr/>
        </p:nvSpPr>
        <p:spPr>
          <a:xfrm rot="5400000">
            <a:off x="4104232" y="4190532"/>
            <a:ext cx="162516" cy="1518491"/>
          </a:xfrm>
          <a:prstGeom prst="rightBrace">
            <a:avLst>
              <a:gd name="adj1" fmla="val 8333"/>
              <a:gd name="adj2" fmla="val 5286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e 15">
            <a:extLst>
              <a:ext uri="{FF2B5EF4-FFF2-40B4-BE49-F238E27FC236}">
                <a16:creationId xmlns:a16="http://schemas.microsoft.com/office/drawing/2014/main" id="{600E6E9A-3B7B-9F09-E4E4-D6941B332429}"/>
              </a:ext>
            </a:extLst>
          </p:cNvPr>
          <p:cNvSpPr/>
          <p:nvPr/>
        </p:nvSpPr>
        <p:spPr>
          <a:xfrm rot="5400000">
            <a:off x="5205000" y="4663336"/>
            <a:ext cx="162517" cy="528809"/>
          </a:xfrm>
          <a:prstGeom prst="rightBrace">
            <a:avLst>
              <a:gd name="adj1" fmla="val 8333"/>
              <a:gd name="adj2" fmla="val 5286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e 16">
            <a:extLst>
              <a:ext uri="{FF2B5EF4-FFF2-40B4-BE49-F238E27FC236}">
                <a16:creationId xmlns:a16="http://schemas.microsoft.com/office/drawing/2014/main" id="{C5C5DFC7-427E-8981-825E-1EFB9BDCA62E}"/>
              </a:ext>
            </a:extLst>
          </p:cNvPr>
          <p:cNvSpPr/>
          <p:nvPr/>
        </p:nvSpPr>
        <p:spPr>
          <a:xfrm rot="5400000">
            <a:off x="5925470" y="4593343"/>
            <a:ext cx="200136" cy="722982"/>
          </a:xfrm>
          <a:prstGeom prst="rightBrace">
            <a:avLst>
              <a:gd name="adj1" fmla="val 8333"/>
              <a:gd name="adj2" fmla="val 5286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ight Brace 17">
            <a:extLst>
              <a:ext uri="{FF2B5EF4-FFF2-40B4-BE49-F238E27FC236}">
                <a16:creationId xmlns:a16="http://schemas.microsoft.com/office/drawing/2014/main" id="{5442E591-2E6C-6567-5763-17389B0EC067}"/>
              </a:ext>
            </a:extLst>
          </p:cNvPr>
          <p:cNvSpPr/>
          <p:nvPr/>
        </p:nvSpPr>
        <p:spPr>
          <a:xfrm rot="5400000">
            <a:off x="7715252" y="3661024"/>
            <a:ext cx="200136" cy="2629814"/>
          </a:xfrm>
          <a:prstGeom prst="rightBrace">
            <a:avLst>
              <a:gd name="adj1" fmla="val 8333"/>
              <a:gd name="adj2" fmla="val 5286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0B4D779B-DA1F-F66A-7AF7-E55435E5B23E}"/>
              </a:ext>
            </a:extLst>
          </p:cNvPr>
          <p:cNvSpPr txBox="1"/>
          <p:nvPr/>
        </p:nvSpPr>
        <p:spPr>
          <a:xfrm>
            <a:off x="836363" y="2983877"/>
            <a:ext cx="8293864" cy="400110"/>
          </a:xfrm>
          <a:prstGeom prst="rect">
            <a:avLst/>
          </a:prstGeom>
          <a:noFill/>
        </p:spPr>
        <p:txBody>
          <a:bodyPr wrap="square">
            <a:spAutoFit/>
          </a:bodyPr>
          <a:lstStyle/>
          <a:p>
            <a:r>
              <a:rPr lang="en-US" sz="2000" kern="50" dirty="0">
                <a:solidFill>
                  <a:schemeClr val="accent3"/>
                </a:solidFill>
                <a:effectLst/>
                <a:latin typeface="Garamond" panose="02020404030301010803" pitchFamily="18" charset="0"/>
                <a:ea typeface="Calibri" panose="020F0502020204030204" pitchFamily="34" charset="0"/>
                <a:cs typeface="Garamond" panose="02020404030301010803" pitchFamily="18" charset="0"/>
              </a:rPr>
              <a:t> 1         2		3	       4	          5          6		      7	</a:t>
            </a:r>
            <a:endParaRPr lang="en-US" sz="2000" dirty="0"/>
          </a:p>
        </p:txBody>
      </p:sp>
      <p:cxnSp>
        <p:nvCxnSpPr>
          <p:cNvPr id="22" name="Straight Arrow Connector 21">
            <a:extLst>
              <a:ext uri="{FF2B5EF4-FFF2-40B4-BE49-F238E27FC236}">
                <a16:creationId xmlns:a16="http://schemas.microsoft.com/office/drawing/2014/main" id="{1C2CC9EE-E83D-C8FD-EF4D-26D075795ED6}"/>
              </a:ext>
            </a:extLst>
          </p:cNvPr>
          <p:cNvCxnSpPr>
            <a:cxnSpLocks/>
          </p:cNvCxnSpPr>
          <p:nvPr/>
        </p:nvCxnSpPr>
        <p:spPr>
          <a:xfrm>
            <a:off x="1024569" y="3429000"/>
            <a:ext cx="0" cy="856564"/>
          </a:xfrm>
          <a:prstGeom prst="straightConnector1">
            <a:avLst/>
          </a:prstGeom>
          <a:ln>
            <a:headEnd type="arrow"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23" name="Straight Arrow Connector 22">
            <a:extLst>
              <a:ext uri="{FF2B5EF4-FFF2-40B4-BE49-F238E27FC236}">
                <a16:creationId xmlns:a16="http://schemas.microsoft.com/office/drawing/2014/main" id="{4213B46A-1103-18F8-CB10-51CAC2B6A228}"/>
              </a:ext>
            </a:extLst>
          </p:cNvPr>
          <p:cNvCxnSpPr>
            <a:cxnSpLocks/>
          </p:cNvCxnSpPr>
          <p:nvPr/>
        </p:nvCxnSpPr>
        <p:spPr>
          <a:xfrm>
            <a:off x="5275244" y="3383987"/>
            <a:ext cx="0" cy="856564"/>
          </a:xfrm>
          <a:prstGeom prst="straightConnector1">
            <a:avLst/>
          </a:prstGeom>
          <a:ln>
            <a:headEnd type="arrow"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24" name="Straight Arrow Connector 23">
            <a:extLst>
              <a:ext uri="{FF2B5EF4-FFF2-40B4-BE49-F238E27FC236}">
                <a16:creationId xmlns:a16="http://schemas.microsoft.com/office/drawing/2014/main" id="{A079D7EA-3BFC-185E-1C82-BE4BB3351A9F}"/>
              </a:ext>
            </a:extLst>
          </p:cNvPr>
          <p:cNvCxnSpPr>
            <a:cxnSpLocks/>
          </p:cNvCxnSpPr>
          <p:nvPr/>
        </p:nvCxnSpPr>
        <p:spPr>
          <a:xfrm>
            <a:off x="1757190" y="3429000"/>
            <a:ext cx="0" cy="856564"/>
          </a:xfrm>
          <a:prstGeom prst="straightConnector1">
            <a:avLst/>
          </a:prstGeom>
          <a:ln>
            <a:headEnd type="arrow"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25" name="Straight Arrow Connector 24">
            <a:extLst>
              <a:ext uri="{FF2B5EF4-FFF2-40B4-BE49-F238E27FC236}">
                <a16:creationId xmlns:a16="http://schemas.microsoft.com/office/drawing/2014/main" id="{FA8600A2-B985-5823-47D0-49CACC66F246}"/>
              </a:ext>
            </a:extLst>
          </p:cNvPr>
          <p:cNvCxnSpPr>
            <a:cxnSpLocks/>
          </p:cNvCxnSpPr>
          <p:nvPr/>
        </p:nvCxnSpPr>
        <p:spPr>
          <a:xfrm>
            <a:off x="2801956" y="3429000"/>
            <a:ext cx="0" cy="856564"/>
          </a:xfrm>
          <a:prstGeom prst="straightConnector1">
            <a:avLst/>
          </a:prstGeom>
          <a:ln>
            <a:headEnd type="arrow"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30" name="Straight Arrow Connector 29">
            <a:extLst>
              <a:ext uri="{FF2B5EF4-FFF2-40B4-BE49-F238E27FC236}">
                <a16:creationId xmlns:a16="http://schemas.microsoft.com/office/drawing/2014/main" id="{FD280A7F-0E93-8D09-A45C-43E69749EA7D}"/>
              </a:ext>
            </a:extLst>
          </p:cNvPr>
          <p:cNvCxnSpPr>
            <a:cxnSpLocks/>
          </p:cNvCxnSpPr>
          <p:nvPr/>
        </p:nvCxnSpPr>
        <p:spPr>
          <a:xfrm>
            <a:off x="6011538" y="3395949"/>
            <a:ext cx="0" cy="856564"/>
          </a:xfrm>
          <a:prstGeom prst="straightConnector1">
            <a:avLst/>
          </a:prstGeom>
          <a:ln>
            <a:headEnd type="arrow"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31" name="Straight Arrow Connector 30">
            <a:extLst>
              <a:ext uri="{FF2B5EF4-FFF2-40B4-BE49-F238E27FC236}">
                <a16:creationId xmlns:a16="http://schemas.microsoft.com/office/drawing/2014/main" id="{8197E944-A1D8-5324-6D9A-36BAD8AC8E5A}"/>
              </a:ext>
            </a:extLst>
          </p:cNvPr>
          <p:cNvCxnSpPr>
            <a:cxnSpLocks/>
          </p:cNvCxnSpPr>
          <p:nvPr/>
        </p:nvCxnSpPr>
        <p:spPr>
          <a:xfrm>
            <a:off x="7761384" y="3417983"/>
            <a:ext cx="0" cy="856564"/>
          </a:xfrm>
          <a:prstGeom prst="straightConnector1">
            <a:avLst/>
          </a:prstGeom>
          <a:ln>
            <a:headEnd type="arrow"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32" name="Straight Arrow Connector 31">
            <a:extLst>
              <a:ext uri="{FF2B5EF4-FFF2-40B4-BE49-F238E27FC236}">
                <a16:creationId xmlns:a16="http://schemas.microsoft.com/office/drawing/2014/main" id="{B0FF02B7-E8B5-F9A8-9A83-B149F00D04C1}"/>
              </a:ext>
            </a:extLst>
          </p:cNvPr>
          <p:cNvCxnSpPr>
            <a:cxnSpLocks/>
          </p:cNvCxnSpPr>
          <p:nvPr/>
        </p:nvCxnSpPr>
        <p:spPr>
          <a:xfrm flipH="1">
            <a:off x="4151525" y="3888954"/>
            <a:ext cx="6808" cy="341525"/>
          </a:xfrm>
          <a:prstGeom prst="straightConnector1">
            <a:avLst/>
          </a:prstGeom>
          <a:ln w="22225">
            <a:solidFill>
              <a:srgbClr val="FF0000"/>
            </a:solidFill>
            <a:headEnd type="none" w="med" len="med"/>
            <a:tailEnd type="arrow" w="med" len="med"/>
          </a:ln>
        </p:spPr>
        <p:style>
          <a:lnRef idx="1">
            <a:schemeClr val="accent6"/>
          </a:lnRef>
          <a:fillRef idx="0">
            <a:schemeClr val="accent6"/>
          </a:fillRef>
          <a:effectRef idx="0">
            <a:schemeClr val="accent6"/>
          </a:effectRef>
          <a:fontRef idx="minor">
            <a:schemeClr val="tx1"/>
          </a:fontRef>
        </p:style>
      </p:cxnSp>
      <p:cxnSp>
        <p:nvCxnSpPr>
          <p:cNvPr id="33" name="Straight Arrow Connector 32">
            <a:extLst>
              <a:ext uri="{FF2B5EF4-FFF2-40B4-BE49-F238E27FC236}">
                <a16:creationId xmlns:a16="http://schemas.microsoft.com/office/drawing/2014/main" id="{B945AE63-AC47-268E-5406-F6145D4C708F}"/>
              </a:ext>
            </a:extLst>
          </p:cNvPr>
          <p:cNvCxnSpPr>
            <a:cxnSpLocks/>
          </p:cNvCxnSpPr>
          <p:nvPr/>
        </p:nvCxnSpPr>
        <p:spPr>
          <a:xfrm>
            <a:off x="4158333" y="3382180"/>
            <a:ext cx="0" cy="355296"/>
          </a:xfrm>
          <a:prstGeom prst="straightConnector1">
            <a:avLst/>
          </a:prstGeom>
          <a:ln w="22225">
            <a:solidFill>
              <a:srgbClr val="FF0000"/>
            </a:solidFill>
            <a:headEnd type="triangle" w="med" len="med"/>
            <a:tailEnd type="none" w="med" len="med"/>
          </a:ln>
        </p:spPr>
        <p:style>
          <a:lnRef idx="1">
            <a:schemeClr val="accent6"/>
          </a:lnRef>
          <a:fillRef idx="0">
            <a:schemeClr val="accent6"/>
          </a:fillRef>
          <a:effectRef idx="0">
            <a:schemeClr val="accent6"/>
          </a:effectRef>
          <a:fontRef idx="minor">
            <a:schemeClr val="tx1"/>
          </a:fontRef>
        </p:style>
      </p:cxnSp>
      <p:cxnSp>
        <p:nvCxnSpPr>
          <p:cNvPr id="34" name="Straight Connector 33">
            <a:extLst>
              <a:ext uri="{FF2B5EF4-FFF2-40B4-BE49-F238E27FC236}">
                <a16:creationId xmlns:a16="http://schemas.microsoft.com/office/drawing/2014/main" id="{79859F0E-86CF-232C-966A-CE27E277833C}"/>
              </a:ext>
            </a:extLst>
          </p:cNvPr>
          <p:cNvCxnSpPr>
            <a:cxnSpLocks/>
          </p:cNvCxnSpPr>
          <p:nvPr/>
        </p:nvCxnSpPr>
        <p:spPr>
          <a:xfrm>
            <a:off x="4104054" y="3739066"/>
            <a:ext cx="100606" cy="8549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4DE2E98-38D9-412D-F19E-E4BDCD697465}"/>
              </a:ext>
            </a:extLst>
          </p:cNvPr>
          <p:cNvCxnSpPr>
            <a:cxnSpLocks/>
          </p:cNvCxnSpPr>
          <p:nvPr/>
        </p:nvCxnSpPr>
        <p:spPr>
          <a:xfrm>
            <a:off x="4113234" y="3803330"/>
            <a:ext cx="100606" cy="8549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FCE62AA-8309-FB4F-C6D9-FF6744B5DF43}"/>
              </a:ext>
            </a:extLst>
          </p:cNvPr>
          <p:cNvSpPr txBox="1"/>
          <p:nvPr/>
        </p:nvSpPr>
        <p:spPr>
          <a:xfrm>
            <a:off x="2801956" y="5615681"/>
            <a:ext cx="9389109" cy="553998"/>
          </a:xfrm>
          <a:prstGeom prst="rect">
            <a:avLst/>
          </a:prstGeom>
          <a:noFill/>
        </p:spPr>
        <p:txBody>
          <a:bodyPr wrap="none" rtlCol="0">
            <a:spAutoFit/>
          </a:bodyPr>
          <a:lstStyle/>
          <a:p>
            <a:r>
              <a:rPr lang="en-US" sz="3000" i="1" dirty="0">
                <a:latin typeface="Times New Roman" panose="02020603050405020304" pitchFamily="18" charset="0"/>
                <a:cs typeface="Times New Roman" panose="02020603050405020304" pitchFamily="18" charset="0"/>
              </a:rPr>
              <a:t>Better</a:t>
            </a:r>
            <a:r>
              <a:rPr lang="en-US" sz="3000" dirty="0">
                <a:latin typeface="Times New Roman" panose="02020603050405020304" pitchFamily="18" charset="0"/>
                <a:cs typeface="Times New Roman" panose="02020603050405020304" pitchFamily="18" charset="0"/>
              </a:rPr>
              <a:t> captures the nature of the similarities and differences</a:t>
            </a:r>
          </a:p>
        </p:txBody>
      </p:sp>
    </p:spTree>
    <p:extLst>
      <p:ext uri="{BB962C8B-B14F-4D97-AF65-F5344CB8AC3E}">
        <p14:creationId xmlns:p14="http://schemas.microsoft.com/office/powerpoint/2010/main" val="36973806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5" name="Google Shape;389;p19">
            <a:extLst>
              <a:ext uri="{FF2B5EF4-FFF2-40B4-BE49-F238E27FC236}">
                <a16:creationId xmlns:a16="http://schemas.microsoft.com/office/drawing/2014/main" id="{15CBD887-3691-B83B-5423-3B984C974CDE}"/>
              </a:ext>
            </a:extLst>
          </p:cNvPr>
          <p:cNvSpPr txBox="1">
            <a:spLocks/>
          </p:cNvSpPr>
          <p:nvPr/>
        </p:nvSpPr>
        <p:spPr>
          <a:xfrm>
            <a:off x="135467" y="-5416"/>
            <a:ext cx="10515600" cy="132556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Times New Roman"/>
              <a:buNone/>
              <a:defRPr sz="44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sz="3600" cap="small" dirty="0">
                <a:latin typeface="Times New Roman" panose="02020603050405020304" pitchFamily="18" charset="0"/>
                <a:cs typeface="Times New Roman" panose="02020603050405020304" pitchFamily="18" charset="0"/>
              </a:rPr>
              <a:t>Swim Captain</a:t>
            </a:r>
          </a:p>
        </p:txBody>
      </p:sp>
      <p:pic>
        <p:nvPicPr>
          <p:cNvPr id="1026" name="Picture 2" descr="What it Means to be a Team Captain - Swimming World News">
            <a:extLst>
              <a:ext uri="{FF2B5EF4-FFF2-40B4-BE49-F238E27FC236}">
                <a16:creationId xmlns:a16="http://schemas.microsoft.com/office/drawing/2014/main" id="{C59E6CCF-C310-97B0-4724-9123DAEA90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1500" y="1428750"/>
            <a:ext cx="5969000" cy="40005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2DD9797-9A64-6F2C-01C5-845104A5AD2F}"/>
              </a:ext>
            </a:extLst>
          </p:cNvPr>
          <p:cNvSpPr txBox="1"/>
          <p:nvPr/>
        </p:nvSpPr>
        <p:spPr>
          <a:xfrm>
            <a:off x="3407432" y="3484963"/>
            <a:ext cx="918841" cy="1077218"/>
          </a:xfrm>
          <a:prstGeom prst="rect">
            <a:avLst/>
          </a:prstGeom>
          <a:noFill/>
        </p:spPr>
        <p:txBody>
          <a:bodyPr wrap="none" rtlCol="0">
            <a:spAutoFit/>
          </a:bodyPr>
          <a:lstStyle/>
          <a:p>
            <a:r>
              <a:rPr lang="en-US" sz="2400" b="1" dirty="0">
                <a:solidFill>
                  <a:schemeClr val="tx1"/>
                </a:solidFill>
                <a:highlight>
                  <a:srgbClr val="FFFF00"/>
                </a:highlight>
                <a:latin typeface="Times New Roman" panose="02020603050405020304" pitchFamily="18" charset="0"/>
                <a:cs typeface="Times New Roman" panose="02020603050405020304" pitchFamily="18" charset="0"/>
              </a:rPr>
              <a:t>Mara</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F02AF2D2-852E-CA45-0955-024DF564671C}"/>
              </a:ext>
            </a:extLst>
          </p:cNvPr>
          <p:cNvSpPr txBox="1"/>
          <p:nvPr/>
        </p:nvSpPr>
        <p:spPr>
          <a:xfrm>
            <a:off x="6997095" y="3992794"/>
            <a:ext cx="577402" cy="1200329"/>
          </a:xfrm>
          <a:prstGeom prst="rect">
            <a:avLst/>
          </a:prstGeom>
          <a:noFill/>
        </p:spPr>
        <p:txBody>
          <a:bodyPr wrap="none" rtlCol="0">
            <a:spAutoFit/>
          </a:bodyPr>
          <a:lstStyle/>
          <a:p>
            <a:r>
              <a:rPr lang="en-US" sz="2400" b="1" dirty="0">
                <a:solidFill>
                  <a:schemeClr val="tx1"/>
                </a:solidFill>
                <a:highlight>
                  <a:srgbClr val="FFFF00"/>
                </a:highlight>
                <a:latin typeface="Times New Roman" panose="02020603050405020304" pitchFamily="18" charset="0"/>
                <a:cs typeface="Times New Roman" panose="02020603050405020304" pitchFamily="18" charset="0"/>
              </a:rPr>
              <a:t>Jal</a:t>
            </a: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0B937EDF-6C06-6399-A65B-6688DA519DF8}"/>
              </a:ext>
            </a:extLst>
          </p:cNvPr>
          <p:cNvSpPr txBox="1"/>
          <p:nvPr/>
        </p:nvSpPr>
        <p:spPr>
          <a:xfrm>
            <a:off x="5187248" y="2733980"/>
            <a:ext cx="663964" cy="830997"/>
          </a:xfrm>
          <a:prstGeom prst="rect">
            <a:avLst/>
          </a:prstGeom>
          <a:noFill/>
        </p:spPr>
        <p:txBody>
          <a:bodyPr wrap="none" rtlCol="0">
            <a:spAutoFit/>
          </a:bodyPr>
          <a:lstStyle/>
          <a:p>
            <a:r>
              <a:rPr lang="en-US" sz="1600" b="1" dirty="0">
                <a:solidFill>
                  <a:schemeClr val="tx1"/>
                </a:solidFill>
                <a:highlight>
                  <a:srgbClr val="FFFF00"/>
                </a:highlight>
                <a:latin typeface="Times New Roman" panose="02020603050405020304" pitchFamily="18" charset="0"/>
                <a:cs typeface="Times New Roman" panose="02020603050405020304" pitchFamily="18" charset="0"/>
              </a:rPr>
              <a:t>Rosie</a:t>
            </a: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6896713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5" name="Google Shape;389;p19">
            <a:extLst>
              <a:ext uri="{FF2B5EF4-FFF2-40B4-BE49-F238E27FC236}">
                <a16:creationId xmlns:a16="http://schemas.microsoft.com/office/drawing/2014/main" id="{15CBD887-3691-B83B-5423-3B984C974CDE}"/>
              </a:ext>
            </a:extLst>
          </p:cNvPr>
          <p:cNvSpPr txBox="1">
            <a:spLocks/>
          </p:cNvSpPr>
          <p:nvPr/>
        </p:nvSpPr>
        <p:spPr>
          <a:xfrm>
            <a:off x="135467" y="-5416"/>
            <a:ext cx="10515600" cy="132556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Times New Roman"/>
              <a:buNone/>
              <a:defRPr sz="44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sz="3600" cap="small" dirty="0">
                <a:latin typeface="Times New Roman" panose="02020603050405020304" pitchFamily="18" charset="0"/>
                <a:cs typeface="Times New Roman" panose="02020603050405020304" pitchFamily="18" charset="0"/>
              </a:rPr>
              <a:t>Swim Captain</a:t>
            </a:r>
          </a:p>
        </p:txBody>
      </p:sp>
      <p:pic>
        <p:nvPicPr>
          <p:cNvPr id="1026" name="Picture 2" descr="What it Means to be a Team Captain - Swimming World News">
            <a:extLst>
              <a:ext uri="{FF2B5EF4-FFF2-40B4-BE49-F238E27FC236}">
                <a16:creationId xmlns:a16="http://schemas.microsoft.com/office/drawing/2014/main" id="{C59E6CCF-C310-97B0-4724-9123DAEA90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1500" y="1428750"/>
            <a:ext cx="5969000" cy="40005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52F938A-1CE1-8247-7195-27D0089917A5}"/>
              </a:ext>
            </a:extLst>
          </p:cNvPr>
          <p:cNvSpPr txBox="1"/>
          <p:nvPr/>
        </p:nvSpPr>
        <p:spPr>
          <a:xfrm>
            <a:off x="9209647" y="1492853"/>
            <a:ext cx="2329484" cy="1323439"/>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Jal:</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Captain = Yes</a:t>
            </a:r>
          </a:p>
          <a:p>
            <a:r>
              <a:rPr lang="en-US" sz="2000" dirty="0">
                <a:latin typeface="Times New Roman" panose="02020603050405020304" pitchFamily="18" charset="0"/>
                <a:cs typeface="Times New Roman" panose="02020603050405020304" pitchFamily="18" charset="0"/>
              </a:rPr>
              <a:t>Giving Orders = Yes</a:t>
            </a:r>
          </a:p>
        </p:txBody>
      </p:sp>
      <p:sp>
        <p:nvSpPr>
          <p:cNvPr id="8" name="TextBox 7">
            <a:extLst>
              <a:ext uri="{FF2B5EF4-FFF2-40B4-BE49-F238E27FC236}">
                <a16:creationId xmlns:a16="http://schemas.microsoft.com/office/drawing/2014/main" id="{22DD9797-9A64-6F2C-01C5-845104A5AD2F}"/>
              </a:ext>
            </a:extLst>
          </p:cNvPr>
          <p:cNvSpPr txBox="1"/>
          <p:nvPr/>
        </p:nvSpPr>
        <p:spPr>
          <a:xfrm>
            <a:off x="675249" y="1492853"/>
            <a:ext cx="2329484" cy="1323439"/>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Mara:</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Captain = No</a:t>
            </a:r>
          </a:p>
          <a:p>
            <a:r>
              <a:rPr lang="en-US" sz="2000" dirty="0">
                <a:latin typeface="Times New Roman" panose="02020603050405020304" pitchFamily="18" charset="0"/>
                <a:cs typeface="Times New Roman" panose="02020603050405020304" pitchFamily="18" charset="0"/>
              </a:rPr>
              <a:t>Giving Orders = Yes</a:t>
            </a:r>
          </a:p>
        </p:txBody>
      </p:sp>
      <p:sp>
        <p:nvSpPr>
          <p:cNvPr id="2" name="TextBox 1">
            <a:extLst>
              <a:ext uri="{FF2B5EF4-FFF2-40B4-BE49-F238E27FC236}">
                <a16:creationId xmlns:a16="http://schemas.microsoft.com/office/drawing/2014/main" id="{F632B3E6-C0CD-F6BC-940D-1214F92EEB5C}"/>
              </a:ext>
            </a:extLst>
          </p:cNvPr>
          <p:cNvSpPr txBox="1"/>
          <p:nvPr/>
        </p:nvSpPr>
        <p:spPr>
          <a:xfrm>
            <a:off x="3111500" y="5784850"/>
            <a:ext cx="6171882"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Different in “Captain Status” but same in “Giving Orders”</a:t>
            </a:r>
          </a:p>
        </p:txBody>
      </p:sp>
      <p:sp>
        <p:nvSpPr>
          <p:cNvPr id="9" name="TextBox 8">
            <a:extLst>
              <a:ext uri="{FF2B5EF4-FFF2-40B4-BE49-F238E27FC236}">
                <a16:creationId xmlns:a16="http://schemas.microsoft.com/office/drawing/2014/main" id="{31037590-C69F-A04F-7939-8272DC924C89}"/>
              </a:ext>
            </a:extLst>
          </p:cNvPr>
          <p:cNvSpPr txBox="1"/>
          <p:nvPr/>
        </p:nvSpPr>
        <p:spPr>
          <a:xfrm>
            <a:off x="3407432" y="3484963"/>
            <a:ext cx="918841" cy="1077218"/>
          </a:xfrm>
          <a:prstGeom prst="rect">
            <a:avLst/>
          </a:prstGeom>
          <a:noFill/>
        </p:spPr>
        <p:txBody>
          <a:bodyPr wrap="none" rtlCol="0">
            <a:spAutoFit/>
          </a:bodyPr>
          <a:lstStyle/>
          <a:p>
            <a:r>
              <a:rPr lang="en-US" sz="2400" b="1" dirty="0">
                <a:solidFill>
                  <a:schemeClr val="tx1"/>
                </a:solidFill>
                <a:highlight>
                  <a:srgbClr val="FFFF00"/>
                </a:highlight>
                <a:latin typeface="Times New Roman" panose="02020603050405020304" pitchFamily="18" charset="0"/>
                <a:cs typeface="Times New Roman" panose="02020603050405020304" pitchFamily="18" charset="0"/>
              </a:rPr>
              <a:t>Mara</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DA189D78-D3EE-1E57-7E48-C88085339E7D}"/>
              </a:ext>
            </a:extLst>
          </p:cNvPr>
          <p:cNvSpPr txBox="1"/>
          <p:nvPr/>
        </p:nvSpPr>
        <p:spPr>
          <a:xfrm>
            <a:off x="6997095" y="3992794"/>
            <a:ext cx="577402" cy="1200329"/>
          </a:xfrm>
          <a:prstGeom prst="rect">
            <a:avLst/>
          </a:prstGeom>
          <a:noFill/>
        </p:spPr>
        <p:txBody>
          <a:bodyPr wrap="none" rtlCol="0">
            <a:spAutoFit/>
          </a:bodyPr>
          <a:lstStyle/>
          <a:p>
            <a:r>
              <a:rPr lang="en-US" sz="2400" b="1" dirty="0">
                <a:solidFill>
                  <a:schemeClr val="tx1"/>
                </a:solidFill>
                <a:highlight>
                  <a:srgbClr val="FFFF00"/>
                </a:highlight>
                <a:latin typeface="Times New Roman" panose="02020603050405020304" pitchFamily="18" charset="0"/>
                <a:cs typeface="Times New Roman" panose="02020603050405020304" pitchFamily="18" charset="0"/>
              </a:rPr>
              <a:t>Jal</a:t>
            </a: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7A1C0FE3-ED5B-8B00-1FDF-2EF1F618BB2A}"/>
              </a:ext>
            </a:extLst>
          </p:cNvPr>
          <p:cNvSpPr txBox="1"/>
          <p:nvPr/>
        </p:nvSpPr>
        <p:spPr>
          <a:xfrm>
            <a:off x="5187248" y="2733980"/>
            <a:ext cx="663964" cy="830997"/>
          </a:xfrm>
          <a:prstGeom prst="rect">
            <a:avLst/>
          </a:prstGeom>
          <a:noFill/>
        </p:spPr>
        <p:txBody>
          <a:bodyPr wrap="none" rtlCol="0">
            <a:spAutoFit/>
          </a:bodyPr>
          <a:lstStyle/>
          <a:p>
            <a:r>
              <a:rPr lang="en-US" sz="1600" b="1" dirty="0">
                <a:solidFill>
                  <a:schemeClr val="tx1"/>
                </a:solidFill>
                <a:highlight>
                  <a:srgbClr val="FFFF00"/>
                </a:highlight>
                <a:latin typeface="Times New Roman" panose="02020603050405020304" pitchFamily="18" charset="0"/>
                <a:cs typeface="Times New Roman" panose="02020603050405020304" pitchFamily="18" charset="0"/>
              </a:rPr>
              <a:t>Rosie</a:t>
            </a: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99AE6122-ADFF-971D-A68D-A2604DB863CB}"/>
              </a:ext>
            </a:extLst>
          </p:cNvPr>
          <p:cNvSpPr txBox="1"/>
          <p:nvPr/>
        </p:nvSpPr>
        <p:spPr>
          <a:xfrm>
            <a:off x="4667611" y="114771"/>
            <a:ext cx="2329484" cy="1323439"/>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Rosie:</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Captain = No</a:t>
            </a:r>
          </a:p>
          <a:p>
            <a:r>
              <a:rPr lang="en-US" sz="2000" dirty="0">
                <a:latin typeface="Times New Roman" panose="02020603050405020304" pitchFamily="18" charset="0"/>
                <a:cs typeface="Times New Roman" panose="02020603050405020304" pitchFamily="18" charset="0"/>
              </a:rPr>
              <a:t>Giving Orders = Yes</a:t>
            </a:r>
          </a:p>
        </p:txBody>
      </p:sp>
    </p:spTree>
    <p:extLst>
      <p:ext uri="{BB962C8B-B14F-4D97-AF65-F5344CB8AC3E}">
        <p14:creationId xmlns:p14="http://schemas.microsoft.com/office/powerpoint/2010/main" val="3520826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
        <p:nvSpPr>
          <p:cNvPr id="114" name="Google Shape;114;p16"/>
          <p:cNvSpPr txBox="1">
            <a:spLocks noGrp="1"/>
          </p:cNvSpPr>
          <p:nvPr>
            <p:ph type="ctrTitle" idx="4294967295"/>
          </p:nvPr>
        </p:nvSpPr>
        <p:spPr>
          <a:xfrm>
            <a:off x="1524000" y="2722563"/>
            <a:ext cx="9144000" cy="2387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a:p>
            <a:pPr marL="457200" lvl="0" indent="-508000" algn="l" rtl="0">
              <a:spcBef>
                <a:spcPts val="0"/>
              </a:spcBef>
              <a:spcAft>
                <a:spcPts val="0"/>
              </a:spcAft>
              <a:buSzPts val="4400"/>
              <a:buAutoNum type="arabicPeriod"/>
            </a:pPr>
            <a:r>
              <a:rPr lang="en-US"/>
              <a:t>The problem of variable construction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5" name="Google Shape;389;p19">
            <a:extLst>
              <a:ext uri="{FF2B5EF4-FFF2-40B4-BE49-F238E27FC236}">
                <a16:creationId xmlns:a16="http://schemas.microsoft.com/office/drawing/2014/main" id="{15CBD887-3691-B83B-5423-3B984C974CDE}"/>
              </a:ext>
            </a:extLst>
          </p:cNvPr>
          <p:cNvSpPr txBox="1">
            <a:spLocks/>
          </p:cNvSpPr>
          <p:nvPr/>
        </p:nvSpPr>
        <p:spPr>
          <a:xfrm>
            <a:off x="135467" y="-5416"/>
            <a:ext cx="10515600" cy="1325563"/>
          </a:xfrm>
          <a:prstGeom prst="rect">
            <a:avLst/>
          </a:prstGeom>
          <a:noFill/>
          <a:ln>
            <a:noFill/>
          </a:ln>
        </p:spPr>
        <p:txBody>
          <a:bodyPr spcFirstLastPara="1" wrap="square" lIns="91425" tIns="45700" rIns="91425" bIns="4570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Times New Roman"/>
              <a:buNone/>
              <a:defRPr sz="44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ts val="4400"/>
            </a:pPr>
            <a:r>
              <a:rPr lang="en-US" sz="3600" cap="small" dirty="0">
                <a:latin typeface="Times New Roman" panose="02020603050405020304" pitchFamily="18" charset="0"/>
                <a:cs typeface="Times New Roman" panose="02020603050405020304" pitchFamily="18" charset="0"/>
              </a:rPr>
              <a:t>Swim Captain</a:t>
            </a:r>
          </a:p>
        </p:txBody>
      </p:sp>
      <p:pic>
        <p:nvPicPr>
          <p:cNvPr id="1026" name="Picture 2" descr="What it Means to be a Team Captain - Swimming World News">
            <a:extLst>
              <a:ext uri="{FF2B5EF4-FFF2-40B4-BE49-F238E27FC236}">
                <a16:creationId xmlns:a16="http://schemas.microsoft.com/office/drawing/2014/main" id="{C59E6CCF-C310-97B0-4724-9123DAEA90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1500" y="1428750"/>
            <a:ext cx="5969000" cy="40005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52F938A-1CE1-8247-7195-27D0089917A5}"/>
              </a:ext>
            </a:extLst>
          </p:cNvPr>
          <p:cNvSpPr txBox="1"/>
          <p:nvPr/>
        </p:nvSpPr>
        <p:spPr>
          <a:xfrm>
            <a:off x="9209647" y="1492853"/>
            <a:ext cx="1963999" cy="1323439"/>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Jal:</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Captain = Yes</a:t>
            </a:r>
          </a:p>
          <a:p>
            <a:r>
              <a:rPr lang="en-US" sz="2000" dirty="0">
                <a:latin typeface="Times New Roman" panose="02020603050405020304" pitchFamily="18" charset="0"/>
                <a:cs typeface="Times New Roman" panose="02020603050405020304" pitchFamily="18" charset="0"/>
              </a:rPr>
              <a:t>Legitimate = Yes</a:t>
            </a:r>
          </a:p>
        </p:txBody>
      </p:sp>
      <p:sp>
        <p:nvSpPr>
          <p:cNvPr id="8" name="TextBox 7">
            <a:extLst>
              <a:ext uri="{FF2B5EF4-FFF2-40B4-BE49-F238E27FC236}">
                <a16:creationId xmlns:a16="http://schemas.microsoft.com/office/drawing/2014/main" id="{22DD9797-9A64-6F2C-01C5-845104A5AD2F}"/>
              </a:ext>
            </a:extLst>
          </p:cNvPr>
          <p:cNvSpPr txBox="1"/>
          <p:nvPr/>
        </p:nvSpPr>
        <p:spPr>
          <a:xfrm>
            <a:off x="675249" y="1492853"/>
            <a:ext cx="1879041" cy="1323439"/>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Mara:</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Captain = No</a:t>
            </a:r>
          </a:p>
          <a:p>
            <a:r>
              <a:rPr lang="en-US" sz="2000" dirty="0">
                <a:latin typeface="Times New Roman" panose="02020603050405020304" pitchFamily="18" charset="0"/>
                <a:cs typeface="Times New Roman" panose="02020603050405020304" pitchFamily="18" charset="0"/>
              </a:rPr>
              <a:t>Legitimate = No</a:t>
            </a:r>
          </a:p>
        </p:txBody>
      </p:sp>
      <p:sp>
        <p:nvSpPr>
          <p:cNvPr id="2" name="TextBox 1">
            <a:extLst>
              <a:ext uri="{FF2B5EF4-FFF2-40B4-BE49-F238E27FC236}">
                <a16:creationId xmlns:a16="http://schemas.microsoft.com/office/drawing/2014/main" id="{F632B3E6-C0CD-F6BC-940D-1214F92EEB5C}"/>
              </a:ext>
            </a:extLst>
          </p:cNvPr>
          <p:cNvSpPr txBox="1"/>
          <p:nvPr/>
        </p:nvSpPr>
        <p:spPr>
          <a:xfrm>
            <a:off x="3111500" y="5784850"/>
            <a:ext cx="5396029" cy="400110"/>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Different in “Captain Status” </a:t>
            </a:r>
            <a:r>
              <a:rPr lang="en-US" sz="2000" i="1" dirty="0">
                <a:latin typeface="Times New Roman" panose="02020603050405020304" pitchFamily="18" charset="0"/>
                <a:cs typeface="Times New Roman" panose="02020603050405020304" pitchFamily="18" charset="0"/>
              </a:rPr>
              <a:t>and</a:t>
            </a:r>
            <a:r>
              <a:rPr lang="en-US" sz="2000" dirty="0">
                <a:latin typeface="Times New Roman" panose="02020603050405020304" pitchFamily="18" charset="0"/>
                <a:cs typeface="Times New Roman" panose="02020603050405020304" pitchFamily="18" charset="0"/>
              </a:rPr>
              <a:t> in “Legitimacy” </a:t>
            </a:r>
          </a:p>
        </p:txBody>
      </p:sp>
      <p:sp>
        <p:nvSpPr>
          <p:cNvPr id="9" name="TextBox 8">
            <a:extLst>
              <a:ext uri="{FF2B5EF4-FFF2-40B4-BE49-F238E27FC236}">
                <a16:creationId xmlns:a16="http://schemas.microsoft.com/office/drawing/2014/main" id="{31037590-C69F-A04F-7939-8272DC924C89}"/>
              </a:ext>
            </a:extLst>
          </p:cNvPr>
          <p:cNvSpPr txBox="1"/>
          <p:nvPr/>
        </p:nvSpPr>
        <p:spPr>
          <a:xfrm>
            <a:off x="3407432" y="3484963"/>
            <a:ext cx="918841" cy="1077218"/>
          </a:xfrm>
          <a:prstGeom prst="rect">
            <a:avLst/>
          </a:prstGeom>
          <a:noFill/>
        </p:spPr>
        <p:txBody>
          <a:bodyPr wrap="none" rtlCol="0">
            <a:spAutoFit/>
          </a:bodyPr>
          <a:lstStyle/>
          <a:p>
            <a:r>
              <a:rPr lang="en-US" sz="2400" b="1" dirty="0">
                <a:solidFill>
                  <a:schemeClr val="tx1"/>
                </a:solidFill>
                <a:highlight>
                  <a:srgbClr val="FFFF00"/>
                </a:highlight>
                <a:latin typeface="Times New Roman" panose="02020603050405020304" pitchFamily="18" charset="0"/>
                <a:cs typeface="Times New Roman" panose="02020603050405020304" pitchFamily="18" charset="0"/>
              </a:rPr>
              <a:t>Mara</a:t>
            </a:r>
          </a:p>
          <a:p>
            <a:endParaRPr lang="en-US"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DA189D78-D3EE-1E57-7E48-C88085339E7D}"/>
              </a:ext>
            </a:extLst>
          </p:cNvPr>
          <p:cNvSpPr txBox="1"/>
          <p:nvPr/>
        </p:nvSpPr>
        <p:spPr>
          <a:xfrm>
            <a:off x="6997095" y="3992794"/>
            <a:ext cx="577402" cy="1200329"/>
          </a:xfrm>
          <a:prstGeom prst="rect">
            <a:avLst/>
          </a:prstGeom>
          <a:noFill/>
        </p:spPr>
        <p:txBody>
          <a:bodyPr wrap="none" rtlCol="0">
            <a:spAutoFit/>
          </a:bodyPr>
          <a:lstStyle/>
          <a:p>
            <a:r>
              <a:rPr lang="en-US" sz="2400" b="1" dirty="0">
                <a:solidFill>
                  <a:schemeClr val="tx1"/>
                </a:solidFill>
                <a:highlight>
                  <a:srgbClr val="FFFF00"/>
                </a:highlight>
                <a:latin typeface="Times New Roman" panose="02020603050405020304" pitchFamily="18" charset="0"/>
                <a:cs typeface="Times New Roman" panose="02020603050405020304" pitchFamily="18" charset="0"/>
              </a:rPr>
              <a:t>Jal</a:t>
            </a: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7A1C0FE3-ED5B-8B00-1FDF-2EF1F618BB2A}"/>
              </a:ext>
            </a:extLst>
          </p:cNvPr>
          <p:cNvSpPr txBox="1"/>
          <p:nvPr/>
        </p:nvSpPr>
        <p:spPr>
          <a:xfrm>
            <a:off x="5187248" y="2733980"/>
            <a:ext cx="663964" cy="830997"/>
          </a:xfrm>
          <a:prstGeom prst="rect">
            <a:avLst/>
          </a:prstGeom>
          <a:noFill/>
        </p:spPr>
        <p:txBody>
          <a:bodyPr wrap="none" rtlCol="0">
            <a:spAutoFit/>
          </a:bodyPr>
          <a:lstStyle/>
          <a:p>
            <a:r>
              <a:rPr lang="en-US" sz="1600" b="1" dirty="0">
                <a:solidFill>
                  <a:schemeClr val="tx1"/>
                </a:solidFill>
                <a:highlight>
                  <a:srgbClr val="FFFF00"/>
                </a:highlight>
                <a:latin typeface="Times New Roman" panose="02020603050405020304" pitchFamily="18" charset="0"/>
                <a:cs typeface="Times New Roman" panose="02020603050405020304" pitchFamily="18" charset="0"/>
              </a:rPr>
              <a:t>Rosie</a:t>
            </a:r>
          </a:p>
          <a:p>
            <a:endParaRPr lang="en-US" sz="1600" dirty="0">
              <a:latin typeface="Times New Roman" panose="02020603050405020304" pitchFamily="18" charset="0"/>
              <a:cs typeface="Times New Roman" panose="02020603050405020304" pitchFamily="18" charset="0"/>
            </a:endParaRPr>
          </a:p>
          <a:p>
            <a:endParaRPr lang="en-US" sz="16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99AE6122-ADFF-971D-A68D-A2604DB863CB}"/>
              </a:ext>
            </a:extLst>
          </p:cNvPr>
          <p:cNvSpPr txBox="1"/>
          <p:nvPr/>
        </p:nvSpPr>
        <p:spPr>
          <a:xfrm>
            <a:off x="4667611" y="114771"/>
            <a:ext cx="1879041" cy="1323439"/>
          </a:xfrm>
          <a:prstGeom prst="rect">
            <a:avLst/>
          </a:prstGeom>
          <a:noFill/>
        </p:spPr>
        <p:txBody>
          <a:bodyPr wrap="none" rtlCol="0">
            <a:spAutoFit/>
          </a:bodyPr>
          <a:lstStyle/>
          <a:p>
            <a:r>
              <a:rPr lang="en-US" sz="2000" dirty="0">
                <a:latin typeface="Times New Roman" panose="02020603050405020304" pitchFamily="18" charset="0"/>
                <a:cs typeface="Times New Roman" panose="02020603050405020304" pitchFamily="18" charset="0"/>
              </a:rPr>
              <a:t>Rosie:</a:t>
            </a:r>
          </a:p>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Captain = No</a:t>
            </a:r>
          </a:p>
          <a:p>
            <a:r>
              <a:rPr lang="en-US" sz="2000" dirty="0">
                <a:latin typeface="Times New Roman" panose="02020603050405020304" pitchFamily="18" charset="0"/>
                <a:cs typeface="Times New Roman" panose="02020603050405020304" pitchFamily="18" charset="0"/>
              </a:rPr>
              <a:t>Legitimate = No</a:t>
            </a:r>
          </a:p>
        </p:txBody>
      </p:sp>
    </p:spTree>
    <p:extLst>
      <p:ext uri="{BB962C8B-B14F-4D97-AF65-F5344CB8AC3E}">
        <p14:creationId xmlns:p14="http://schemas.microsoft.com/office/powerpoint/2010/main" val="17926281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6"/>
          <p:cNvSpPr txBox="1">
            <a:spLocks noGrp="1"/>
          </p:cNvSpPr>
          <p:nvPr>
            <p:ph type="title"/>
          </p:nvPr>
        </p:nvSpPr>
        <p:spPr>
          <a:xfrm>
            <a:off x="838200" y="246592"/>
            <a:ext cx="10515600" cy="1325700"/>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3200">
                <a:solidFill>
                  <a:srgbClr val="0B5394"/>
                </a:solidFill>
              </a:rPr>
              <a:t>…and per many leading social scientists</a:t>
            </a:r>
            <a:endParaRPr sz="3200">
              <a:solidFill>
                <a:srgbClr val="0B5394"/>
              </a:solidFill>
            </a:endParaRPr>
          </a:p>
        </p:txBody>
      </p:sp>
      <p:sp>
        <p:nvSpPr>
          <p:cNvPr id="390" name="Google Shape;390;p46"/>
          <p:cNvSpPr txBox="1">
            <a:spLocks noGrp="1"/>
          </p:cNvSpPr>
          <p:nvPr>
            <p:ph type="body" idx="1"/>
          </p:nvPr>
        </p:nvSpPr>
        <p:spPr>
          <a:xfrm>
            <a:off x="457200" y="1444625"/>
            <a:ext cx="8013600" cy="4592100"/>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0"/>
              </a:spcBef>
              <a:spcAft>
                <a:spcPts val="0"/>
              </a:spcAft>
              <a:buNone/>
            </a:pPr>
            <a:r>
              <a:rPr lang="en-US" sz="2100" dirty="0">
                <a:latin typeface="Roboto Serif"/>
                <a:ea typeface="Roboto Serif"/>
                <a:cs typeface="Roboto Serif"/>
                <a:sym typeface="Roboto Serif"/>
              </a:rPr>
              <a:t>“[W]e define discrimination throughout this chapter [as]: members of a minority group (women, Blacks, Muslims, immigrants, etc.) </a:t>
            </a:r>
            <a:r>
              <a:rPr lang="en-US" sz="2100" b="1" dirty="0">
                <a:latin typeface="Roboto Serif"/>
                <a:ea typeface="Roboto Serif"/>
                <a:cs typeface="Roboto Serif"/>
                <a:sym typeface="Roboto Serif"/>
              </a:rPr>
              <a:t>are treated differentially</a:t>
            </a:r>
            <a:r>
              <a:rPr lang="en-US" sz="2100" dirty="0">
                <a:latin typeface="Roboto Serif"/>
                <a:ea typeface="Roboto Serif"/>
                <a:cs typeface="Roboto Serif"/>
                <a:sym typeface="Roboto Serif"/>
              </a:rPr>
              <a:t> (less favorably) than members of a majority group </a:t>
            </a:r>
            <a:r>
              <a:rPr lang="en-US" sz="2100" b="1" dirty="0">
                <a:latin typeface="Roboto Serif"/>
                <a:ea typeface="Roboto Serif"/>
                <a:cs typeface="Roboto Serif"/>
                <a:sym typeface="Roboto Serif"/>
              </a:rPr>
              <a:t>with otherwise identical characteristics in similar circumstances</a:t>
            </a:r>
            <a:r>
              <a:rPr lang="en-US" sz="2100" dirty="0">
                <a:latin typeface="Roboto Serif"/>
                <a:ea typeface="Roboto Serif"/>
                <a:cs typeface="Roboto Serif"/>
                <a:sym typeface="Roboto Serif"/>
              </a:rPr>
              <a:t>.” </a:t>
            </a:r>
            <a:endParaRPr sz="2100" dirty="0">
              <a:latin typeface="Roboto Serif"/>
              <a:ea typeface="Roboto Serif"/>
              <a:cs typeface="Roboto Serif"/>
              <a:sym typeface="Roboto Serif"/>
            </a:endParaRPr>
          </a:p>
          <a:p>
            <a:pPr marL="0" lvl="0" indent="0" algn="l" rtl="0">
              <a:lnSpc>
                <a:spcPct val="115000"/>
              </a:lnSpc>
              <a:spcBef>
                <a:spcPts val="0"/>
              </a:spcBef>
              <a:spcAft>
                <a:spcPts val="0"/>
              </a:spcAft>
              <a:buNone/>
            </a:pPr>
            <a:endParaRPr sz="2100" dirty="0">
              <a:latin typeface="Roboto Serif"/>
              <a:ea typeface="Roboto Serif"/>
              <a:cs typeface="Roboto Serif"/>
              <a:sym typeface="Roboto Serif"/>
            </a:endParaRPr>
          </a:p>
          <a:p>
            <a:pPr marL="0" lvl="0" indent="0" algn="l" rtl="0">
              <a:lnSpc>
                <a:spcPct val="115000"/>
              </a:lnSpc>
              <a:spcBef>
                <a:spcPts val="0"/>
              </a:spcBef>
              <a:spcAft>
                <a:spcPts val="0"/>
              </a:spcAft>
              <a:buNone/>
            </a:pPr>
            <a:r>
              <a:rPr lang="en-US" sz="2100" dirty="0">
                <a:latin typeface="Roboto Serif"/>
                <a:ea typeface="Roboto Serif"/>
                <a:cs typeface="Roboto Serif"/>
                <a:sym typeface="Roboto Serif"/>
              </a:rPr>
              <a:t>Marianne Bertrand &amp; Esther </a:t>
            </a:r>
            <a:r>
              <a:rPr lang="en-US" sz="2100" dirty="0" err="1">
                <a:latin typeface="Roboto Serif"/>
                <a:ea typeface="Roboto Serif"/>
                <a:cs typeface="Roboto Serif"/>
                <a:sym typeface="Roboto Serif"/>
              </a:rPr>
              <a:t>Duflo</a:t>
            </a:r>
            <a:r>
              <a:rPr lang="en-US" sz="2100" dirty="0">
                <a:latin typeface="Roboto Serif"/>
                <a:ea typeface="Roboto Serif"/>
                <a:cs typeface="Roboto Serif"/>
                <a:sym typeface="Roboto Serif"/>
              </a:rPr>
              <a:t>, </a:t>
            </a:r>
            <a:r>
              <a:rPr lang="en-US" sz="2100" i="1" dirty="0">
                <a:latin typeface="Roboto Serif"/>
                <a:ea typeface="Roboto Serif"/>
                <a:cs typeface="Roboto Serif"/>
                <a:sym typeface="Roboto Serif"/>
              </a:rPr>
              <a:t>Field Experiments on Discrimination </a:t>
            </a:r>
            <a:r>
              <a:rPr lang="en-US" sz="2100" dirty="0">
                <a:latin typeface="Roboto Serif"/>
                <a:ea typeface="Roboto Serif"/>
                <a:cs typeface="Roboto Serif"/>
                <a:sym typeface="Roboto Serif"/>
              </a:rPr>
              <a:t>in Handbook of Economic Field Experiments (2017).</a:t>
            </a:r>
            <a:endParaRPr sz="2100" dirty="0">
              <a:latin typeface="Roboto Serif"/>
              <a:ea typeface="Roboto Serif"/>
              <a:cs typeface="Roboto Serif"/>
              <a:sym typeface="Roboto Serif"/>
            </a:endParaRPr>
          </a:p>
        </p:txBody>
      </p:sp>
      <p:sp>
        <p:nvSpPr>
          <p:cNvPr id="391" name="Google Shape;391;p4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pic>
        <p:nvPicPr>
          <p:cNvPr id="392" name="Google Shape;392;p46"/>
          <p:cNvPicPr preferRelativeResize="0"/>
          <p:nvPr/>
        </p:nvPicPr>
        <p:blipFill rotWithShape="1">
          <a:blip r:embed="rId3">
            <a:alphaModFix/>
          </a:blip>
          <a:srcRect l="18809" r="21346"/>
          <a:stretch/>
        </p:blipFill>
        <p:spPr>
          <a:xfrm flipH="1">
            <a:off x="8597400" y="1490325"/>
            <a:ext cx="3594600" cy="4910400"/>
          </a:xfrm>
          <a:prstGeom prst="flowChartDelay">
            <a:avLst/>
          </a:prstGeom>
          <a:noFill/>
          <a:ln>
            <a:noFill/>
          </a:ln>
        </p:spPr>
      </p:pic>
    </p:spTree>
    <p:extLst>
      <p:ext uri="{BB962C8B-B14F-4D97-AF65-F5344CB8AC3E}">
        <p14:creationId xmlns:p14="http://schemas.microsoft.com/office/powerpoint/2010/main" val="39377129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367"/>
        <p:cNvGrpSpPr/>
        <p:nvPr/>
      </p:nvGrpSpPr>
      <p:grpSpPr>
        <a:xfrm>
          <a:off x="0" y="0"/>
          <a:ext cx="0" cy="0"/>
          <a:chOff x="0" y="0"/>
          <a:chExt cx="0" cy="0"/>
        </a:xfrm>
      </p:grpSpPr>
      <p:sp>
        <p:nvSpPr>
          <p:cNvPr id="368" name="Google Shape;368;p44"/>
          <p:cNvSpPr txBox="1">
            <a:spLocks noGrp="1"/>
          </p:cNvSpPr>
          <p:nvPr>
            <p:ph type="title"/>
          </p:nvPr>
        </p:nvSpPr>
        <p:spPr>
          <a:xfrm>
            <a:off x="439450" y="1447850"/>
            <a:ext cx="6635700" cy="49530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3960"/>
              <a:buFont typeface="Times New Roman"/>
              <a:buNone/>
            </a:pPr>
            <a:r>
              <a:rPr lang="en-US" sz="2100">
                <a:latin typeface="Roboto Serif"/>
                <a:ea typeface="Roboto Serif"/>
                <a:cs typeface="Roboto Serif"/>
                <a:sym typeface="Roboto Serif"/>
              </a:rPr>
              <a:t>“U.S. courts have issued clear directives as to what constitutes employment discrimination. According to law makers, ‘The central question in any employment-discrimination case is whether the employer would have taken the same action had the employee been of a different race (age, sex, religion, national origin etc.) and everything else had been the same.’” </a:t>
            </a:r>
            <a:endParaRPr sz="2100">
              <a:latin typeface="Roboto Serif"/>
              <a:ea typeface="Roboto Serif"/>
              <a:cs typeface="Roboto Serif"/>
              <a:sym typeface="Roboto Serif"/>
            </a:endParaRPr>
          </a:p>
          <a:p>
            <a:pPr marL="0" lvl="0" indent="0" algn="l" rtl="0">
              <a:lnSpc>
                <a:spcPct val="115000"/>
              </a:lnSpc>
              <a:spcBef>
                <a:spcPts val="0"/>
              </a:spcBef>
              <a:spcAft>
                <a:spcPts val="0"/>
              </a:spcAft>
              <a:buClr>
                <a:schemeClr val="dk1"/>
              </a:buClr>
              <a:buSzPts val="3960"/>
              <a:buFont typeface="Times New Roman"/>
              <a:buNone/>
            </a:pPr>
            <a:endParaRPr sz="1800">
              <a:latin typeface="Roboto Serif"/>
              <a:ea typeface="Roboto Serif"/>
              <a:cs typeface="Roboto Serif"/>
              <a:sym typeface="Roboto Serif"/>
            </a:endParaRPr>
          </a:p>
          <a:p>
            <a:pPr marL="0" lvl="0" indent="0" algn="l" rtl="0">
              <a:lnSpc>
                <a:spcPct val="115000"/>
              </a:lnSpc>
              <a:spcBef>
                <a:spcPts val="0"/>
              </a:spcBef>
              <a:spcAft>
                <a:spcPts val="0"/>
              </a:spcAft>
              <a:buClr>
                <a:schemeClr val="dk1"/>
              </a:buClr>
              <a:buSzPts val="3960"/>
              <a:buFont typeface="Times New Roman"/>
              <a:buNone/>
            </a:pPr>
            <a:r>
              <a:rPr lang="en-US" sz="1700">
                <a:latin typeface="Roboto Serif"/>
                <a:ea typeface="Roboto Serif"/>
                <a:cs typeface="Roboto Serif"/>
                <a:sym typeface="Roboto Serif"/>
              </a:rPr>
              <a:t>Judea Pearl, Madelyn Glymour, and Nicholas P. Jewell. </a:t>
            </a:r>
            <a:r>
              <a:rPr lang="en-US" sz="1700" i="1">
                <a:latin typeface="Roboto Serif"/>
                <a:ea typeface="Roboto Serif"/>
                <a:cs typeface="Roboto Serif"/>
                <a:sym typeface="Roboto Serif"/>
              </a:rPr>
              <a:t>Causal Inference in Statistics: A Primer</a:t>
            </a:r>
            <a:r>
              <a:rPr lang="en-US" sz="1700">
                <a:latin typeface="Roboto Serif"/>
                <a:ea typeface="Roboto Serif"/>
                <a:cs typeface="Roboto Serif"/>
                <a:sym typeface="Roboto Serif"/>
              </a:rPr>
              <a:t>. Wiley, 2016 (citing </a:t>
            </a:r>
            <a:r>
              <a:rPr lang="en-US" sz="1700" i="1">
                <a:latin typeface="Roboto Serif"/>
                <a:ea typeface="Roboto Serif"/>
                <a:cs typeface="Roboto Serif"/>
                <a:sym typeface="Roboto Serif"/>
              </a:rPr>
              <a:t>Carson vs Bethlehem Steel</a:t>
            </a:r>
            <a:r>
              <a:rPr lang="en-US" sz="1700">
                <a:latin typeface="Roboto Serif"/>
                <a:ea typeface="Roboto Serif"/>
                <a:cs typeface="Roboto Serif"/>
                <a:sym typeface="Roboto Serif"/>
              </a:rPr>
              <a:t> </a:t>
            </a:r>
            <a:r>
              <a:rPr lang="en-US" sz="1700" i="1">
                <a:latin typeface="Roboto Serif"/>
                <a:ea typeface="Roboto Serif"/>
                <a:cs typeface="Roboto Serif"/>
                <a:sym typeface="Roboto Serif"/>
              </a:rPr>
              <a:t>Corp</a:t>
            </a:r>
            <a:r>
              <a:rPr lang="en-US" sz="1700">
                <a:latin typeface="Roboto Serif"/>
                <a:ea typeface="Roboto Serif"/>
                <a:cs typeface="Roboto Serif"/>
                <a:sym typeface="Roboto Serif"/>
              </a:rPr>
              <a:t>., 70 FEP Cases 921, 7th Cir. (1996).)</a:t>
            </a:r>
            <a:endParaRPr sz="1560"/>
          </a:p>
        </p:txBody>
      </p:sp>
      <p:sp>
        <p:nvSpPr>
          <p:cNvPr id="369" name="Google Shape;369;p44"/>
          <p:cNvSpPr txBox="1">
            <a:spLocks noGrp="1"/>
          </p:cNvSpPr>
          <p:nvPr>
            <p:ph type="title"/>
          </p:nvPr>
        </p:nvSpPr>
        <p:spPr>
          <a:xfrm>
            <a:off x="457200" y="268700"/>
            <a:ext cx="11277600" cy="12216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Times New Roman"/>
              <a:buNone/>
            </a:pPr>
            <a:r>
              <a:rPr lang="en-US" sz="3200" b="1">
                <a:solidFill>
                  <a:srgbClr val="0B5394"/>
                </a:solidFill>
              </a:rPr>
              <a:t>Counterfactual</a:t>
            </a:r>
            <a:r>
              <a:rPr lang="en-US" sz="3200">
                <a:solidFill>
                  <a:srgbClr val="0B5394"/>
                </a:solidFill>
              </a:rPr>
              <a:t> definition of discrimination </a:t>
            </a:r>
            <a:endParaRPr sz="4000" b="1">
              <a:solidFill>
                <a:srgbClr val="FF0000"/>
              </a:solidFill>
            </a:endParaRPr>
          </a:p>
        </p:txBody>
      </p:sp>
      <p:pic>
        <p:nvPicPr>
          <p:cNvPr id="370" name="Google Shape;370;p44"/>
          <p:cNvPicPr preferRelativeResize="0"/>
          <p:nvPr/>
        </p:nvPicPr>
        <p:blipFill rotWithShape="1">
          <a:blip r:embed="rId3">
            <a:alphaModFix/>
          </a:blip>
          <a:srcRect l="66517" b="9346"/>
          <a:stretch/>
        </p:blipFill>
        <p:spPr>
          <a:xfrm flipH="1">
            <a:off x="8597400" y="1490325"/>
            <a:ext cx="3594600" cy="4866000"/>
          </a:xfrm>
          <a:prstGeom prst="flowChartDelay">
            <a:avLst/>
          </a:prstGeom>
          <a:noFill/>
          <a:ln>
            <a:noFill/>
          </a:ln>
        </p:spPr>
      </p:pic>
      <p:sp>
        <p:nvSpPr>
          <p:cNvPr id="371" name="Google Shape;371;p4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sp>
        <p:nvSpPr>
          <p:cNvPr id="372" name="Google Shape;372;p44"/>
          <p:cNvSpPr txBox="1"/>
          <p:nvPr/>
        </p:nvSpPr>
        <p:spPr>
          <a:xfrm>
            <a:off x="0" y="6453150"/>
            <a:ext cx="121920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b="1">
                <a:solidFill>
                  <a:srgbClr val="0070C0"/>
                </a:solidFill>
                <a:latin typeface="Roboto Serif"/>
                <a:ea typeface="Roboto Serif"/>
                <a:cs typeface="Roboto Serif"/>
                <a:sym typeface="Roboto Serif"/>
              </a:rPr>
              <a:t>Overview</a:t>
            </a:r>
            <a:r>
              <a:rPr lang="en-US" sz="900">
                <a:solidFill>
                  <a:srgbClr val="CCCCCC"/>
                </a:solidFill>
                <a:latin typeface="Roboto Serif"/>
                <a:ea typeface="Roboto Serif"/>
                <a:cs typeface="Roboto Serif"/>
                <a:sym typeface="Roboto Serif"/>
              </a:rPr>
              <a:t>	</a:t>
            </a:r>
            <a:r>
              <a:rPr lang="en-US" sz="900">
                <a:solidFill>
                  <a:srgbClr val="B7B7B7"/>
                </a:solidFill>
                <a:latin typeface="Roboto Serif"/>
                <a:ea typeface="Roboto Serif"/>
                <a:cs typeface="Roboto Serif"/>
                <a:sym typeface="Roboto Serif"/>
              </a:rPr>
              <a:t>Audit Studies: Canons of Interpretation	Interpretation 1	Interpretation 2	Interpretation 3	Implications</a:t>
            </a:r>
            <a:endParaRPr sz="900">
              <a:solidFill>
                <a:srgbClr val="CCCCCC"/>
              </a:solidFill>
              <a:latin typeface="Roboto Serif"/>
              <a:ea typeface="Roboto Serif"/>
              <a:cs typeface="Roboto Serif"/>
              <a:sym typeface="Roboto Serif"/>
            </a:endParaRPr>
          </a:p>
        </p:txBody>
      </p:sp>
      <p:pic>
        <p:nvPicPr>
          <p:cNvPr id="373" name="Google Shape;373;p44"/>
          <p:cNvPicPr preferRelativeResize="0">
            <a:picLocks noGrp="1"/>
          </p:cNvPicPr>
          <p:nvPr>
            <p:ph type="body" idx="1"/>
          </p:nvPr>
        </p:nvPicPr>
        <p:blipFill rotWithShape="1">
          <a:blip r:embed="rId4">
            <a:alphaModFix/>
          </a:blip>
          <a:srcRect r="37245"/>
          <a:stretch/>
        </p:blipFill>
        <p:spPr>
          <a:xfrm>
            <a:off x="6997925" y="4237626"/>
            <a:ext cx="2967900" cy="2087100"/>
          </a:xfrm>
          <a:prstGeom prst="rect">
            <a:avLst/>
          </a:prstGeom>
          <a:noFill/>
          <a:ln>
            <a:noFill/>
          </a:ln>
        </p:spPr>
      </p:pic>
    </p:spTree>
    <p:extLst>
      <p:ext uri="{BB962C8B-B14F-4D97-AF65-F5344CB8AC3E}">
        <p14:creationId xmlns:p14="http://schemas.microsoft.com/office/powerpoint/2010/main" val="9329390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377"/>
        <p:cNvGrpSpPr/>
        <p:nvPr/>
      </p:nvGrpSpPr>
      <p:grpSpPr>
        <a:xfrm>
          <a:off x="0" y="0"/>
          <a:ext cx="0" cy="0"/>
          <a:chOff x="0" y="0"/>
          <a:chExt cx="0" cy="0"/>
        </a:xfrm>
      </p:grpSpPr>
      <p:pic>
        <p:nvPicPr>
          <p:cNvPr id="378" name="Google Shape;378;p45"/>
          <p:cNvPicPr preferRelativeResize="0"/>
          <p:nvPr/>
        </p:nvPicPr>
        <p:blipFill rotWithShape="1">
          <a:blip r:embed="rId3">
            <a:alphaModFix/>
          </a:blip>
          <a:srcRect l="51340" r="3993" b="8517"/>
          <a:stretch/>
        </p:blipFill>
        <p:spPr>
          <a:xfrm flipH="1">
            <a:off x="8597400" y="1033125"/>
            <a:ext cx="3594600" cy="4910400"/>
          </a:xfrm>
          <a:prstGeom prst="flowChartDelay">
            <a:avLst/>
          </a:prstGeom>
          <a:noFill/>
          <a:ln>
            <a:noFill/>
          </a:ln>
        </p:spPr>
      </p:pic>
      <p:sp>
        <p:nvSpPr>
          <p:cNvPr id="379" name="Google Shape;379;p45"/>
          <p:cNvSpPr txBox="1">
            <a:spLocks noGrp="1"/>
          </p:cNvSpPr>
          <p:nvPr>
            <p:ph type="body" idx="1"/>
          </p:nvPr>
        </p:nvSpPr>
        <p:spPr>
          <a:xfrm>
            <a:off x="509275" y="1185525"/>
            <a:ext cx="7885800" cy="48660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3200"/>
              <a:buNone/>
            </a:pPr>
            <a:r>
              <a:rPr lang="en-US" sz="1800">
                <a:latin typeface="Roboto Serif"/>
                <a:ea typeface="Roboto Serif"/>
                <a:cs typeface="Roboto Serif"/>
                <a:sym typeface="Roboto Serif"/>
              </a:rPr>
              <a:t>“To prevail, a plaintiff must initially plead and ultimately prove that, </a:t>
            </a:r>
            <a:r>
              <a:rPr lang="en-US" sz="1800" b="1">
                <a:latin typeface="Roboto Serif"/>
                <a:ea typeface="Roboto Serif"/>
                <a:cs typeface="Roboto Serif"/>
                <a:sym typeface="Roboto Serif"/>
              </a:rPr>
              <a:t>but for race</a:t>
            </a:r>
            <a:r>
              <a:rPr lang="en-US" sz="1800">
                <a:latin typeface="Roboto Serif"/>
                <a:ea typeface="Roboto Serif"/>
                <a:cs typeface="Roboto Serif"/>
                <a:sym typeface="Roboto Serif"/>
              </a:rPr>
              <a:t>, it would not have suffered the loss of a legally protected right.”</a:t>
            </a:r>
            <a:r>
              <a:rPr lang="en-US" sz="1800" i="1">
                <a:latin typeface="Roboto Serif"/>
                <a:ea typeface="Roboto Serif"/>
                <a:cs typeface="Roboto Serif"/>
                <a:sym typeface="Roboto Serif"/>
              </a:rPr>
              <a:t> </a:t>
            </a:r>
            <a:endParaRPr sz="1800" i="1">
              <a:latin typeface="Roboto Serif"/>
              <a:ea typeface="Roboto Serif"/>
              <a:cs typeface="Roboto Serif"/>
              <a:sym typeface="Roboto Serif"/>
            </a:endParaRPr>
          </a:p>
          <a:p>
            <a:pPr marL="0" lvl="0" indent="0" algn="l" rtl="0">
              <a:lnSpc>
                <a:spcPct val="115000"/>
              </a:lnSpc>
              <a:spcBef>
                <a:spcPts val="0"/>
              </a:spcBef>
              <a:spcAft>
                <a:spcPts val="0"/>
              </a:spcAft>
              <a:buClr>
                <a:schemeClr val="dk1"/>
              </a:buClr>
              <a:buSzPts val="3200"/>
              <a:buNone/>
            </a:pPr>
            <a:r>
              <a:rPr lang="en-US" sz="1800" i="1">
                <a:latin typeface="Roboto Serif"/>
                <a:ea typeface="Roboto Serif"/>
                <a:cs typeface="Roboto Serif"/>
                <a:sym typeface="Roboto Serif"/>
              </a:rPr>
              <a:t>Comcast Corp. v. Nat’l Ass’n of African Am.-Owned Media</a:t>
            </a:r>
            <a:r>
              <a:rPr lang="en-US" sz="1800">
                <a:latin typeface="Roboto Serif"/>
                <a:ea typeface="Roboto Serif"/>
                <a:cs typeface="Roboto Serif"/>
                <a:sym typeface="Roboto Serif"/>
              </a:rPr>
              <a:t>, 140 S. Ct. 1009, 1019 (2020) (Gorsuch, J., majority opinion.)</a:t>
            </a:r>
            <a:endParaRPr sz="1800">
              <a:latin typeface="Roboto Serif"/>
              <a:ea typeface="Roboto Serif"/>
              <a:cs typeface="Roboto Serif"/>
              <a:sym typeface="Roboto Serif"/>
            </a:endParaRPr>
          </a:p>
          <a:p>
            <a:pPr marL="0" lvl="0" indent="0" algn="l" rtl="0">
              <a:lnSpc>
                <a:spcPct val="115000"/>
              </a:lnSpc>
              <a:spcBef>
                <a:spcPts val="0"/>
              </a:spcBef>
              <a:spcAft>
                <a:spcPts val="0"/>
              </a:spcAft>
              <a:buClr>
                <a:schemeClr val="dk1"/>
              </a:buClr>
              <a:buSzPts val="3200"/>
              <a:buNone/>
            </a:pPr>
            <a:endParaRPr sz="1800">
              <a:latin typeface="Roboto Serif"/>
              <a:ea typeface="Roboto Serif"/>
              <a:cs typeface="Roboto Serif"/>
              <a:sym typeface="Roboto Serif"/>
            </a:endParaRPr>
          </a:p>
          <a:p>
            <a:pPr marL="0" lvl="0" indent="0" algn="l" rtl="0">
              <a:lnSpc>
                <a:spcPct val="115000"/>
              </a:lnSpc>
              <a:spcBef>
                <a:spcPts val="1000"/>
              </a:spcBef>
              <a:spcAft>
                <a:spcPts val="0"/>
              </a:spcAft>
              <a:buClr>
                <a:schemeClr val="dk1"/>
              </a:buClr>
              <a:buSzPts val="3200"/>
              <a:buNone/>
            </a:pPr>
            <a:endParaRPr sz="1800">
              <a:latin typeface="Roboto Serif"/>
              <a:ea typeface="Roboto Serif"/>
              <a:cs typeface="Roboto Serif"/>
              <a:sym typeface="Roboto Serif"/>
            </a:endParaRPr>
          </a:p>
        </p:txBody>
      </p:sp>
      <p:sp>
        <p:nvSpPr>
          <p:cNvPr id="380" name="Google Shape;380;p45"/>
          <p:cNvSpPr txBox="1">
            <a:spLocks noGrp="1"/>
          </p:cNvSpPr>
          <p:nvPr>
            <p:ph type="title"/>
          </p:nvPr>
        </p:nvSpPr>
        <p:spPr>
          <a:xfrm>
            <a:off x="457200" y="226325"/>
            <a:ext cx="11277600" cy="12216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Times New Roman"/>
              <a:buNone/>
            </a:pPr>
            <a:r>
              <a:rPr lang="en-US" sz="3200">
                <a:solidFill>
                  <a:srgbClr val="0B5394"/>
                </a:solidFill>
              </a:rPr>
              <a:t>In the Supreme Court and domestic legal system…</a:t>
            </a:r>
            <a:endParaRPr sz="3200">
              <a:solidFill>
                <a:srgbClr val="0B5394"/>
              </a:solidFill>
            </a:endParaRPr>
          </a:p>
        </p:txBody>
      </p:sp>
      <p:sp>
        <p:nvSpPr>
          <p:cNvPr id="381" name="Google Shape;381;p4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endParaRPr/>
          </a:p>
        </p:txBody>
      </p:sp>
      <p:sp>
        <p:nvSpPr>
          <p:cNvPr id="382" name="Google Shape;382;p45"/>
          <p:cNvSpPr txBox="1"/>
          <p:nvPr/>
        </p:nvSpPr>
        <p:spPr>
          <a:xfrm>
            <a:off x="0" y="6453150"/>
            <a:ext cx="121920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b="1">
                <a:solidFill>
                  <a:srgbClr val="0070C0"/>
                </a:solidFill>
                <a:latin typeface="Roboto Serif"/>
                <a:ea typeface="Roboto Serif"/>
                <a:cs typeface="Roboto Serif"/>
                <a:sym typeface="Roboto Serif"/>
              </a:rPr>
              <a:t>Overview</a:t>
            </a:r>
            <a:r>
              <a:rPr lang="en-US" sz="900">
                <a:solidFill>
                  <a:srgbClr val="CCCCCC"/>
                </a:solidFill>
                <a:latin typeface="Roboto Serif"/>
                <a:ea typeface="Roboto Serif"/>
                <a:cs typeface="Roboto Serif"/>
                <a:sym typeface="Roboto Serif"/>
              </a:rPr>
              <a:t>	</a:t>
            </a:r>
            <a:r>
              <a:rPr lang="en-US" sz="900">
                <a:solidFill>
                  <a:srgbClr val="B7B7B7"/>
                </a:solidFill>
                <a:latin typeface="Roboto Serif"/>
                <a:ea typeface="Roboto Serif"/>
                <a:cs typeface="Roboto Serif"/>
                <a:sym typeface="Roboto Serif"/>
              </a:rPr>
              <a:t>Audit Studies: Canons of Interpretation	Interpretation 1	Interpretation 2	Interpretation 3	Implications</a:t>
            </a:r>
            <a:endParaRPr sz="900">
              <a:solidFill>
                <a:srgbClr val="CCCCCC"/>
              </a:solidFill>
              <a:latin typeface="Roboto Serif"/>
              <a:ea typeface="Roboto Serif"/>
              <a:cs typeface="Roboto Serif"/>
              <a:sym typeface="Roboto Serif"/>
            </a:endParaRPr>
          </a:p>
        </p:txBody>
      </p:sp>
      <p:sp>
        <p:nvSpPr>
          <p:cNvPr id="383" name="Google Shape;383;p45"/>
          <p:cNvSpPr txBox="1">
            <a:spLocks noGrp="1"/>
          </p:cNvSpPr>
          <p:nvPr>
            <p:ph type="title"/>
          </p:nvPr>
        </p:nvSpPr>
        <p:spPr>
          <a:xfrm>
            <a:off x="457200" y="3085100"/>
            <a:ext cx="8076900" cy="12216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200">
                <a:solidFill>
                  <a:srgbClr val="0B5394"/>
                </a:solidFill>
              </a:rPr>
              <a:t>In the National Research Council’s definition of measuring discrimination…</a:t>
            </a:r>
            <a:endParaRPr sz="4000"/>
          </a:p>
        </p:txBody>
      </p:sp>
      <p:sp>
        <p:nvSpPr>
          <p:cNvPr id="384" name="Google Shape;384;p45"/>
          <p:cNvSpPr txBox="1">
            <a:spLocks noGrp="1"/>
          </p:cNvSpPr>
          <p:nvPr>
            <p:ph type="body" idx="1"/>
          </p:nvPr>
        </p:nvSpPr>
        <p:spPr>
          <a:xfrm>
            <a:off x="457200" y="4320300"/>
            <a:ext cx="7938000" cy="4910400"/>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0"/>
              </a:spcBef>
              <a:spcAft>
                <a:spcPts val="0"/>
              </a:spcAft>
              <a:buNone/>
            </a:pPr>
            <a:r>
              <a:rPr lang="en-US" sz="1800">
                <a:latin typeface="Roboto Serif"/>
                <a:ea typeface="Roboto Serif"/>
                <a:cs typeface="Roboto Serif"/>
                <a:sym typeface="Roboto Serif"/>
              </a:rPr>
              <a:t>The National Research Council’s report entitled </a:t>
            </a:r>
            <a:r>
              <a:rPr lang="en-US" sz="1800" i="1">
                <a:latin typeface="Roboto Serif"/>
                <a:ea typeface="Roboto Serif"/>
                <a:cs typeface="Roboto Serif"/>
                <a:sym typeface="Roboto Serif"/>
              </a:rPr>
              <a:t>Measuring Racial Discrimination</a:t>
            </a:r>
            <a:r>
              <a:rPr lang="en-US" sz="1800">
                <a:latin typeface="Roboto Serif"/>
                <a:ea typeface="Roboto Serif"/>
                <a:cs typeface="Roboto Serif"/>
                <a:sym typeface="Roboto Serif"/>
              </a:rPr>
              <a:t> says, “to measure discrimination researchers must answer the </a:t>
            </a:r>
            <a:r>
              <a:rPr lang="en-US" sz="1800" b="1">
                <a:latin typeface="Roboto Serif"/>
                <a:ea typeface="Roboto Serif"/>
                <a:cs typeface="Roboto Serif"/>
                <a:sym typeface="Roboto Serif"/>
              </a:rPr>
              <a:t>counterfactual question</a:t>
            </a:r>
            <a:r>
              <a:rPr lang="en-US" sz="1800">
                <a:latin typeface="Roboto Serif"/>
                <a:ea typeface="Roboto Serif"/>
                <a:cs typeface="Roboto Serif"/>
                <a:sym typeface="Roboto Serif"/>
              </a:rPr>
              <a:t>: What would have happened to a nonwhite individual if he or she had been white?”</a:t>
            </a:r>
            <a:endParaRPr sz="1800">
              <a:latin typeface="Roboto Serif"/>
              <a:ea typeface="Roboto Serif"/>
              <a:cs typeface="Roboto Serif"/>
              <a:sym typeface="Roboto Serif"/>
            </a:endParaRPr>
          </a:p>
          <a:p>
            <a:pPr marL="0" lvl="0" indent="0" algn="l" rtl="0">
              <a:lnSpc>
                <a:spcPct val="115000"/>
              </a:lnSpc>
              <a:spcBef>
                <a:spcPts val="0"/>
              </a:spcBef>
              <a:spcAft>
                <a:spcPts val="0"/>
              </a:spcAft>
              <a:buNone/>
            </a:pPr>
            <a:r>
              <a:rPr lang="en-US" sz="1800" cap="small">
                <a:latin typeface="Roboto Serif"/>
                <a:ea typeface="Roboto Serif"/>
                <a:cs typeface="Roboto Serif"/>
                <a:sym typeface="Roboto Serif"/>
              </a:rPr>
              <a:t>National Research Council et al.</a:t>
            </a:r>
            <a:r>
              <a:rPr lang="en-US" sz="1800">
                <a:latin typeface="Roboto Serif"/>
                <a:ea typeface="Roboto Serif"/>
                <a:cs typeface="Roboto Serif"/>
                <a:sym typeface="Roboto Serif"/>
              </a:rPr>
              <a:t>, </a:t>
            </a:r>
            <a:r>
              <a:rPr lang="en-US" sz="1800" cap="small">
                <a:latin typeface="Roboto Serif"/>
                <a:ea typeface="Roboto Serif"/>
                <a:cs typeface="Roboto Serif"/>
                <a:sym typeface="Roboto Serif"/>
              </a:rPr>
              <a:t>Measuring Racial Discrimination</a:t>
            </a:r>
            <a:r>
              <a:rPr lang="en-US" sz="1800">
                <a:latin typeface="Roboto Serif"/>
                <a:ea typeface="Roboto Serif"/>
                <a:cs typeface="Roboto Serif"/>
                <a:sym typeface="Roboto Serif"/>
              </a:rPr>
              <a:t> 77 (National Academies Press 2004). </a:t>
            </a:r>
            <a:endParaRPr sz="1800">
              <a:latin typeface="Roboto Serif"/>
              <a:ea typeface="Roboto Serif"/>
              <a:cs typeface="Roboto Serif"/>
              <a:sym typeface="Roboto Serif"/>
            </a:endParaRPr>
          </a:p>
        </p:txBody>
      </p:sp>
    </p:spTree>
    <p:extLst>
      <p:ext uri="{BB962C8B-B14F-4D97-AF65-F5344CB8AC3E}">
        <p14:creationId xmlns:p14="http://schemas.microsoft.com/office/powerpoint/2010/main" val="31275058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19"/>
          <p:cNvSpPr txBox="1">
            <a:spLocks noGrp="1"/>
          </p:cNvSpPr>
          <p:nvPr>
            <p:ph type="title"/>
          </p:nvPr>
        </p:nvSpPr>
        <p:spPr>
          <a:xfrm>
            <a:off x="838200" y="48589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sz="3600" dirty="0">
                <a:latin typeface="Times New Roman" panose="02020603050405020304" pitchFamily="18" charset="0"/>
                <a:cs typeface="Times New Roman" panose="02020603050405020304" pitchFamily="18" charset="0"/>
              </a:rPr>
              <a:t>Audit Studies </a:t>
            </a:r>
            <a:endParaRPr sz="3600" dirty="0">
              <a:latin typeface="Times New Roman" panose="02020603050405020304" pitchFamily="18" charset="0"/>
              <a:cs typeface="Times New Roman" panose="02020603050405020304" pitchFamily="18" charset="0"/>
            </a:endParaRPr>
          </a:p>
        </p:txBody>
      </p:sp>
      <p:pic>
        <p:nvPicPr>
          <p:cNvPr id="390" name="Google Shape;390;p19" descr="Image result for sample resume correspondence study"/>
          <p:cNvPicPr preferRelativeResize="0"/>
          <p:nvPr/>
        </p:nvPicPr>
        <p:blipFill rotWithShape="1">
          <a:blip r:embed="rId3">
            <a:alphaModFix/>
          </a:blip>
          <a:srcRect b="68600"/>
          <a:stretch/>
        </p:blipFill>
        <p:spPr>
          <a:xfrm>
            <a:off x="260533" y="2208477"/>
            <a:ext cx="6118382" cy="2770181"/>
          </a:xfrm>
          <a:prstGeom prst="rect">
            <a:avLst/>
          </a:prstGeom>
          <a:noFill/>
          <a:ln>
            <a:noFill/>
          </a:ln>
        </p:spPr>
      </p:pic>
      <p:pic>
        <p:nvPicPr>
          <p:cNvPr id="391" name="Google Shape;391;p19" descr="Image result for sample resume correspondence study"/>
          <p:cNvPicPr preferRelativeResize="0"/>
          <p:nvPr/>
        </p:nvPicPr>
        <p:blipFill rotWithShape="1">
          <a:blip r:embed="rId3">
            <a:alphaModFix/>
          </a:blip>
          <a:srcRect b="68600"/>
          <a:stretch/>
        </p:blipFill>
        <p:spPr>
          <a:xfrm>
            <a:off x="6066941" y="2213712"/>
            <a:ext cx="6106819" cy="2764946"/>
          </a:xfrm>
          <a:prstGeom prst="rect">
            <a:avLst/>
          </a:prstGeom>
          <a:noFill/>
          <a:ln>
            <a:noFill/>
          </a:ln>
        </p:spPr>
      </p:pic>
      <p:sp>
        <p:nvSpPr>
          <p:cNvPr id="392" name="Google Shape;392;p19"/>
          <p:cNvSpPr txBox="1"/>
          <p:nvPr/>
        </p:nvSpPr>
        <p:spPr>
          <a:xfrm>
            <a:off x="2098414" y="5344048"/>
            <a:ext cx="8023609"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Bertrand and Mullainathan 2004, “Are Emily and Greg more employable than Lakisha and Jamal? A field experiment on labor market discrimination”</a:t>
            </a:r>
            <a:endParaRPr/>
          </a:p>
        </p:txBody>
      </p:sp>
      <p:sp>
        <p:nvSpPr>
          <p:cNvPr id="393" name="Google Shape;393;p19"/>
          <p:cNvSpPr txBox="1"/>
          <p:nvPr/>
        </p:nvSpPr>
        <p:spPr>
          <a:xfrm>
            <a:off x="2707592" y="2270777"/>
            <a:ext cx="1190930" cy="276999"/>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chemeClr val="dk1"/>
                </a:solidFill>
                <a:latin typeface="Times"/>
                <a:ea typeface="Times"/>
                <a:cs typeface="Times"/>
                <a:sym typeface="Times"/>
              </a:rPr>
              <a:t>Greg Baker </a:t>
            </a:r>
            <a:endParaRPr/>
          </a:p>
        </p:txBody>
      </p:sp>
      <p:sp>
        <p:nvSpPr>
          <p:cNvPr id="394" name="Google Shape;394;p19"/>
          <p:cNvSpPr txBox="1"/>
          <p:nvPr/>
        </p:nvSpPr>
        <p:spPr>
          <a:xfrm>
            <a:off x="8523451" y="2296903"/>
            <a:ext cx="1257300" cy="276999"/>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chemeClr val="dk1"/>
                </a:solidFill>
                <a:latin typeface="Times"/>
                <a:ea typeface="Times"/>
                <a:cs typeface="Times"/>
                <a:sym typeface="Times"/>
              </a:rPr>
              <a:t>Jamal Jones</a:t>
            </a:r>
            <a:endParaRPr/>
          </a:p>
        </p:txBody>
      </p:sp>
      <p:sp>
        <p:nvSpPr>
          <p:cNvPr id="395" name="Google Shape;395;p19"/>
          <p:cNvSpPr/>
          <p:nvPr/>
        </p:nvSpPr>
        <p:spPr>
          <a:xfrm>
            <a:off x="8410076" y="2286019"/>
            <a:ext cx="1257300" cy="276999"/>
          </a:xfrm>
          <a:prstGeom prst="ellipse">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96" name="Google Shape;396;p19"/>
          <p:cNvSpPr/>
          <p:nvPr/>
        </p:nvSpPr>
        <p:spPr>
          <a:xfrm>
            <a:off x="2528556" y="2259893"/>
            <a:ext cx="1257300" cy="276999"/>
          </a:xfrm>
          <a:prstGeom prst="ellipse">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19"/>
          <p:cNvSpPr txBox="1">
            <a:spLocks noGrp="1"/>
          </p:cNvSpPr>
          <p:nvPr>
            <p:ph type="title"/>
          </p:nvPr>
        </p:nvSpPr>
        <p:spPr>
          <a:xfrm>
            <a:off x="838200" y="48589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sz="3600" dirty="0">
                <a:latin typeface="Times New Roman" panose="02020603050405020304" pitchFamily="18" charset="0"/>
                <a:cs typeface="Times New Roman" panose="02020603050405020304" pitchFamily="18" charset="0"/>
              </a:rPr>
              <a:t>Audit Studies </a:t>
            </a:r>
            <a:endParaRPr sz="3600" dirty="0">
              <a:latin typeface="Times New Roman" panose="02020603050405020304" pitchFamily="18" charset="0"/>
              <a:cs typeface="Times New Roman" panose="02020603050405020304" pitchFamily="18" charset="0"/>
            </a:endParaRPr>
          </a:p>
        </p:txBody>
      </p:sp>
      <p:pic>
        <p:nvPicPr>
          <p:cNvPr id="390" name="Google Shape;390;p19" descr="Image result for sample resume correspondence study"/>
          <p:cNvPicPr preferRelativeResize="0"/>
          <p:nvPr/>
        </p:nvPicPr>
        <p:blipFill rotWithShape="1">
          <a:blip r:embed="rId3">
            <a:alphaModFix/>
          </a:blip>
          <a:srcRect b="68600"/>
          <a:stretch/>
        </p:blipFill>
        <p:spPr>
          <a:xfrm>
            <a:off x="260533" y="2208477"/>
            <a:ext cx="6118382" cy="2770181"/>
          </a:xfrm>
          <a:prstGeom prst="rect">
            <a:avLst/>
          </a:prstGeom>
          <a:noFill/>
          <a:ln>
            <a:noFill/>
          </a:ln>
        </p:spPr>
      </p:pic>
      <p:pic>
        <p:nvPicPr>
          <p:cNvPr id="391" name="Google Shape;391;p19" descr="Image result for sample resume correspondence study"/>
          <p:cNvPicPr preferRelativeResize="0"/>
          <p:nvPr/>
        </p:nvPicPr>
        <p:blipFill rotWithShape="1">
          <a:blip r:embed="rId3">
            <a:alphaModFix/>
          </a:blip>
          <a:srcRect b="68600"/>
          <a:stretch/>
        </p:blipFill>
        <p:spPr>
          <a:xfrm>
            <a:off x="6066941" y="2213712"/>
            <a:ext cx="6106819" cy="2764946"/>
          </a:xfrm>
          <a:prstGeom prst="rect">
            <a:avLst/>
          </a:prstGeom>
          <a:noFill/>
          <a:ln>
            <a:noFill/>
          </a:ln>
        </p:spPr>
      </p:pic>
      <p:sp>
        <p:nvSpPr>
          <p:cNvPr id="392" name="Google Shape;392;p19"/>
          <p:cNvSpPr txBox="1"/>
          <p:nvPr/>
        </p:nvSpPr>
        <p:spPr>
          <a:xfrm>
            <a:off x="2098414" y="5344048"/>
            <a:ext cx="8023609"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Bertrand and Mullainathan 2004, “Are Emily and Greg more employable than Lakisha and Jamal? A field experiment on labor market discrimination”</a:t>
            </a:r>
            <a:endParaRPr/>
          </a:p>
        </p:txBody>
      </p:sp>
      <p:sp>
        <p:nvSpPr>
          <p:cNvPr id="393" name="Google Shape;393;p19"/>
          <p:cNvSpPr txBox="1"/>
          <p:nvPr/>
        </p:nvSpPr>
        <p:spPr>
          <a:xfrm>
            <a:off x="2707592" y="2270777"/>
            <a:ext cx="1190930" cy="276999"/>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chemeClr val="dk1"/>
                </a:solidFill>
                <a:latin typeface="Times"/>
                <a:ea typeface="Times"/>
                <a:cs typeface="Times"/>
                <a:sym typeface="Times"/>
              </a:rPr>
              <a:t>Greg Baker </a:t>
            </a:r>
            <a:endParaRPr/>
          </a:p>
        </p:txBody>
      </p:sp>
      <p:sp>
        <p:nvSpPr>
          <p:cNvPr id="394" name="Google Shape;394;p19"/>
          <p:cNvSpPr txBox="1"/>
          <p:nvPr/>
        </p:nvSpPr>
        <p:spPr>
          <a:xfrm>
            <a:off x="8523451" y="2296903"/>
            <a:ext cx="1257300" cy="276999"/>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chemeClr val="dk1"/>
                </a:solidFill>
                <a:latin typeface="Times"/>
                <a:ea typeface="Times"/>
                <a:cs typeface="Times"/>
                <a:sym typeface="Times"/>
              </a:rPr>
              <a:t>Jamal Jones</a:t>
            </a:r>
            <a:endParaRPr/>
          </a:p>
        </p:txBody>
      </p:sp>
      <p:sp>
        <p:nvSpPr>
          <p:cNvPr id="395" name="Google Shape;395;p19"/>
          <p:cNvSpPr/>
          <p:nvPr/>
        </p:nvSpPr>
        <p:spPr>
          <a:xfrm>
            <a:off x="8410076" y="2286019"/>
            <a:ext cx="1257300" cy="276999"/>
          </a:xfrm>
          <a:prstGeom prst="ellipse">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96" name="Google Shape;396;p19"/>
          <p:cNvSpPr/>
          <p:nvPr/>
        </p:nvSpPr>
        <p:spPr>
          <a:xfrm>
            <a:off x="2528556" y="2259893"/>
            <a:ext cx="1257300" cy="276999"/>
          </a:xfrm>
          <a:prstGeom prst="ellipse">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 name="Oval 1">
            <a:extLst>
              <a:ext uri="{FF2B5EF4-FFF2-40B4-BE49-F238E27FC236}">
                <a16:creationId xmlns:a16="http://schemas.microsoft.com/office/drawing/2014/main" id="{8E8DF5F0-4070-FFF2-1561-D389E4C19281}"/>
              </a:ext>
            </a:extLst>
          </p:cNvPr>
          <p:cNvSpPr/>
          <p:nvPr/>
        </p:nvSpPr>
        <p:spPr>
          <a:xfrm>
            <a:off x="1214546" y="2777706"/>
            <a:ext cx="2571310" cy="4430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2D9A082-A67A-4C86-C5BE-EEF4C61ED7A0}"/>
              </a:ext>
            </a:extLst>
          </p:cNvPr>
          <p:cNvSpPr/>
          <p:nvPr/>
        </p:nvSpPr>
        <p:spPr>
          <a:xfrm>
            <a:off x="6853346" y="2792291"/>
            <a:ext cx="2571310" cy="4430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7DA8AE6-17C3-8BC3-14E2-B8E0EBB305B9}"/>
              </a:ext>
            </a:extLst>
          </p:cNvPr>
          <p:cNvSpPr/>
          <p:nvPr/>
        </p:nvSpPr>
        <p:spPr>
          <a:xfrm>
            <a:off x="1152426" y="4157692"/>
            <a:ext cx="2571310" cy="4430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F31CAE9-4CCD-2961-633A-1612FD2BFB6B}"/>
              </a:ext>
            </a:extLst>
          </p:cNvPr>
          <p:cNvSpPr/>
          <p:nvPr/>
        </p:nvSpPr>
        <p:spPr>
          <a:xfrm>
            <a:off x="6838002" y="4157692"/>
            <a:ext cx="2571310" cy="4430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AB21EA6-FFF7-CCF9-C2B0-3BFFCC020A41}"/>
              </a:ext>
            </a:extLst>
          </p:cNvPr>
          <p:cNvSpPr/>
          <p:nvPr/>
        </p:nvSpPr>
        <p:spPr>
          <a:xfrm>
            <a:off x="2631478" y="2587463"/>
            <a:ext cx="1042454" cy="17814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38211A4-B35A-1D31-49C2-41AD85A79DCF}"/>
              </a:ext>
            </a:extLst>
          </p:cNvPr>
          <p:cNvSpPr/>
          <p:nvPr/>
        </p:nvSpPr>
        <p:spPr>
          <a:xfrm>
            <a:off x="8437886" y="2599561"/>
            <a:ext cx="1042454" cy="17814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A739FEF-AE80-B704-992B-156BF7CAF6AD}"/>
              </a:ext>
            </a:extLst>
          </p:cNvPr>
          <p:cNvSpPr txBox="1"/>
          <p:nvPr/>
        </p:nvSpPr>
        <p:spPr>
          <a:xfrm>
            <a:off x="5842351" y="3353729"/>
            <a:ext cx="423514" cy="369332"/>
          </a:xfrm>
          <a:prstGeom prst="rect">
            <a:avLst/>
          </a:prstGeom>
          <a:noFill/>
        </p:spPr>
        <p:txBody>
          <a:bodyPr wrap="none" rtlCol="0">
            <a:spAutoFit/>
          </a:bodyPr>
          <a:lstStyle/>
          <a:p>
            <a:r>
              <a:rPr lang="en-US" sz="1800" dirty="0"/>
              <a:t>X</a:t>
            </a:r>
            <a:r>
              <a:rPr lang="en-US" sz="1800" baseline="-25000" dirty="0"/>
              <a:t>2</a:t>
            </a:r>
            <a:endParaRPr lang="en-US" sz="1800" dirty="0"/>
          </a:p>
        </p:txBody>
      </p:sp>
      <p:sp>
        <p:nvSpPr>
          <p:cNvPr id="9" name="TextBox 8">
            <a:extLst>
              <a:ext uri="{FF2B5EF4-FFF2-40B4-BE49-F238E27FC236}">
                <a16:creationId xmlns:a16="http://schemas.microsoft.com/office/drawing/2014/main" id="{606D9D8E-CE1C-DB7E-639E-CC622DD4DE4A}"/>
              </a:ext>
            </a:extLst>
          </p:cNvPr>
          <p:cNvSpPr txBox="1"/>
          <p:nvPr/>
        </p:nvSpPr>
        <p:spPr>
          <a:xfrm>
            <a:off x="5855184" y="3935414"/>
            <a:ext cx="423514" cy="369332"/>
          </a:xfrm>
          <a:prstGeom prst="rect">
            <a:avLst/>
          </a:prstGeom>
          <a:noFill/>
        </p:spPr>
        <p:txBody>
          <a:bodyPr wrap="none" rtlCol="0">
            <a:spAutoFit/>
          </a:bodyPr>
          <a:lstStyle/>
          <a:p>
            <a:r>
              <a:rPr lang="en-US" sz="1800" dirty="0"/>
              <a:t>X</a:t>
            </a:r>
            <a:r>
              <a:rPr lang="en-US" sz="1800" baseline="-25000" dirty="0"/>
              <a:t>3</a:t>
            </a:r>
            <a:endParaRPr lang="en-US" sz="1800" dirty="0"/>
          </a:p>
        </p:txBody>
      </p:sp>
      <p:sp>
        <p:nvSpPr>
          <p:cNvPr id="10" name="TextBox 9">
            <a:extLst>
              <a:ext uri="{FF2B5EF4-FFF2-40B4-BE49-F238E27FC236}">
                <a16:creationId xmlns:a16="http://schemas.microsoft.com/office/drawing/2014/main" id="{D5FE5A80-A10B-A7CF-DB30-8453EFD4E42C}"/>
              </a:ext>
            </a:extLst>
          </p:cNvPr>
          <p:cNvSpPr txBox="1"/>
          <p:nvPr/>
        </p:nvSpPr>
        <p:spPr>
          <a:xfrm>
            <a:off x="5842351" y="2765608"/>
            <a:ext cx="423514" cy="369332"/>
          </a:xfrm>
          <a:prstGeom prst="rect">
            <a:avLst/>
          </a:prstGeom>
          <a:noFill/>
        </p:spPr>
        <p:txBody>
          <a:bodyPr wrap="square" rtlCol="0">
            <a:spAutoFit/>
          </a:bodyPr>
          <a:lstStyle/>
          <a:p>
            <a:r>
              <a:rPr lang="en-US" sz="1800" dirty="0"/>
              <a:t>X</a:t>
            </a:r>
            <a:r>
              <a:rPr lang="en-US" sz="1800" baseline="-25000" dirty="0"/>
              <a:t>1</a:t>
            </a:r>
            <a:endParaRPr lang="en-US" sz="1800" dirty="0"/>
          </a:p>
        </p:txBody>
      </p:sp>
      <p:sp>
        <p:nvSpPr>
          <p:cNvPr id="11" name="TextBox 10">
            <a:extLst>
              <a:ext uri="{FF2B5EF4-FFF2-40B4-BE49-F238E27FC236}">
                <a16:creationId xmlns:a16="http://schemas.microsoft.com/office/drawing/2014/main" id="{87E7CC7C-2171-FE69-623F-1214FBC32D19}"/>
              </a:ext>
            </a:extLst>
          </p:cNvPr>
          <p:cNvSpPr txBox="1"/>
          <p:nvPr/>
        </p:nvSpPr>
        <p:spPr>
          <a:xfrm>
            <a:off x="5898461" y="1816693"/>
            <a:ext cx="325730" cy="369332"/>
          </a:xfrm>
          <a:prstGeom prst="rect">
            <a:avLst/>
          </a:prstGeom>
          <a:noFill/>
        </p:spPr>
        <p:txBody>
          <a:bodyPr wrap="none" rtlCol="0">
            <a:spAutoFit/>
          </a:bodyPr>
          <a:lstStyle/>
          <a:p>
            <a:r>
              <a:rPr lang="en-US" sz="1800" dirty="0"/>
              <a:t>Z</a:t>
            </a:r>
          </a:p>
        </p:txBody>
      </p:sp>
      <p:cxnSp>
        <p:nvCxnSpPr>
          <p:cNvPr id="12" name="Straight Arrow Connector 11">
            <a:extLst>
              <a:ext uri="{FF2B5EF4-FFF2-40B4-BE49-F238E27FC236}">
                <a16:creationId xmlns:a16="http://schemas.microsoft.com/office/drawing/2014/main" id="{56DEF68D-8F56-647F-B11E-3C83E1AC446F}"/>
              </a:ext>
            </a:extLst>
          </p:cNvPr>
          <p:cNvCxnSpPr>
            <a:cxnSpLocks/>
          </p:cNvCxnSpPr>
          <p:nvPr/>
        </p:nvCxnSpPr>
        <p:spPr>
          <a:xfrm flipH="1">
            <a:off x="3878908" y="2101282"/>
            <a:ext cx="1919092" cy="264551"/>
          </a:xfrm>
          <a:prstGeom prst="straightConnector1">
            <a:avLst/>
          </a:prstGeom>
          <a:ln w="25400">
            <a:tailEnd type="triangle"/>
          </a:ln>
        </p:spPr>
        <p:style>
          <a:lnRef idx="1">
            <a:schemeClr val="accent5"/>
          </a:lnRef>
          <a:fillRef idx="0">
            <a:schemeClr val="accent5"/>
          </a:fillRef>
          <a:effectRef idx="0">
            <a:schemeClr val="accent5"/>
          </a:effectRef>
          <a:fontRef idx="minor">
            <a:schemeClr val="tx1"/>
          </a:fontRef>
        </p:style>
      </p:cxnSp>
      <p:cxnSp>
        <p:nvCxnSpPr>
          <p:cNvPr id="15" name="Straight Arrow Connector 14">
            <a:extLst>
              <a:ext uri="{FF2B5EF4-FFF2-40B4-BE49-F238E27FC236}">
                <a16:creationId xmlns:a16="http://schemas.microsoft.com/office/drawing/2014/main" id="{87AE5AB6-5A54-5BD5-4305-BD0F64E5F0B5}"/>
              </a:ext>
            </a:extLst>
          </p:cNvPr>
          <p:cNvCxnSpPr>
            <a:cxnSpLocks/>
          </p:cNvCxnSpPr>
          <p:nvPr/>
        </p:nvCxnSpPr>
        <p:spPr>
          <a:xfrm flipH="1" flipV="1">
            <a:off x="3876314" y="2690935"/>
            <a:ext cx="1940703" cy="253860"/>
          </a:xfrm>
          <a:prstGeom prst="straightConnector1">
            <a:avLst/>
          </a:prstGeom>
          <a:ln w="25400">
            <a:tailEnd type="triangle"/>
          </a:ln>
        </p:spPr>
        <p:style>
          <a:lnRef idx="1">
            <a:schemeClr val="accent5"/>
          </a:lnRef>
          <a:fillRef idx="0">
            <a:schemeClr val="accent5"/>
          </a:fillRef>
          <a:effectRef idx="0">
            <a:schemeClr val="accent5"/>
          </a:effectRef>
          <a:fontRef idx="minor">
            <a:schemeClr val="tx1"/>
          </a:fontRef>
        </p:style>
      </p:cxnSp>
      <p:cxnSp>
        <p:nvCxnSpPr>
          <p:cNvPr id="17" name="Straight Arrow Connector 16">
            <a:extLst>
              <a:ext uri="{FF2B5EF4-FFF2-40B4-BE49-F238E27FC236}">
                <a16:creationId xmlns:a16="http://schemas.microsoft.com/office/drawing/2014/main" id="{D81B33EF-4CA7-CB8D-DA59-2B3BB2E49306}"/>
              </a:ext>
            </a:extLst>
          </p:cNvPr>
          <p:cNvCxnSpPr>
            <a:cxnSpLocks/>
            <a:stCxn id="8" idx="1"/>
          </p:cNvCxnSpPr>
          <p:nvPr/>
        </p:nvCxnSpPr>
        <p:spPr>
          <a:xfrm flipH="1" flipV="1">
            <a:off x="3841890" y="3030234"/>
            <a:ext cx="2000461" cy="508161"/>
          </a:xfrm>
          <a:prstGeom prst="straightConnector1">
            <a:avLst/>
          </a:prstGeom>
          <a:ln w="25400">
            <a:tailEnd type="triangle"/>
          </a:ln>
        </p:spPr>
        <p:style>
          <a:lnRef idx="1">
            <a:schemeClr val="accent5"/>
          </a:lnRef>
          <a:fillRef idx="0">
            <a:schemeClr val="accent5"/>
          </a:fillRef>
          <a:effectRef idx="0">
            <a:schemeClr val="accent5"/>
          </a:effectRef>
          <a:fontRef idx="minor">
            <a:schemeClr val="tx1"/>
          </a:fontRef>
        </p:style>
      </p:cxnSp>
      <p:cxnSp>
        <p:nvCxnSpPr>
          <p:cNvPr id="19" name="Straight Arrow Connector 18">
            <a:extLst>
              <a:ext uri="{FF2B5EF4-FFF2-40B4-BE49-F238E27FC236}">
                <a16:creationId xmlns:a16="http://schemas.microsoft.com/office/drawing/2014/main" id="{A67EA8F8-23D3-8B38-F4C4-784A2F3173F0}"/>
              </a:ext>
            </a:extLst>
          </p:cNvPr>
          <p:cNvCxnSpPr>
            <a:cxnSpLocks/>
          </p:cNvCxnSpPr>
          <p:nvPr/>
        </p:nvCxnSpPr>
        <p:spPr>
          <a:xfrm flipH="1">
            <a:off x="3765855" y="4157692"/>
            <a:ext cx="2076496" cy="202460"/>
          </a:xfrm>
          <a:prstGeom prst="straightConnector1">
            <a:avLst/>
          </a:prstGeom>
          <a:ln w="25400">
            <a:tailEnd type="triangle"/>
          </a:ln>
        </p:spPr>
        <p:style>
          <a:lnRef idx="1">
            <a:schemeClr val="accent5"/>
          </a:lnRef>
          <a:fillRef idx="0">
            <a:schemeClr val="accent5"/>
          </a:fillRef>
          <a:effectRef idx="0">
            <a:schemeClr val="accent5"/>
          </a:effectRef>
          <a:fontRef idx="minor">
            <a:schemeClr val="tx1"/>
          </a:fontRef>
        </p:style>
      </p:cxnSp>
      <p:cxnSp>
        <p:nvCxnSpPr>
          <p:cNvPr id="21" name="Straight Arrow Connector 20">
            <a:extLst>
              <a:ext uri="{FF2B5EF4-FFF2-40B4-BE49-F238E27FC236}">
                <a16:creationId xmlns:a16="http://schemas.microsoft.com/office/drawing/2014/main" id="{E726886F-0D0B-6B1A-B8E1-F80DC284907E}"/>
              </a:ext>
            </a:extLst>
          </p:cNvPr>
          <p:cNvCxnSpPr>
            <a:cxnSpLocks/>
          </p:cNvCxnSpPr>
          <p:nvPr/>
        </p:nvCxnSpPr>
        <p:spPr>
          <a:xfrm flipH="1" flipV="1">
            <a:off x="6314649" y="2066776"/>
            <a:ext cx="1940703" cy="253860"/>
          </a:xfrm>
          <a:prstGeom prst="straightConnector1">
            <a:avLst/>
          </a:prstGeom>
          <a:ln w="25400">
            <a:headEnd type="triangle"/>
            <a:tailEnd type="none"/>
          </a:ln>
        </p:spPr>
        <p:style>
          <a:lnRef idx="1">
            <a:schemeClr val="accent5"/>
          </a:lnRef>
          <a:fillRef idx="0">
            <a:schemeClr val="accent5"/>
          </a:fillRef>
          <a:effectRef idx="0">
            <a:schemeClr val="accent5"/>
          </a:effectRef>
          <a:fontRef idx="minor">
            <a:schemeClr val="tx1"/>
          </a:fontRef>
        </p:style>
      </p:cxnSp>
      <p:cxnSp>
        <p:nvCxnSpPr>
          <p:cNvPr id="24" name="Straight Arrow Connector 23">
            <a:extLst>
              <a:ext uri="{FF2B5EF4-FFF2-40B4-BE49-F238E27FC236}">
                <a16:creationId xmlns:a16="http://schemas.microsoft.com/office/drawing/2014/main" id="{33F6E882-D401-A71C-651C-9DD81CB7E599}"/>
              </a:ext>
            </a:extLst>
          </p:cNvPr>
          <p:cNvCxnSpPr>
            <a:cxnSpLocks/>
          </p:cNvCxnSpPr>
          <p:nvPr/>
        </p:nvCxnSpPr>
        <p:spPr>
          <a:xfrm flipH="1">
            <a:off x="6221217" y="2700308"/>
            <a:ext cx="2101143" cy="260459"/>
          </a:xfrm>
          <a:prstGeom prst="straightConnector1">
            <a:avLst/>
          </a:prstGeom>
          <a:ln w="25400">
            <a:headEnd type="triangle"/>
            <a:tailEnd type="none"/>
          </a:ln>
        </p:spPr>
        <p:style>
          <a:lnRef idx="1">
            <a:schemeClr val="accent5"/>
          </a:lnRef>
          <a:fillRef idx="0">
            <a:schemeClr val="accent5"/>
          </a:fillRef>
          <a:effectRef idx="0">
            <a:schemeClr val="accent5"/>
          </a:effectRef>
          <a:fontRef idx="minor">
            <a:schemeClr val="tx1"/>
          </a:fontRef>
        </p:style>
      </p:cxnSp>
      <p:cxnSp>
        <p:nvCxnSpPr>
          <p:cNvPr id="26" name="Straight Arrow Connector 25">
            <a:extLst>
              <a:ext uri="{FF2B5EF4-FFF2-40B4-BE49-F238E27FC236}">
                <a16:creationId xmlns:a16="http://schemas.microsoft.com/office/drawing/2014/main" id="{AD1A46A7-CA76-B148-3049-E3F5FC7FB93E}"/>
              </a:ext>
            </a:extLst>
          </p:cNvPr>
          <p:cNvCxnSpPr>
            <a:cxnSpLocks/>
          </p:cNvCxnSpPr>
          <p:nvPr/>
        </p:nvCxnSpPr>
        <p:spPr>
          <a:xfrm flipH="1">
            <a:off x="6244853" y="3120623"/>
            <a:ext cx="1605185" cy="431156"/>
          </a:xfrm>
          <a:prstGeom prst="straightConnector1">
            <a:avLst/>
          </a:prstGeom>
          <a:ln w="25400">
            <a:headEnd type="triangle"/>
            <a:tailEnd type="none"/>
          </a:ln>
        </p:spPr>
        <p:style>
          <a:lnRef idx="1">
            <a:schemeClr val="accent5"/>
          </a:lnRef>
          <a:fillRef idx="0">
            <a:schemeClr val="accent5"/>
          </a:fillRef>
          <a:effectRef idx="0">
            <a:schemeClr val="accent5"/>
          </a:effectRef>
          <a:fontRef idx="minor">
            <a:schemeClr val="tx1"/>
          </a:fontRef>
        </p:style>
      </p:cxnSp>
      <p:cxnSp>
        <p:nvCxnSpPr>
          <p:cNvPr id="28" name="Straight Arrow Connector 27">
            <a:extLst>
              <a:ext uri="{FF2B5EF4-FFF2-40B4-BE49-F238E27FC236}">
                <a16:creationId xmlns:a16="http://schemas.microsoft.com/office/drawing/2014/main" id="{481329EB-F7FD-A6E0-6E3A-A517C4BFF60D}"/>
              </a:ext>
            </a:extLst>
          </p:cNvPr>
          <p:cNvCxnSpPr>
            <a:cxnSpLocks/>
          </p:cNvCxnSpPr>
          <p:nvPr/>
        </p:nvCxnSpPr>
        <p:spPr>
          <a:xfrm flipH="1" flipV="1">
            <a:off x="6244852" y="4135281"/>
            <a:ext cx="1260129" cy="169465"/>
          </a:xfrm>
          <a:prstGeom prst="straightConnector1">
            <a:avLst/>
          </a:prstGeom>
          <a:ln w="25400">
            <a:headEnd type="triangle"/>
            <a:tailEnd type="non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8688025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19"/>
          <p:cNvSpPr txBox="1">
            <a:spLocks noGrp="1"/>
          </p:cNvSpPr>
          <p:nvPr>
            <p:ph type="title"/>
          </p:nvPr>
        </p:nvSpPr>
        <p:spPr>
          <a:xfrm>
            <a:off x="838200" y="48589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sz="3600" dirty="0">
                <a:latin typeface="Times New Roman" panose="02020603050405020304" pitchFamily="18" charset="0"/>
                <a:cs typeface="Times New Roman" panose="02020603050405020304" pitchFamily="18" charset="0"/>
              </a:rPr>
              <a:t>Audit Studies </a:t>
            </a:r>
            <a:endParaRPr sz="3600" dirty="0">
              <a:latin typeface="Times New Roman" panose="02020603050405020304" pitchFamily="18" charset="0"/>
              <a:cs typeface="Times New Roman" panose="02020603050405020304" pitchFamily="18" charset="0"/>
            </a:endParaRPr>
          </a:p>
        </p:txBody>
      </p:sp>
      <p:pic>
        <p:nvPicPr>
          <p:cNvPr id="390" name="Google Shape;390;p19" descr="Image result for sample resume correspondence study"/>
          <p:cNvPicPr preferRelativeResize="0"/>
          <p:nvPr/>
        </p:nvPicPr>
        <p:blipFill rotWithShape="1">
          <a:blip r:embed="rId3">
            <a:alphaModFix/>
          </a:blip>
          <a:srcRect b="68600"/>
          <a:stretch/>
        </p:blipFill>
        <p:spPr>
          <a:xfrm>
            <a:off x="260533" y="2208477"/>
            <a:ext cx="6118382" cy="2770181"/>
          </a:xfrm>
          <a:prstGeom prst="rect">
            <a:avLst/>
          </a:prstGeom>
          <a:noFill/>
          <a:ln>
            <a:noFill/>
          </a:ln>
        </p:spPr>
      </p:pic>
      <p:pic>
        <p:nvPicPr>
          <p:cNvPr id="391" name="Google Shape;391;p19" descr="Image result for sample resume correspondence study"/>
          <p:cNvPicPr preferRelativeResize="0"/>
          <p:nvPr/>
        </p:nvPicPr>
        <p:blipFill rotWithShape="1">
          <a:blip r:embed="rId3">
            <a:alphaModFix/>
          </a:blip>
          <a:srcRect b="68600"/>
          <a:stretch/>
        </p:blipFill>
        <p:spPr>
          <a:xfrm>
            <a:off x="6066941" y="2213712"/>
            <a:ext cx="6106819" cy="2764946"/>
          </a:xfrm>
          <a:prstGeom prst="rect">
            <a:avLst/>
          </a:prstGeom>
          <a:noFill/>
          <a:ln>
            <a:noFill/>
          </a:ln>
        </p:spPr>
      </p:pic>
      <p:sp>
        <p:nvSpPr>
          <p:cNvPr id="392" name="Google Shape;392;p19"/>
          <p:cNvSpPr txBox="1"/>
          <p:nvPr/>
        </p:nvSpPr>
        <p:spPr>
          <a:xfrm>
            <a:off x="2098414" y="5344048"/>
            <a:ext cx="8023609"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a:solidFill>
                  <a:schemeClr val="dk1"/>
                </a:solidFill>
                <a:latin typeface="Times New Roman"/>
                <a:ea typeface="Times New Roman"/>
                <a:cs typeface="Times New Roman"/>
                <a:sym typeface="Times New Roman"/>
              </a:rPr>
              <a:t>Bertrand and Mullainathan 2004, “Are Emily and Greg more employable than Lakisha and Jamal? A field experiment on labor market discrimination”</a:t>
            </a:r>
            <a:endParaRPr/>
          </a:p>
        </p:txBody>
      </p:sp>
      <p:sp>
        <p:nvSpPr>
          <p:cNvPr id="393" name="Google Shape;393;p19"/>
          <p:cNvSpPr txBox="1"/>
          <p:nvPr/>
        </p:nvSpPr>
        <p:spPr>
          <a:xfrm>
            <a:off x="2707592" y="2270777"/>
            <a:ext cx="1190930" cy="276999"/>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chemeClr val="dk1"/>
                </a:solidFill>
                <a:latin typeface="Times"/>
                <a:ea typeface="Times"/>
                <a:cs typeface="Times"/>
                <a:sym typeface="Times"/>
              </a:rPr>
              <a:t>Greg Baker </a:t>
            </a:r>
            <a:endParaRPr/>
          </a:p>
        </p:txBody>
      </p:sp>
      <p:sp>
        <p:nvSpPr>
          <p:cNvPr id="394" name="Google Shape;394;p19"/>
          <p:cNvSpPr txBox="1"/>
          <p:nvPr/>
        </p:nvSpPr>
        <p:spPr>
          <a:xfrm>
            <a:off x="8523451" y="2296903"/>
            <a:ext cx="1257300" cy="276999"/>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chemeClr val="dk1"/>
                </a:solidFill>
                <a:latin typeface="Times"/>
                <a:ea typeface="Times"/>
                <a:cs typeface="Times"/>
                <a:sym typeface="Times"/>
              </a:rPr>
              <a:t>Jamal Jones</a:t>
            </a:r>
            <a:endParaRPr/>
          </a:p>
        </p:txBody>
      </p:sp>
      <p:sp>
        <p:nvSpPr>
          <p:cNvPr id="395" name="Google Shape;395;p19"/>
          <p:cNvSpPr/>
          <p:nvPr/>
        </p:nvSpPr>
        <p:spPr>
          <a:xfrm>
            <a:off x="8410076" y="2286019"/>
            <a:ext cx="1257300" cy="276999"/>
          </a:xfrm>
          <a:prstGeom prst="ellipse">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96" name="Google Shape;396;p19"/>
          <p:cNvSpPr/>
          <p:nvPr/>
        </p:nvSpPr>
        <p:spPr>
          <a:xfrm>
            <a:off x="2528556" y="2259893"/>
            <a:ext cx="1257300" cy="276999"/>
          </a:xfrm>
          <a:prstGeom prst="ellipse">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 name="Oval 1">
            <a:extLst>
              <a:ext uri="{FF2B5EF4-FFF2-40B4-BE49-F238E27FC236}">
                <a16:creationId xmlns:a16="http://schemas.microsoft.com/office/drawing/2014/main" id="{8E8DF5F0-4070-FFF2-1561-D389E4C19281}"/>
              </a:ext>
            </a:extLst>
          </p:cNvPr>
          <p:cNvSpPr/>
          <p:nvPr/>
        </p:nvSpPr>
        <p:spPr>
          <a:xfrm>
            <a:off x="1214546" y="2777706"/>
            <a:ext cx="2571310" cy="4430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B2D9A082-A67A-4C86-C5BE-EEF4C61ED7A0}"/>
              </a:ext>
            </a:extLst>
          </p:cNvPr>
          <p:cNvSpPr/>
          <p:nvPr/>
        </p:nvSpPr>
        <p:spPr>
          <a:xfrm>
            <a:off x="6853346" y="2792291"/>
            <a:ext cx="2571310" cy="4430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7DA8AE6-17C3-8BC3-14E2-B8E0EBB305B9}"/>
              </a:ext>
            </a:extLst>
          </p:cNvPr>
          <p:cNvSpPr/>
          <p:nvPr/>
        </p:nvSpPr>
        <p:spPr>
          <a:xfrm>
            <a:off x="1152426" y="4157692"/>
            <a:ext cx="2571310" cy="4430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FF31CAE9-4CCD-2961-633A-1612FD2BFB6B}"/>
              </a:ext>
            </a:extLst>
          </p:cNvPr>
          <p:cNvSpPr/>
          <p:nvPr/>
        </p:nvSpPr>
        <p:spPr>
          <a:xfrm>
            <a:off x="6838002" y="4157692"/>
            <a:ext cx="2571310" cy="4430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AB21EA6-FFF7-CCF9-C2B0-3BFFCC020A41}"/>
              </a:ext>
            </a:extLst>
          </p:cNvPr>
          <p:cNvSpPr/>
          <p:nvPr/>
        </p:nvSpPr>
        <p:spPr>
          <a:xfrm>
            <a:off x="2631478" y="2587463"/>
            <a:ext cx="1042454" cy="17814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38211A4-B35A-1D31-49C2-41AD85A79DCF}"/>
              </a:ext>
            </a:extLst>
          </p:cNvPr>
          <p:cNvSpPr/>
          <p:nvPr/>
        </p:nvSpPr>
        <p:spPr>
          <a:xfrm>
            <a:off x="8437886" y="2599561"/>
            <a:ext cx="1042454" cy="17814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A739FEF-AE80-B704-992B-156BF7CAF6AD}"/>
              </a:ext>
            </a:extLst>
          </p:cNvPr>
          <p:cNvSpPr txBox="1"/>
          <p:nvPr/>
        </p:nvSpPr>
        <p:spPr>
          <a:xfrm>
            <a:off x="5842351" y="3353729"/>
            <a:ext cx="423514" cy="369332"/>
          </a:xfrm>
          <a:prstGeom prst="rect">
            <a:avLst/>
          </a:prstGeom>
          <a:noFill/>
        </p:spPr>
        <p:txBody>
          <a:bodyPr wrap="none" rtlCol="0">
            <a:spAutoFit/>
          </a:bodyPr>
          <a:lstStyle/>
          <a:p>
            <a:r>
              <a:rPr lang="en-US" sz="1800" dirty="0"/>
              <a:t>X</a:t>
            </a:r>
            <a:r>
              <a:rPr lang="en-US" sz="1800" baseline="-25000" dirty="0"/>
              <a:t>2</a:t>
            </a:r>
            <a:endParaRPr lang="en-US" sz="1800" dirty="0"/>
          </a:p>
        </p:txBody>
      </p:sp>
      <p:sp>
        <p:nvSpPr>
          <p:cNvPr id="9" name="TextBox 8">
            <a:extLst>
              <a:ext uri="{FF2B5EF4-FFF2-40B4-BE49-F238E27FC236}">
                <a16:creationId xmlns:a16="http://schemas.microsoft.com/office/drawing/2014/main" id="{606D9D8E-CE1C-DB7E-639E-CC622DD4DE4A}"/>
              </a:ext>
            </a:extLst>
          </p:cNvPr>
          <p:cNvSpPr txBox="1"/>
          <p:nvPr/>
        </p:nvSpPr>
        <p:spPr>
          <a:xfrm>
            <a:off x="5855184" y="3935414"/>
            <a:ext cx="423514" cy="369332"/>
          </a:xfrm>
          <a:prstGeom prst="rect">
            <a:avLst/>
          </a:prstGeom>
          <a:noFill/>
        </p:spPr>
        <p:txBody>
          <a:bodyPr wrap="none" rtlCol="0">
            <a:spAutoFit/>
          </a:bodyPr>
          <a:lstStyle/>
          <a:p>
            <a:r>
              <a:rPr lang="en-US" sz="1800" dirty="0"/>
              <a:t>X</a:t>
            </a:r>
            <a:r>
              <a:rPr lang="en-US" sz="1800" baseline="-25000" dirty="0"/>
              <a:t>3</a:t>
            </a:r>
            <a:endParaRPr lang="en-US" sz="1800" dirty="0"/>
          </a:p>
        </p:txBody>
      </p:sp>
      <p:sp>
        <p:nvSpPr>
          <p:cNvPr id="10" name="TextBox 9">
            <a:extLst>
              <a:ext uri="{FF2B5EF4-FFF2-40B4-BE49-F238E27FC236}">
                <a16:creationId xmlns:a16="http://schemas.microsoft.com/office/drawing/2014/main" id="{D5FE5A80-A10B-A7CF-DB30-8453EFD4E42C}"/>
              </a:ext>
            </a:extLst>
          </p:cNvPr>
          <p:cNvSpPr txBox="1"/>
          <p:nvPr/>
        </p:nvSpPr>
        <p:spPr>
          <a:xfrm>
            <a:off x="5842351" y="2765608"/>
            <a:ext cx="423514" cy="369332"/>
          </a:xfrm>
          <a:prstGeom prst="rect">
            <a:avLst/>
          </a:prstGeom>
          <a:noFill/>
        </p:spPr>
        <p:txBody>
          <a:bodyPr wrap="square" rtlCol="0">
            <a:spAutoFit/>
          </a:bodyPr>
          <a:lstStyle/>
          <a:p>
            <a:r>
              <a:rPr lang="en-US" sz="1800" dirty="0"/>
              <a:t>X</a:t>
            </a:r>
            <a:r>
              <a:rPr lang="en-US" sz="1800" baseline="-25000" dirty="0"/>
              <a:t>1</a:t>
            </a:r>
            <a:endParaRPr lang="en-US" sz="1800" dirty="0"/>
          </a:p>
        </p:txBody>
      </p:sp>
      <p:sp>
        <p:nvSpPr>
          <p:cNvPr id="11" name="TextBox 10">
            <a:extLst>
              <a:ext uri="{FF2B5EF4-FFF2-40B4-BE49-F238E27FC236}">
                <a16:creationId xmlns:a16="http://schemas.microsoft.com/office/drawing/2014/main" id="{87E7CC7C-2171-FE69-623F-1214FBC32D19}"/>
              </a:ext>
            </a:extLst>
          </p:cNvPr>
          <p:cNvSpPr txBox="1"/>
          <p:nvPr/>
        </p:nvSpPr>
        <p:spPr>
          <a:xfrm>
            <a:off x="5898461" y="1816693"/>
            <a:ext cx="325730" cy="369332"/>
          </a:xfrm>
          <a:prstGeom prst="rect">
            <a:avLst/>
          </a:prstGeom>
          <a:noFill/>
        </p:spPr>
        <p:txBody>
          <a:bodyPr wrap="none" rtlCol="0">
            <a:spAutoFit/>
          </a:bodyPr>
          <a:lstStyle/>
          <a:p>
            <a:r>
              <a:rPr lang="en-US" sz="1800" dirty="0"/>
              <a:t>Z</a:t>
            </a:r>
          </a:p>
        </p:txBody>
      </p:sp>
      <p:cxnSp>
        <p:nvCxnSpPr>
          <p:cNvPr id="12" name="Straight Arrow Connector 11">
            <a:extLst>
              <a:ext uri="{FF2B5EF4-FFF2-40B4-BE49-F238E27FC236}">
                <a16:creationId xmlns:a16="http://schemas.microsoft.com/office/drawing/2014/main" id="{56DEF68D-8F56-647F-B11E-3C83E1AC446F}"/>
              </a:ext>
            </a:extLst>
          </p:cNvPr>
          <p:cNvCxnSpPr>
            <a:cxnSpLocks/>
          </p:cNvCxnSpPr>
          <p:nvPr/>
        </p:nvCxnSpPr>
        <p:spPr>
          <a:xfrm flipH="1">
            <a:off x="3878908" y="2101282"/>
            <a:ext cx="1919092" cy="264551"/>
          </a:xfrm>
          <a:prstGeom prst="straightConnector1">
            <a:avLst/>
          </a:prstGeom>
          <a:ln w="25400">
            <a:tailEnd type="triangle"/>
          </a:ln>
        </p:spPr>
        <p:style>
          <a:lnRef idx="1">
            <a:schemeClr val="accent5"/>
          </a:lnRef>
          <a:fillRef idx="0">
            <a:schemeClr val="accent5"/>
          </a:fillRef>
          <a:effectRef idx="0">
            <a:schemeClr val="accent5"/>
          </a:effectRef>
          <a:fontRef idx="minor">
            <a:schemeClr val="tx1"/>
          </a:fontRef>
        </p:style>
      </p:cxnSp>
      <p:cxnSp>
        <p:nvCxnSpPr>
          <p:cNvPr id="15" name="Straight Arrow Connector 14">
            <a:extLst>
              <a:ext uri="{FF2B5EF4-FFF2-40B4-BE49-F238E27FC236}">
                <a16:creationId xmlns:a16="http://schemas.microsoft.com/office/drawing/2014/main" id="{87AE5AB6-5A54-5BD5-4305-BD0F64E5F0B5}"/>
              </a:ext>
            </a:extLst>
          </p:cNvPr>
          <p:cNvCxnSpPr>
            <a:cxnSpLocks/>
          </p:cNvCxnSpPr>
          <p:nvPr/>
        </p:nvCxnSpPr>
        <p:spPr>
          <a:xfrm flipH="1" flipV="1">
            <a:off x="3876314" y="2690935"/>
            <a:ext cx="1940703" cy="253860"/>
          </a:xfrm>
          <a:prstGeom prst="straightConnector1">
            <a:avLst/>
          </a:prstGeom>
          <a:ln w="25400">
            <a:tailEnd type="triangle"/>
          </a:ln>
        </p:spPr>
        <p:style>
          <a:lnRef idx="1">
            <a:schemeClr val="accent5"/>
          </a:lnRef>
          <a:fillRef idx="0">
            <a:schemeClr val="accent5"/>
          </a:fillRef>
          <a:effectRef idx="0">
            <a:schemeClr val="accent5"/>
          </a:effectRef>
          <a:fontRef idx="minor">
            <a:schemeClr val="tx1"/>
          </a:fontRef>
        </p:style>
      </p:cxnSp>
      <p:cxnSp>
        <p:nvCxnSpPr>
          <p:cNvPr id="17" name="Straight Arrow Connector 16">
            <a:extLst>
              <a:ext uri="{FF2B5EF4-FFF2-40B4-BE49-F238E27FC236}">
                <a16:creationId xmlns:a16="http://schemas.microsoft.com/office/drawing/2014/main" id="{D81B33EF-4CA7-CB8D-DA59-2B3BB2E49306}"/>
              </a:ext>
            </a:extLst>
          </p:cNvPr>
          <p:cNvCxnSpPr>
            <a:cxnSpLocks/>
            <a:stCxn id="8" idx="1"/>
          </p:cNvCxnSpPr>
          <p:nvPr/>
        </p:nvCxnSpPr>
        <p:spPr>
          <a:xfrm flipH="1" flipV="1">
            <a:off x="3841890" y="3030234"/>
            <a:ext cx="2000461" cy="508161"/>
          </a:xfrm>
          <a:prstGeom prst="straightConnector1">
            <a:avLst/>
          </a:prstGeom>
          <a:ln w="25400">
            <a:tailEnd type="triangle"/>
          </a:ln>
        </p:spPr>
        <p:style>
          <a:lnRef idx="1">
            <a:schemeClr val="accent5"/>
          </a:lnRef>
          <a:fillRef idx="0">
            <a:schemeClr val="accent5"/>
          </a:fillRef>
          <a:effectRef idx="0">
            <a:schemeClr val="accent5"/>
          </a:effectRef>
          <a:fontRef idx="minor">
            <a:schemeClr val="tx1"/>
          </a:fontRef>
        </p:style>
      </p:cxnSp>
      <p:cxnSp>
        <p:nvCxnSpPr>
          <p:cNvPr id="19" name="Straight Arrow Connector 18">
            <a:extLst>
              <a:ext uri="{FF2B5EF4-FFF2-40B4-BE49-F238E27FC236}">
                <a16:creationId xmlns:a16="http://schemas.microsoft.com/office/drawing/2014/main" id="{A67EA8F8-23D3-8B38-F4C4-784A2F3173F0}"/>
              </a:ext>
            </a:extLst>
          </p:cNvPr>
          <p:cNvCxnSpPr>
            <a:cxnSpLocks/>
          </p:cNvCxnSpPr>
          <p:nvPr/>
        </p:nvCxnSpPr>
        <p:spPr>
          <a:xfrm flipH="1">
            <a:off x="3765855" y="4157692"/>
            <a:ext cx="2076496" cy="202460"/>
          </a:xfrm>
          <a:prstGeom prst="straightConnector1">
            <a:avLst/>
          </a:prstGeom>
          <a:ln w="25400">
            <a:tailEnd type="triangle"/>
          </a:ln>
        </p:spPr>
        <p:style>
          <a:lnRef idx="1">
            <a:schemeClr val="accent5"/>
          </a:lnRef>
          <a:fillRef idx="0">
            <a:schemeClr val="accent5"/>
          </a:fillRef>
          <a:effectRef idx="0">
            <a:schemeClr val="accent5"/>
          </a:effectRef>
          <a:fontRef idx="minor">
            <a:schemeClr val="tx1"/>
          </a:fontRef>
        </p:style>
      </p:cxnSp>
      <p:cxnSp>
        <p:nvCxnSpPr>
          <p:cNvPr id="21" name="Straight Arrow Connector 20">
            <a:extLst>
              <a:ext uri="{FF2B5EF4-FFF2-40B4-BE49-F238E27FC236}">
                <a16:creationId xmlns:a16="http://schemas.microsoft.com/office/drawing/2014/main" id="{E726886F-0D0B-6B1A-B8E1-F80DC284907E}"/>
              </a:ext>
            </a:extLst>
          </p:cNvPr>
          <p:cNvCxnSpPr>
            <a:cxnSpLocks/>
          </p:cNvCxnSpPr>
          <p:nvPr/>
        </p:nvCxnSpPr>
        <p:spPr>
          <a:xfrm flipH="1" flipV="1">
            <a:off x="6314649" y="2066776"/>
            <a:ext cx="1940703" cy="253860"/>
          </a:xfrm>
          <a:prstGeom prst="straightConnector1">
            <a:avLst/>
          </a:prstGeom>
          <a:ln w="25400">
            <a:headEnd type="triangle"/>
            <a:tailEnd type="none"/>
          </a:ln>
        </p:spPr>
        <p:style>
          <a:lnRef idx="1">
            <a:schemeClr val="accent5"/>
          </a:lnRef>
          <a:fillRef idx="0">
            <a:schemeClr val="accent5"/>
          </a:fillRef>
          <a:effectRef idx="0">
            <a:schemeClr val="accent5"/>
          </a:effectRef>
          <a:fontRef idx="minor">
            <a:schemeClr val="tx1"/>
          </a:fontRef>
        </p:style>
      </p:cxnSp>
      <p:cxnSp>
        <p:nvCxnSpPr>
          <p:cNvPr id="24" name="Straight Arrow Connector 23">
            <a:extLst>
              <a:ext uri="{FF2B5EF4-FFF2-40B4-BE49-F238E27FC236}">
                <a16:creationId xmlns:a16="http://schemas.microsoft.com/office/drawing/2014/main" id="{33F6E882-D401-A71C-651C-9DD81CB7E599}"/>
              </a:ext>
            </a:extLst>
          </p:cNvPr>
          <p:cNvCxnSpPr>
            <a:cxnSpLocks/>
          </p:cNvCxnSpPr>
          <p:nvPr/>
        </p:nvCxnSpPr>
        <p:spPr>
          <a:xfrm flipH="1">
            <a:off x="6221217" y="2700308"/>
            <a:ext cx="2101143" cy="260459"/>
          </a:xfrm>
          <a:prstGeom prst="straightConnector1">
            <a:avLst/>
          </a:prstGeom>
          <a:ln w="25400">
            <a:headEnd type="triangle"/>
            <a:tailEnd type="none"/>
          </a:ln>
        </p:spPr>
        <p:style>
          <a:lnRef idx="1">
            <a:schemeClr val="accent5"/>
          </a:lnRef>
          <a:fillRef idx="0">
            <a:schemeClr val="accent5"/>
          </a:fillRef>
          <a:effectRef idx="0">
            <a:schemeClr val="accent5"/>
          </a:effectRef>
          <a:fontRef idx="minor">
            <a:schemeClr val="tx1"/>
          </a:fontRef>
        </p:style>
      </p:cxnSp>
      <p:cxnSp>
        <p:nvCxnSpPr>
          <p:cNvPr id="26" name="Straight Arrow Connector 25">
            <a:extLst>
              <a:ext uri="{FF2B5EF4-FFF2-40B4-BE49-F238E27FC236}">
                <a16:creationId xmlns:a16="http://schemas.microsoft.com/office/drawing/2014/main" id="{AD1A46A7-CA76-B148-3049-E3F5FC7FB93E}"/>
              </a:ext>
            </a:extLst>
          </p:cNvPr>
          <p:cNvCxnSpPr>
            <a:cxnSpLocks/>
          </p:cNvCxnSpPr>
          <p:nvPr/>
        </p:nvCxnSpPr>
        <p:spPr>
          <a:xfrm flipH="1">
            <a:off x="6244853" y="3120623"/>
            <a:ext cx="1605185" cy="431156"/>
          </a:xfrm>
          <a:prstGeom prst="straightConnector1">
            <a:avLst/>
          </a:prstGeom>
          <a:ln w="25400">
            <a:headEnd type="triangle"/>
            <a:tailEnd type="none"/>
          </a:ln>
        </p:spPr>
        <p:style>
          <a:lnRef idx="1">
            <a:schemeClr val="accent5"/>
          </a:lnRef>
          <a:fillRef idx="0">
            <a:schemeClr val="accent5"/>
          </a:fillRef>
          <a:effectRef idx="0">
            <a:schemeClr val="accent5"/>
          </a:effectRef>
          <a:fontRef idx="minor">
            <a:schemeClr val="tx1"/>
          </a:fontRef>
        </p:style>
      </p:cxnSp>
      <p:cxnSp>
        <p:nvCxnSpPr>
          <p:cNvPr id="28" name="Straight Arrow Connector 27">
            <a:extLst>
              <a:ext uri="{FF2B5EF4-FFF2-40B4-BE49-F238E27FC236}">
                <a16:creationId xmlns:a16="http://schemas.microsoft.com/office/drawing/2014/main" id="{481329EB-F7FD-A6E0-6E3A-A517C4BFF60D}"/>
              </a:ext>
            </a:extLst>
          </p:cNvPr>
          <p:cNvCxnSpPr>
            <a:cxnSpLocks/>
          </p:cNvCxnSpPr>
          <p:nvPr/>
        </p:nvCxnSpPr>
        <p:spPr>
          <a:xfrm flipH="1" flipV="1">
            <a:off x="6244852" y="4135281"/>
            <a:ext cx="1260129" cy="169465"/>
          </a:xfrm>
          <a:prstGeom prst="straightConnector1">
            <a:avLst/>
          </a:prstGeom>
          <a:ln w="25400">
            <a:headEnd type="triangle"/>
            <a:tailEnd type="none"/>
          </a:ln>
        </p:spPr>
        <p:style>
          <a:lnRef idx="1">
            <a:schemeClr val="accent5"/>
          </a:lnRef>
          <a:fillRef idx="0">
            <a:schemeClr val="accent5"/>
          </a:fillRef>
          <a:effectRef idx="0">
            <a:schemeClr val="accent5"/>
          </a:effectRef>
          <a:fontRef idx="minor">
            <a:schemeClr val="tx1"/>
          </a:fontRef>
        </p:style>
      </p:cxnSp>
      <p:sp>
        <p:nvSpPr>
          <p:cNvPr id="13" name="TextBox 12">
            <a:extLst>
              <a:ext uri="{FF2B5EF4-FFF2-40B4-BE49-F238E27FC236}">
                <a16:creationId xmlns:a16="http://schemas.microsoft.com/office/drawing/2014/main" id="{AC493759-A9EB-69A2-17BF-2E8C3DAEFFDA}"/>
              </a:ext>
            </a:extLst>
          </p:cNvPr>
          <p:cNvSpPr txBox="1"/>
          <p:nvPr/>
        </p:nvSpPr>
        <p:spPr>
          <a:xfrm>
            <a:off x="5798000" y="3136741"/>
            <a:ext cx="914033" cy="338554"/>
          </a:xfrm>
          <a:prstGeom prst="rect">
            <a:avLst/>
          </a:prstGeom>
          <a:noFill/>
        </p:spPr>
        <p:txBody>
          <a:bodyPr wrap="none" rtlCol="0">
            <a:spAutoFit/>
          </a:bodyPr>
          <a:lstStyle/>
          <a:p>
            <a:r>
              <a:rPr lang="en-US" sz="1600" b="1" dirty="0">
                <a:solidFill>
                  <a:schemeClr val="bg2"/>
                </a:solidFill>
              </a:rPr>
              <a:t>“same”</a:t>
            </a:r>
          </a:p>
        </p:txBody>
      </p:sp>
      <p:sp>
        <p:nvSpPr>
          <p:cNvPr id="14" name="TextBox 13">
            <a:extLst>
              <a:ext uri="{FF2B5EF4-FFF2-40B4-BE49-F238E27FC236}">
                <a16:creationId xmlns:a16="http://schemas.microsoft.com/office/drawing/2014/main" id="{89FD32B9-9F1A-4B16-07D2-A5A5CEBB0880}"/>
              </a:ext>
            </a:extLst>
          </p:cNvPr>
          <p:cNvSpPr txBox="1"/>
          <p:nvPr/>
        </p:nvSpPr>
        <p:spPr>
          <a:xfrm>
            <a:off x="6188149" y="3787288"/>
            <a:ext cx="914033" cy="338554"/>
          </a:xfrm>
          <a:prstGeom prst="rect">
            <a:avLst/>
          </a:prstGeom>
          <a:noFill/>
        </p:spPr>
        <p:txBody>
          <a:bodyPr wrap="none" rtlCol="0">
            <a:spAutoFit/>
          </a:bodyPr>
          <a:lstStyle/>
          <a:p>
            <a:r>
              <a:rPr lang="en-US" sz="1600" b="1" dirty="0">
                <a:solidFill>
                  <a:schemeClr val="bg2"/>
                </a:solidFill>
              </a:rPr>
              <a:t>“same”</a:t>
            </a:r>
          </a:p>
        </p:txBody>
      </p:sp>
      <p:sp>
        <p:nvSpPr>
          <p:cNvPr id="16" name="TextBox 15">
            <a:extLst>
              <a:ext uri="{FF2B5EF4-FFF2-40B4-BE49-F238E27FC236}">
                <a16:creationId xmlns:a16="http://schemas.microsoft.com/office/drawing/2014/main" id="{E0B2EB69-A9A8-093A-A0D5-7C65C505B387}"/>
              </a:ext>
            </a:extLst>
          </p:cNvPr>
          <p:cNvSpPr txBox="1"/>
          <p:nvPr/>
        </p:nvSpPr>
        <p:spPr>
          <a:xfrm>
            <a:off x="5903369" y="2457563"/>
            <a:ext cx="914033" cy="338554"/>
          </a:xfrm>
          <a:prstGeom prst="rect">
            <a:avLst/>
          </a:prstGeom>
          <a:noFill/>
        </p:spPr>
        <p:txBody>
          <a:bodyPr wrap="none" rtlCol="0">
            <a:spAutoFit/>
          </a:bodyPr>
          <a:lstStyle/>
          <a:p>
            <a:r>
              <a:rPr lang="en-US" sz="1600" b="1" dirty="0">
                <a:solidFill>
                  <a:schemeClr val="bg2"/>
                </a:solidFill>
              </a:rPr>
              <a:t>“same”</a:t>
            </a:r>
          </a:p>
        </p:txBody>
      </p:sp>
      <p:sp>
        <p:nvSpPr>
          <p:cNvPr id="18" name="TextBox 17">
            <a:extLst>
              <a:ext uri="{FF2B5EF4-FFF2-40B4-BE49-F238E27FC236}">
                <a16:creationId xmlns:a16="http://schemas.microsoft.com/office/drawing/2014/main" id="{DBBB1F42-F3E3-7FD8-69D0-3A8216E5EFE1}"/>
              </a:ext>
            </a:extLst>
          </p:cNvPr>
          <p:cNvSpPr txBox="1"/>
          <p:nvPr/>
        </p:nvSpPr>
        <p:spPr>
          <a:xfrm>
            <a:off x="5638138" y="1563462"/>
            <a:ext cx="1281120" cy="338554"/>
          </a:xfrm>
          <a:prstGeom prst="rect">
            <a:avLst/>
          </a:prstGeom>
          <a:noFill/>
        </p:spPr>
        <p:txBody>
          <a:bodyPr wrap="none" rtlCol="0">
            <a:spAutoFit/>
          </a:bodyPr>
          <a:lstStyle/>
          <a:p>
            <a:r>
              <a:rPr lang="en-US" sz="1600" b="1" dirty="0">
                <a:solidFill>
                  <a:schemeClr val="accent3"/>
                </a:solidFill>
              </a:rPr>
              <a:t>“different!”</a:t>
            </a:r>
          </a:p>
        </p:txBody>
      </p:sp>
    </p:spTree>
    <p:extLst>
      <p:ext uri="{BB962C8B-B14F-4D97-AF65-F5344CB8AC3E}">
        <p14:creationId xmlns:p14="http://schemas.microsoft.com/office/powerpoint/2010/main" val="31140712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23" name="Google Shape;390;p19" descr="Image result for sample resume correspondence study">
            <a:extLst>
              <a:ext uri="{FF2B5EF4-FFF2-40B4-BE49-F238E27FC236}">
                <a16:creationId xmlns:a16="http://schemas.microsoft.com/office/drawing/2014/main" id="{CE4A3DEB-893C-6234-E680-ABEECB2B4F20}"/>
              </a:ext>
            </a:extLst>
          </p:cNvPr>
          <p:cNvPicPr preferRelativeResize="0"/>
          <p:nvPr/>
        </p:nvPicPr>
        <p:blipFill rotWithShape="1">
          <a:blip r:embed="rId3">
            <a:alphaModFix/>
          </a:blip>
          <a:srcRect b="68600"/>
          <a:stretch/>
        </p:blipFill>
        <p:spPr>
          <a:xfrm>
            <a:off x="260533" y="2208477"/>
            <a:ext cx="6118382" cy="2770181"/>
          </a:xfrm>
          <a:prstGeom prst="rect">
            <a:avLst/>
          </a:prstGeom>
          <a:noFill/>
          <a:ln>
            <a:noFill/>
          </a:ln>
        </p:spPr>
      </p:pic>
      <p:pic>
        <p:nvPicPr>
          <p:cNvPr id="22" name="Google Shape;391;p19" descr="Image result for sample resume correspondence study">
            <a:extLst>
              <a:ext uri="{FF2B5EF4-FFF2-40B4-BE49-F238E27FC236}">
                <a16:creationId xmlns:a16="http://schemas.microsoft.com/office/drawing/2014/main" id="{73F7403F-61DB-9793-FBF6-8182FB5E9D51}"/>
              </a:ext>
            </a:extLst>
          </p:cNvPr>
          <p:cNvPicPr preferRelativeResize="0"/>
          <p:nvPr/>
        </p:nvPicPr>
        <p:blipFill rotWithShape="1">
          <a:blip r:embed="rId3">
            <a:alphaModFix/>
          </a:blip>
          <a:srcRect b="68600"/>
          <a:stretch/>
        </p:blipFill>
        <p:spPr>
          <a:xfrm>
            <a:off x="6066941" y="2213712"/>
            <a:ext cx="6106819" cy="2764946"/>
          </a:xfrm>
          <a:prstGeom prst="rect">
            <a:avLst/>
          </a:prstGeom>
          <a:noFill/>
          <a:ln>
            <a:noFill/>
          </a:ln>
        </p:spPr>
      </p:pic>
      <p:sp>
        <p:nvSpPr>
          <p:cNvPr id="389" name="Google Shape;389;p19"/>
          <p:cNvSpPr txBox="1">
            <a:spLocks noGrp="1"/>
          </p:cNvSpPr>
          <p:nvPr>
            <p:ph type="title"/>
          </p:nvPr>
        </p:nvSpPr>
        <p:spPr>
          <a:xfrm>
            <a:off x="838200" y="48589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sz="3600" dirty="0">
                <a:latin typeface="Times New Roman" panose="02020603050405020304" pitchFamily="18" charset="0"/>
                <a:cs typeface="Times New Roman" panose="02020603050405020304" pitchFamily="18" charset="0"/>
              </a:rPr>
              <a:t>Audit Studies </a:t>
            </a:r>
            <a:endParaRPr sz="3600" dirty="0">
              <a:latin typeface="Times New Roman" panose="02020603050405020304" pitchFamily="18" charset="0"/>
              <a:cs typeface="Times New Roman" panose="02020603050405020304" pitchFamily="18" charset="0"/>
            </a:endParaRPr>
          </a:p>
        </p:txBody>
      </p:sp>
      <p:sp>
        <p:nvSpPr>
          <p:cNvPr id="392" name="Google Shape;392;p19"/>
          <p:cNvSpPr txBox="1"/>
          <p:nvPr/>
        </p:nvSpPr>
        <p:spPr>
          <a:xfrm>
            <a:off x="2098414" y="5344048"/>
            <a:ext cx="8023609"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chemeClr val="dk1"/>
                </a:solidFill>
                <a:latin typeface="Times New Roman"/>
                <a:ea typeface="Times New Roman"/>
                <a:cs typeface="Times New Roman"/>
                <a:sym typeface="Times New Roman"/>
              </a:rPr>
              <a:t>Bertrand and Mullainathan 2004, “Are Emily and Greg more employable than Lakisha and Jamal? A field experiment on labor market discrimination”</a:t>
            </a:r>
            <a:endParaRPr dirty="0"/>
          </a:p>
        </p:txBody>
      </p:sp>
      <p:sp>
        <p:nvSpPr>
          <p:cNvPr id="393" name="Google Shape;393;p19"/>
          <p:cNvSpPr txBox="1"/>
          <p:nvPr/>
        </p:nvSpPr>
        <p:spPr>
          <a:xfrm>
            <a:off x="2707592" y="2270777"/>
            <a:ext cx="1190930" cy="276999"/>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chemeClr val="dk1"/>
                </a:solidFill>
                <a:latin typeface="Times"/>
                <a:ea typeface="Times"/>
                <a:cs typeface="Times"/>
                <a:sym typeface="Times"/>
              </a:rPr>
              <a:t>Greg Baker </a:t>
            </a:r>
            <a:endParaRPr/>
          </a:p>
        </p:txBody>
      </p:sp>
      <p:sp>
        <p:nvSpPr>
          <p:cNvPr id="394" name="Google Shape;394;p19"/>
          <p:cNvSpPr txBox="1"/>
          <p:nvPr/>
        </p:nvSpPr>
        <p:spPr>
          <a:xfrm>
            <a:off x="8523451" y="2296903"/>
            <a:ext cx="1257300" cy="276999"/>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chemeClr val="dk1"/>
                </a:solidFill>
                <a:latin typeface="Times"/>
                <a:ea typeface="Times"/>
                <a:cs typeface="Times"/>
                <a:sym typeface="Times"/>
              </a:rPr>
              <a:t>Jamal Jones</a:t>
            </a:r>
            <a:endParaRPr/>
          </a:p>
        </p:txBody>
      </p:sp>
      <p:sp>
        <p:nvSpPr>
          <p:cNvPr id="395" name="Google Shape;395;p19"/>
          <p:cNvSpPr/>
          <p:nvPr/>
        </p:nvSpPr>
        <p:spPr>
          <a:xfrm>
            <a:off x="8410076" y="2286019"/>
            <a:ext cx="1257300" cy="276999"/>
          </a:xfrm>
          <a:prstGeom prst="ellipse">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96" name="Google Shape;396;p19"/>
          <p:cNvSpPr/>
          <p:nvPr/>
        </p:nvSpPr>
        <p:spPr>
          <a:xfrm>
            <a:off x="2528556" y="2259893"/>
            <a:ext cx="1257300" cy="276999"/>
          </a:xfrm>
          <a:prstGeom prst="ellipse">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 name="TextBox 7">
            <a:extLst>
              <a:ext uri="{FF2B5EF4-FFF2-40B4-BE49-F238E27FC236}">
                <a16:creationId xmlns:a16="http://schemas.microsoft.com/office/drawing/2014/main" id="{CA739FEF-AE80-B704-992B-156BF7CAF6AD}"/>
              </a:ext>
            </a:extLst>
          </p:cNvPr>
          <p:cNvSpPr txBox="1"/>
          <p:nvPr/>
        </p:nvSpPr>
        <p:spPr>
          <a:xfrm>
            <a:off x="5842351" y="3353729"/>
            <a:ext cx="423514" cy="369332"/>
          </a:xfrm>
          <a:prstGeom prst="rect">
            <a:avLst/>
          </a:prstGeom>
          <a:noFill/>
        </p:spPr>
        <p:txBody>
          <a:bodyPr wrap="none" rtlCol="0">
            <a:spAutoFit/>
          </a:bodyPr>
          <a:lstStyle/>
          <a:p>
            <a:r>
              <a:rPr lang="en-US" sz="1800" dirty="0"/>
              <a:t>X</a:t>
            </a:r>
            <a:r>
              <a:rPr lang="en-US" sz="1800" baseline="-25000" dirty="0"/>
              <a:t>2</a:t>
            </a:r>
            <a:endParaRPr lang="en-US" sz="1800" dirty="0"/>
          </a:p>
        </p:txBody>
      </p:sp>
      <p:sp>
        <p:nvSpPr>
          <p:cNvPr id="9" name="TextBox 8">
            <a:extLst>
              <a:ext uri="{FF2B5EF4-FFF2-40B4-BE49-F238E27FC236}">
                <a16:creationId xmlns:a16="http://schemas.microsoft.com/office/drawing/2014/main" id="{606D9D8E-CE1C-DB7E-639E-CC622DD4DE4A}"/>
              </a:ext>
            </a:extLst>
          </p:cNvPr>
          <p:cNvSpPr txBox="1"/>
          <p:nvPr/>
        </p:nvSpPr>
        <p:spPr>
          <a:xfrm>
            <a:off x="5855184" y="3935414"/>
            <a:ext cx="423514" cy="369332"/>
          </a:xfrm>
          <a:prstGeom prst="rect">
            <a:avLst/>
          </a:prstGeom>
          <a:noFill/>
        </p:spPr>
        <p:txBody>
          <a:bodyPr wrap="none" rtlCol="0">
            <a:spAutoFit/>
          </a:bodyPr>
          <a:lstStyle/>
          <a:p>
            <a:r>
              <a:rPr lang="en-US" sz="1800" dirty="0"/>
              <a:t>X</a:t>
            </a:r>
            <a:r>
              <a:rPr lang="en-US" sz="1800" baseline="-25000" dirty="0"/>
              <a:t>3</a:t>
            </a:r>
            <a:endParaRPr lang="en-US" sz="1800" dirty="0"/>
          </a:p>
        </p:txBody>
      </p:sp>
      <p:sp>
        <p:nvSpPr>
          <p:cNvPr id="10" name="TextBox 9">
            <a:extLst>
              <a:ext uri="{FF2B5EF4-FFF2-40B4-BE49-F238E27FC236}">
                <a16:creationId xmlns:a16="http://schemas.microsoft.com/office/drawing/2014/main" id="{D5FE5A80-A10B-A7CF-DB30-8453EFD4E42C}"/>
              </a:ext>
            </a:extLst>
          </p:cNvPr>
          <p:cNvSpPr txBox="1"/>
          <p:nvPr/>
        </p:nvSpPr>
        <p:spPr>
          <a:xfrm>
            <a:off x="5842351" y="2765608"/>
            <a:ext cx="423514" cy="369332"/>
          </a:xfrm>
          <a:prstGeom prst="rect">
            <a:avLst/>
          </a:prstGeom>
          <a:noFill/>
        </p:spPr>
        <p:txBody>
          <a:bodyPr wrap="square" rtlCol="0">
            <a:spAutoFit/>
          </a:bodyPr>
          <a:lstStyle/>
          <a:p>
            <a:r>
              <a:rPr lang="en-US" sz="1800" dirty="0"/>
              <a:t>X</a:t>
            </a:r>
            <a:r>
              <a:rPr lang="en-US" sz="1800" baseline="-25000" dirty="0"/>
              <a:t>1</a:t>
            </a:r>
            <a:endParaRPr lang="en-US" sz="1800" dirty="0"/>
          </a:p>
        </p:txBody>
      </p:sp>
      <p:sp>
        <p:nvSpPr>
          <p:cNvPr id="11" name="TextBox 10">
            <a:extLst>
              <a:ext uri="{FF2B5EF4-FFF2-40B4-BE49-F238E27FC236}">
                <a16:creationId xmlns:a16="http://schemas.microsoft.com/office/drawing/2014/main" id="{87E7CC7C-2171-FE69-623F-1214FBC32D19}"/>
              </a:ext>
            </a:extLst>
          </p:cNvPr>
          <p:cNvSpPr txBox="1"/>
          <p:nvPr/>
        </p:nvSpPr>
        <p:spPr>
          <a:xfrm>
            <a:off x="5898461" y="1816693"/>
            <a:ext cx="325730" cy="369332"/>
          </a:xfrm>
          <a:prstGeom prst="rect">
            <a:avLst/>
          </a:prstGeom>
          <a:noFill/>
        </p:spPr>
        <p:txBody>
          <a:bodyPr wrap="none" rtlCol="0">
            <a:spAutoFit/>
          </a:bodyPr>
          <a:lstStyle/>
          <a:p>
            <a:r>
              <a:rPr lang="en-US" sz="1800" dirty="0"/>
              <a:t>Z</a:t>
            </a:r>
          </a:p>
        </p:txBody>
      </p:sp>
      <p:sp>
        <p:nvSpPr>
          <p:cNvPr id="18" name="TextBox 17">
            <a:extLst>
              <a:ext uri="{FF2B5EF4-FFF2-40B4-BE49-F238E27FC236}">
                <a16:creationId xmlns:a16="http://schemas.microsoft.com/office/drawing/2014/main" id="{DBBB1F42-F3E3-7FD8-69D0-3A8216E5EFE1}"/>
              </a:ext>
            </a:extLst>
          </p:cNvPr>
          <p:cNvSpPr txBox="1"/>
          <p:nvPr/>
        </p:nvSpPr>
        <p:spPr>
          <a:xfrm>
            <a:off x="5638138" y="1563462"/>
            <a:ext cx="806631" cy="338554"/>
          </a:xfrm>
          <a:prstGeom prst="rect">
            <a:avLst/>
          </a:prstGeom>
          <a:noFill/>
        </p:spPr>
        <p:txBody>
          <a:bodyPr wrap="none" rtlCol="0">
            <a:spAutoFit/>
          </a:bodyPr>
          <a:lstStyle/>
          <a:p>
            <a:r>
              <a:rPr lang="en-US" sz="1600" b="1" dirty="0">
                <a:solidFill>
                  <a:schemeClr val="accent3"/>
                </a:solidFill>
              </a:rPr>
              <a:t>“race”</a:t>
            </a:r>
          </a:p>
        </p:txBody>
      </p:sp>
      <p:sp>
        <p:nvSpPr>
          <p:cNvPr id="20" name="Oval 19">
            <a:extLst>
              <a:ext uri="{FF2B5EF4-FFF2-40B4-BE49-F238E27FC236}">
                <a16:creationId xmlns:a16="http://schemas.microsoft.com/office/drawing/2014/main" id="{DA82FC42-E9C3-7165-4C58-8FF6E086B1C2}"/>
              </a:ext>
            </a:extLst>
          </p:cNvPr>
          <p:cNvSpPr/>
          <p:nvPr/>
        </p:nvSpPr>
        <p:spPr>
          <a:xfrm>
            <a:off x="5556850" y="2502760"/>
            <a:ext cx="1055346" cy="215337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0D35E04-3D70-83BA-3521-AB8A8D3D96AF}"/>
              </a:ext>
            </a:extLst>
          </p:cNvPr>
          <p:cNvSpPr txBox="1"/>
          <p:nvPr/>
        </p:nvSpPr>
        <p:spPr>
          <a:xfrm>
            <a:off x="5903369" y="2457563"/>
            <a:ext cx="1255472" cy="338554"/>
          </a:xfrm>
          <a:prstGeom prst="rect">
            <a:avLst/>
          </a:prstGeom>
          <a:noFill/>
        </p:spPr>
        <p:txBody>
          <a:bodyPr wrap="none" rtlCol="0">
            <a:spAutoFit/>
          </a:bodyPr>
          <a:lstStyle/>
          <a:p>
            <a:r>
              <a:rPr lang="en-US" sz="1600" b="1" dirty="0">
                <a:solidFill>
                  <a:schemeClr val="bg2"/>
                </a:solidFill>
              </a:rPr>
              <a:t>“non-race”</a:t>
            </a:r>
          </a:p>
        </p:txBody>
      </p:sp>
    </p:spTree>
    <p:extLst>
      <p:ext uri="{BB962C8B-B14F-4D97-AF65-F5344CB8AC3E}">
        <p14:creationId xmlns:p14="http://schemas.microsoft.com/office/powerpoint/2010/main" val="27928912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Image result for sample resume correspondence study">
            <a:extLst>
              <a:ext uri="{FF2B5EF4-FFF2-40B4-BE49-F238E27FC236}">
                <a16:creationId xmlns:a16="http://schemas.microsoft.com/office/drawing/2014/main" id="{D8341599-994D-714D-B250-BCBA9403C6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8600"/>
          <a:stretch/>
        </p:blipFill>
        <p:spPr bwMode="auto">
          <a:xfrm>
            <a:off x="1330623" y="1131294"/>
            <a:ext cx="4756150" cy="21534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sample resume correspondence study">
            <a:extLst>
              <a:ext uri="{FF2B5EF4-FFF2-40B4-BE49-F238E27FC236}">
                <a16:creationId xmlns:a16="http://schemas.microsoft.com/office/drawing/2014/main" id="{88113063-0A21-1C4B-8B18-F60A691E5D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8600"/>
          <a:stretch/>
        </p:blipFill>
        <p:spPr bwMode="auto">
          <a:xfrm>
            <a:off x="6368532" y="1131294"/>
            <a:ext cx="4756150" cy="215341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FB673A-1129-5543-B668-306D9BCDF7B3}"/>
              </a:ext>
            </a:extLst>
          </p:cNvPr>
          <p:cNvSpPr txBox="1"/>
          <p:nvPr/>
        </p:nvSpPr>
        <p:spPr>
          <a:xfrm>
            <a:off x="3226525" y="1131294"/>
            <a:ext cx="1022746" cy="276999"/>
          </a:xfrm>
          <a:prstGeom prst="rect">
            <a:avLst/>
          </a:prstGeom>
          <a:solidFill>
            <a:schemeClr val="bg1"/>
          </a:solidFill>
        </p:spPr>
        <p:txBody>
          <a:bodyPr wrap="square" rtlCol="0">
            <a:spAutoFit/>
          </a:bodyPr>
          <a:lstStyle/>
          <a:p>
            <a:r>
              <a:rPr lang="en-US" sz="1200" b="1" dirty="0">
                <a:latin typeface="Times" pitchFamily="2" charset="0"/>
              </a:rPr>
              <a:t>Greg Baker </a:t>
            </a:r>
          </a:p>
        </p:txBody>
      </p:sp>
      <p:sp>
        <p:nvSpPr>
          <p:cNvPr id="12" name="TextBox 11">
            <a:extLst>
              <a:ext uri="{FF2B5EF4-FFF2-40B4-BE49-F238E27FC236}">
                <a16:creationId xmlns:a16="http://schemas.microsoft.com/office/drawing/2014/main" id="{4B6130E0-D363-F046-8573-EB3A18FA6A67}"/>
              </a:ext>
            </a:extLst>
          </p:cNvPr>
          <p:cNvSpPr txBox="1"/>
          <p:nvPr/>
        </p:nvSpPr>
        <p:spPr>
          <a:xfrm>
            <a:off x="8282875" y="1131294"/>
            <a:ext cx="1035937" cy="276999"/>
          </a:xfrm>
          <a:prstGeom prst="rect">
            <a:avLst/>
          </a:prstGeom>
          <a:solidFill>
            <a:schemeClr val="bg1"/>
          </a:solidFill>
        </p:spPr>
        <p:txBody>
          <a:bodyPr wrap="square" rtlCol="0">
            <a:spAutoFit/>
          </a:bodyPr>
          <a:lstStyle/>
          <a:p>
            <a:r>
              <a:rPr lang="en-US" sz="1200" b="1" dirty="0">
                <a:latin typeface="Times" pitchFamily="2" charset="0"/>
              </a:rPr>
              <a:t>Jamal Jones</a:t>
            </a:r>
          </a:p>
        </p:txBody>
      </p:sp>
      <p:sp>
        <p:nvSpPr>
          <p:cNvPr id="6" name="TextBox 5">
            <a:extLst>
              <a:ext uri="{FF2B5EF4-FFF2-40B4-BE49-F238E27FC236}">
                <a16:creationId xmlns:a16="http://schemas.microsoft.com/office/drawing/2014/main" id="{F7E083B2-3558-BB4D-8871-5EC213525172}"/>
              </a:ext>
            </a:extLst>
          </p:cNvPr>
          <p:cNvSpPr txBox="1"/>
          <p:nvPr/>
        </p:nvSpPr>
        <p:spPr>
          <a:xfrm>
            <a:off x="1423245" y="1669414"/>
            <a:ext cx="4596648" cy="1631216"/>
          </a:xfrm>
          <a:prstGeom prst="rect">
            <a:avLst/>
          </a:prstGeom>
          <a:solidFill>
            <a:schemeClr val="bg1"/>
          </a:solidFill>
        </p:spPr>
        <p:txBody>
          <a:bodyPr wrap="square" rtlCol="0">
            <a:spAutoFit/>
          </a:bodyPr>
          <a:lstStyle/>
          <a:p>
            <a:r>
              <a:rPr lang="en-US" sz="2000" b="1" dirty="0"/>
              <a:t>BA from University of Oxford</a:t>
            </a:r>
          </a:p>
          <a:p>
            <a:r>
              <a:rPr lang="en-US" sz="2000" b="1" dirty="0"/>
              <a:t>GPA: 3.7</a:t>
            </a:r>
          </a:p>
          <a:p>
            <a:r>
              <a:rPr lang="en-US" sz="2000" b="1" dirty="0"/>
              <a:t>New Orleans High School</a:t>
            </a:r>
          </a:p>
          <a:p>
            <a:r>
              <a:rPr lang="en-US" sz="2000" b="1" dirty="0"/>
              <a:t>Language: German (fluent)</a:t>
            </a:r>
          </a:p>
          <a:p>
            <a:r>
              <a:rPr lang="en-US" sz="2000" b="1" dirty="0"/>
              <a:t>Age: 12</a:t>
            </a:r>
          </a:p>
        </p:txBody>
      </p:sp>
      <p:sp>
        <p:nvSpPr>
          <p:cNvPr id="11" name="TextBox 10">
            <a:extLst>
              <a:ext uri="{FF2B5EF4-FFF2-40B4-BE49-F238E27FC236}">
                <a16:creationId xmlns:a16="http://schemas.microsoft.com/office/drawing/2014/main" id="{D39DB0F3-1A05-9345-B90A-72C9D17BE1D0}"/>
              </a:ext>
            </a:extLst>
          </p:cNvPr>
          <p:cNvSpPr txBox="1"/>
          <p:nvPr/>
        </p:nvSpPr>
        <p:spPr>
          <a:xfrm>
            <a:off x="6502519" y="1635547"/>
            <a:ext cx="4596648" cy="1631216"/>
          </a:xfrm>
          <a:prstGeom prst="rect">
            <a:avLst/>
          </a:prstGeom>
          <a:solidFill>
            <a:schemeClr val="bg1"/>
          </a:solidFill>
        </p:spPr>
        <p:txBody>
          <a:bodyPr wrap="square" rtlCol="0">
            <a:spAutoFit/>
          </a:bodyPr>
          <a:lstStyle/>
          <a:p>
            <a:r>
              <a:rPr lang="en-US" sz="2000" b="1" dirty="0"/>
              <a:t>BA from University of Oxford</a:t>
            </a:r>
          </a:p>
          <a:p>
            <a:r>
              <a:rPr lang="en-US" sz="2000" b="1" dirty="0"/>
              <a:t>GPA: 3.7</a:t>
            </a:r>
          </a:p>
          <a:p>
            <a:r>
              <a:rPr lang="en-US" sz="2000" b="1" dirty="0"/>
              <a:t>New Orleans High School</a:t>
            </a:r>
          </a:p>
          <a:p>
            <a:r>
              <a:rPr lang="en-US" sz="2000" b="1" dirty="0"/>
              <a:t>Language: German (fluent) </a:t>
            </a:r>
          </a:p>
          <a:p>
            <a:r>
              <a:rPr lang="en-US" sz="2000" b="1" dirty="0"/>
              <a:t>Age: 22</a:t>
            </a:r>
          </a:p>
        </p:txBody>
      </p:sp>
      <p:pic>
        <p:nvPicPr>
          <p:cNvPr id="7" name="Google Shape;390;p19" descr="Image result for sample resume correspondence study">
            <a:extLst>
              <a:ext uri="{FF2B5EF4-FFF2-40B4-BE49-F238E27FC236}">
                <a16:creationId xmlns:a16="http://schemas.microsoft.com/office/drawing/2014/main" id="{0494F2F1-1C3B-40EA-5533-9591EF6CE84F}"/>
              </a:ext>
            </a:extLst>
          </p:cNvPr>
          <p:cNvPicPr preferRelativeResize="0"/>
          <p:nvPr/>
        </p:nvPicPr>
        <p:blipFill rotWithShape="1">
          <a:blip r:embed="rId4">
            <a:alphaModFix/>
          </a:blip>
          <a:srcRect l="19004" t="1622" r="28405" b="95418"/>
          <a:stretch/>
        </p:blipFill>
        <p:spPr>
          <a:xfrm>
            <a:off x="1900296" y="1164471"/>
            <a:ext cx="3217766" cy="261098"/>
          </a:xfrm>
          <a:prstGeom prst="rect">
            <a:avLst/>
          </a:prstGeom>
          <a:noFill/>
          <a:ln>
            <a:noFill/>
          </a:ln>
        </p:spPr>
      </p:pic>
      <p:pic>
        <p:nvPicPr>
          <p:cNvPr id="8" name="Google Shape;390;p19" descr="Image result for sample resume correspondence study">
            <a:extLst>
              <a:ext uri="{FF2B5EF4-FFF2-40B4-BE49-F238E27FC236}">
                <a16:creationId xmlns:a16="http://schemas.microsoft.com/office/drawing/2014/main" id="{4FC7985C-5A05-3697-EC2A-C450F55AE38A}"/>
              </a:ext>
            </a:extLst>
          </p:cNvPr>
          <p:cNvPicPr preferRelativeResize="0"/>
          <p:nvPr/>
        </p:nvPicPr>
        <p:blipFill rotWithShape="1">
          <a:blip r:embed="rId4">
            <a:alphaModFix/>
          </a:blip>
          <a:srcRect l="19004" t="1622" r="28405" b="95418"/>
          <a:stretch/>
        </p:blipFill>
        <p:spPr>
          <a:xfrm>
            <a:off x="7073938" y="1163621"/>
            <a:ext cx="3217766" cy="261098"/>
          </a:xfrm>
          <a:prstGeom prst="rect">
            <a:avLst/>
          </a:prstGeom>
          <a:noFill/>
          <a:ln>
            <a:noFill/>
          </a:ln>
        </p:spPr>
      </p:pic>
      <p:sp>
        <p:nvSpPr>
          <p:cNvPr id="15" name="TextBox 14">
            <a:extLst>
              <a:ext uri="{FF2B5EF4-FFF2-40B4-BE49-F238E27FC236}">
                <a16:creationId xmlns:a16="http://schemas.microsoft.com/office/drawing/2014/main" id="{CB39171A-3E02-890F-F436-270E6BDF5A2E}"/>
              </a:ext>
            </a:extLst>
          </p:cNvPr>
          <p:cNvSpPr txBox="1"/>
          <p:nvPr/>
        </p:nvSpPr>
        <p:spPr>
          <a:xfrm>
            <a:off x="1500996" y="4433977"/>
            <a:ext cx="5631670" cy="553998"/>
          </a:xfrm>
          <a:prstGeom prst="rect">
            <a:avLst/>
          </a:prstGeom>
          <a:noFill/>
        </p:spPr>
        <p:txBody>
          <a:bodyPr wrap="none" rtlCol="0">
            <a:spAutoFit/>
          </a:bodyPr>
          <a:lstStyle/>
          <a:p>
            <a:r>
              <a:rPr lang="en-US" sz="3000" dirty="0">
                <a:latin typeface="Times New Roman" panose="02020603050405020304" pitchFamily="18" charset="0"/>
                <a:cs typeface="Times New Roman" panose="02020603050405020304" pitchFamily="18" charset="0"/>
              </a:rPr>
              <a:t>Everything the “same” but for age?</a:t>
            </a:r>
          </a:p>
        </p:txBody>
      </p:sp>
      <p:sp>
        <p:nvSpPr>
          <p:cNvPr id="4" name="Google Shape;389;p19">
            <a:extLst>
              <a:ext uri="{FF2B5EF4-FFF2-40B4-BE49-F238E27FC236}">
                <a16:creationId xmlns:a16="http://schemas.microsoft.com/office/drawing/2014/main" id="{F3E6B617-F25E-22A7-3CF4-6435EC622E15}"/>
              </a:ext>
            </a:extLst>
          </p:cNvPr>
          <p:cNvSpPr txBox="1">
            <a:spLocks noGrp="1"/>
          </p:cNvSpPr>
          <p:nvPr>
            <p:ph type="title"/>
          </p:nvPr>
        </p:nvSpPr>
        <p:spPr>
          <a:xfrm>
            <a:off x="135467" y="-5416"/>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sz="3600" cap="small" dirty="0">
                <a:latin typeface="Times New Roman" panose="02020603050405020304" pitchFamily="18" charset="0"/>
                <a:cs typeface="Times New Roman" panose="02020603050405020304" pitchFamily="18" charset="0"/>
              </a:rPr>
              <a:t>Legacy vs. Prodigy</a:t>
            </a:r>
            <a:endParaRPr sz="3600" cap="small" dirty="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DC273BA7-7E54-557C-DF75-0EA510D7C08F}"/>
              </a:ext>
            </a:extLst>
          </p:cNvPr>
          <p:cNvSpPr txBox="1"/>
          <p:nvPr/>
        </p:nvSpPr>
        <p:spPr>
          <a:xfrm>
            <a:off x="5818948" y="3579954"/>
            <a:ext cx="325730" cy="369332"/>
          </a:xfrm>
          <a:prstGeom prst="rect">
            <a:avLst/>
          </a:prstGeom>
          <a:noFill/>
        </p:spPr>
        <p:txBody>
          <a:bodyPr wrap="none" rtlCol="0">
            <a:spAutoFit/>
          </a:bodyPr>
          <a:lstStyle/>
          <a:p>
            <a:r>
              <a:rPr lang="en-US" sz="1800" dirty="0"/>
              <a:t>Z</a:t>
            </a:r>
          </a:p>
        </p:txBody>
      </p:sp>
      <p:sp>
        <p:nvSpPr>
          <p:cNvPr id="14" name="TextBox 13">
            <a:extLst>
              <a:ext uri="{FF2B5EF4-FFF2-40B4-BE49-F238E27FC236}">
                <a16:creationId xmlns:a16="http://schemas.microsoft.com/office/drawing/2014/main" id="{66A3E530-B63E-534D-CB9A-F485638BB55F}"/>
              </a:ext>
            </a:extLst>
          </p:cNvPr>
          <p:cNvSpPr txBox="1"/>
          <p:nvPr/>
        </p:nvSpPr>
        <p:spPr>
          <a:xfrm>
            <a:off x="5730820" y="1973261"/>
            <a:ext cx="423514" cy="369332"/>
          </a:xfrm>
          <a:prstGeom prst="rect">
            <a:avLst/>
          </a:prstGeom>
          <a:noFill/>
        </p:spPr>
        <p:txBody>
          <a:bodyPr wrap="none" rtlCol="0">
            <a:spAutoFit/>
          </a:bodyPr>
          <a:lstStyle/>
          <a:p>
            <a:r>
              <a:rPr lang="en-US" sz="1800" dirty="0"/>
              <a:t>X</a:t>
            </a:r>
            <a:r>
              <a:rPr lang="en-US" sz="1800" baseline="-25000" dirty="0"/>
              <a:t>2</a:t>
            </a:r>
            <a:endParaRPr lang="en-US" sz="1800" dirty="0"/>
          </a:p>
        </p:txBody>
      </p:sp>
      <p:sp>
        <p:nvSpPr>
          <p:cNvPr id="16" name="TextBox 15">
            <a:extLst>
              <a:ext uri="{FF2B5EF4-FFF2-40B4-BE49-F238E27FC236}">
                <a16:creationId xmlns:a16="http://schemas.microsoft.com/office/drawing/2014/main" id="{11816939-7101-7551-4F47-95278F60F468}"/>
              </a:ext>
            </a:extLst>
          </p:cNvPr>
          <p:cNvSpPr txBox="1"/>
          <p:nvPr/>
        </p:nvSpPr>
        <p:spPr>
          <a:xfrm>
            <a:off x="5733997" y="2249831"/>
            <a:ext cx="423514" cy="369332"/>
          </a:xfrm>
          <a:prstGeom prst="rect">
            <a:avLst/>
          </a:prstGeom>
          <a:noFill/>
        </p:spPr>
        <p:txBody>
          <a:bodyPr wrap="none" rtlCol="0">
            <a:spAutoFit/>
          </a:bodyPr>
          <a:lstStyle/>
          <a:p>
            <a:r>
              <a:rPr lang="en-US" sz="1800" dirty="0"/>
              <a:t>X</a:t>
            </a:r>
            <a:r>
              <a:rPr lang="en-US" sz="1800" baseline="-25000" dirty="0"/>
              <a:t>3</a:t>
            </a:r>
            <a:endParaRPr lang="en-US" sz="1800" dirty="0"/>
          </a:p>
        </p:txBody>
      </p:sp>
      <p:sp>
        <p:nvSpPr>
          <p:cNvPr id="17" name="TextBox 16">
            <a:extLst>
              <a:ext uri="{FF2B5EF4-FFF2-40B4-BE49-F238E27FC236}">
                <a16:creationId xmlns:a16="http://schemas.microsoft.com/office/drawing/2014/main" id="{CE3A77AB-26C7-B7E8-3FE7-892F0C3FE2FC}"/>
              </a:ext>
            </a:extLst>
          </p:cNvPr>
          <p:cNvSpPr txBox="1"/>
          <p:nvPr/>
        </p:nvSpPr>
        <p:spPr>
          <a:xfrm>
            <a:off x="5721164" y="1663923"/>
            <a:ext cx="423514" cy="369332"/>
          </a:xfrm>
          <a:prstGeom prst="rect">
            <a:avLst/>
          </a:prstGeom>
          <a:noFill/>
        </p:spPr>
        <p:txBody>
          <a:bodyPr wrap="square" rtlCol="0">
            <a:spAutoFit/>
          </a:bodyPr>
          <a:lstStyle/>
          <a:p>
            <a:r>
              <a:rPr lang="en-US" sz="1800" dirty="0"/>
              <a:t>X</a:t>
            </a:r>
            <a:r>
              <a:rPr lang="en-US" sz="1800" baseline="-25000" dirty="0"/>
              <a:t>1</a:t>
            </a:r>
            <a:endParaRPr lang="en-US" sz="1800" dirty="0"/>
          </a:p>
        </p:txBody>
      </p:sp>
      <p:sp>
        <p:nvSpPr>
          <p:cNvPr id="18" name="TextBox 17">
            <a:extLst>
              <a:ext uri="{FF2B5EF4-FFF2-40B4-BE49-F238E27FC236}">
                <a16:creationId xmlns:a16="http://schemas.microsoft.com/office/drawing/2014/main" id="{F93E8C27-BFC7-9884-F68F-2493020EBB42}"/>
              </a:ext>
            </a:extLst>
          </p:cNvPr>
          <p:cNvSpPr txBox="1"/>
          <p:nvPr/>
        </p:nvSpPr>
        <p:spPr>
          <a:xfrm>
            <a:off x="5743176" y="2578503"/>
            <a:ext cx="423514" cy="369332"/>
          </a:xfrm>
          <a:prstGeom prst="rect">
            <a:avLst/>
          </a:prstGeom>
          <a:noFill/>
        </p:spPr>
        <p:txBody>
          <a:bodyPr wrap="none" rtlCol="0">
            <a:spAutoFit/>
          </a:bodyPr>
          <a:lstStyle/>
          <a:p>
            <a:r>
              <a:rPr lang="en-US" sz="1800" dirty="0"/>
              <a:t>X</a:t>
            </a:r>
            <a:r>
              <a:rPr lang="en-US" sz="1800" baseline="-25000" dirty="0"/>
              <a:t>4</a:t>
            </a:r>
            <a:endParaRPr lang="en-US" sz="1800" dirty="0"/>
          </a:p>
        </p:txBody>
      </p:sp>
      <p:sp>
        <p:nvSpPr>
          <p:cNvPr id="19" name="Oval 18">
            <a:extLst>
              <a:ext uri="{FF2B5EF4-FFF2-40B4-BE49-F238E27FC236}">
                <a16:creationId xmlns:a16="http://schemas.microsoft.com/office/drawing/2014/main" id="{306F4EA4-AF13-885D-F87F-5C42804BD573}"/>
              </a:ext>
            </a:extLst>
          </p:cNvPr>
          <p:cNvSpPr/>
          <p:nvPr/>
        </p:nvSpPr>
        <p:spPr>
          <a:xfrm>
            <a:off x="5623280" y="1351192"/>
            <a:ext cx="624547" cy="19428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970778EE-5A98-F4B7-DD1F-F93CD854D4D4}"/>
              </a:ext>
            </a:extLst>
          </p:cNvPr>
          <p:cNvSpPr txBox="1"/>
          <p:nvPr/>
        </p:nvSpPr>
        <p:spPr>
          <a:xfrm>
            <a:off x="5424260" y="3374334"/>
            <a:ext cx="482824" cy="307777"/>
          </a:xfrm>
          <a:prstGeom prst="rect">
            <a:avLst/>
          </a:prstGeom>
          <a:noFill/>
        </p:spPr>
        <p:txBody>
          <a:bodyPr wrap="none" rtlCol="0">
            <a:spAutoFit/>
          </a:bodyPr>
          <a:lstStyle/>
          <a:p>
            <a:r>
              <a:rPr lang="en-US" dirty="0"/>
              <a:t>age</a:t>
            </a:r>
          </a:p>
        </p:txBody>
      </p:sp>
    </p:spTree>
    <p:extLst>
      <p:ext uri="{BB962C8B-B14F-4D97-AF65-F5344CB8AC3E}">
        <p14:creationId xmlns:p14="http://schemas.microsoft.com/office/powerpoint/2010/main" val="15021547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Image result for sample resume correspondence study">
            <a:extLst>
              <a:ext uri="{FF2B5EF4-FFF2-40B4-BE49-F238E27FC236}">
                <a16:creationId xmlns:a16="http://schemas.microsoft.com/office/drawing/2014/main" id="{D8341599-994D-714D-B250-BCBA9403C6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8600"/>
          <a:stretch/>
        </p:blipFill>
        <p:spPr bwMode="auto">
          <a:xfrm>
            <a:off x="1330623" y="1131294"/>
            <a:ext cx="4756150" cy="21534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sample resume correspondence study">
            <a:extLst>
              <a:ext uri="{FF2B5EF4-FFF2-40B4-BE49-F238E27FC236}">
                <a16:creationId xmlns:a16="http://schemas.microsoft.com/office/drawing/2014/main" id="{88113063-0A21-1C4B-8B18-F60A691E5D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8600"/>
          <a:stretch/>
        </p:blipFill>
        <p:spPr bwMode="auto">
          <a:xfrm>
            <a:off x="6368532" y="1131294"/>
            <a:ext cx="4756150" cy="215341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FB673A-1129-5543-B668-306D9BCDF7B3}"/>
              </a:ext>
            </a:extLst>
          </p:cNvPr>
          <p:cNvSpPr txBox="1"/>
          <p:nvPr/>
        </p:nvSpPr>
        <p:spPr>
          <a:xfrm>
            <a:off x="3226525" y="1131294"/>
            <a:ext cx="1022746" cy="276999"/>
          </a:xfrm>
          <a:prstGeom prst="rect">
            <a:avLst/>
          </a:prstGeom>
          <a:solidFill>
            <a:schemeClr val="bg1"/>
          </a:solidFill>
        </p:spPr>
        <p:txBody>
          <a:bodyPr wrap="square" rtlCol="0">
            <a:spAutoFit/>
          </a:bodyPr>
          <a:lstStyle/>
          <a:p>
            <a:r>
              <a:rPr lang="en-US" sz="1200" b="1" dirty="0">
                <a:latin typeface="Times" pitchFamily="2" charset="0"/>
              </a:rPr>
              <a:t>Greg Baker </a:t>
            </a:r>
          </a:p>
        </p:txBody>
      </p:sp>
      <p:sp>
        <p:nvSpPr>
          <p:cNvPr id="12" name="TextBox 11">
            <a:extLst>
              <a:ext uri="{FF2B5EF4-FFF2-40B4-BE49-F238E27FC236}">
                <a16:creationId xmlns:a16="http://schemas.microsoft.com/office/drawing/2014/main" id="{4B6130E0-D363-F046-8573-EB3A18FA6A67}"/>
              </a:ext>
            </a:extLst>
          </p:cNvPr>
          <p:cNvSpPr txBox="1"/>
          <p:nvPr/>
        </p:nvSpPr>
        <p:spPr>
          <a:xfrm>
            <a:off x="8282875" y="1131294"/>
            <a:ext cx="1035937" cy="276999"/>
          </a:xfrm>
          <a:prstGeom prst="rect">
            <a:avLst/>
          </a:prstGeom>
          <a:solidFill>
            <a:schemeClr val="bg1"/>
          </a:solidFill>
        </p:spPr>
        <p:txBody>
          <a:bodyPr wrap="square" rtlCol="0">
            <a:spAutoFit/>
          </a:bodyPr>
          <a:lstStyle/>
          <a:p>
            <a:r>
              <a:rPr lang="en-US" sz="1200" b="1" dirty="0">
                <a:latin typeface="Times" pitchFamily="2" charset="0"/>
              </a:rPr>
              <a:t>Jamal Jones</a:t>
            </a:r>
          </a:p>
        </p:txBody>
      </p:sp>
      <p:sp>
        <p:nvSpPr>
          <p:cNvPr id="6" name="TextBox 5">
            <a:extLst>
              <a:ext uri="{FF2B5EF4-FFF2-40B4-BE49-F238E27FC236}">
                <a16:creationId xmlns:a16="http://schemas.microsoft.com/office/drawing/2014/main" id="{F7E083B2-3558-BB4D-8871-5EC213525172}"/>
              </a:ext>
            </a:extLst>
          </p:cNvPr>
          <p:cNvSpPr txBox="1"/>
          <p:nvPr/>
        </p:nvSpPr>
        <p:spPr>
          <a:xfrm>
            <a:off x="1423245" y="1669414"/>
            <a:ext cx="4596648" cy="1631216"/>
          </a:xfrm>
          <a:prstGeom prst="rect">
            <a:avLst/>
          </a:prstGeom>
          <a:solidFill>
            <a:schemeClr val="bg1"/>
          </a:solidFill>
        </p:spPr>
        <p:txBody>
          <a:bodyPr wrap="square" rtlCol="0">
            <a:spAutoFit/>
          </a:bodyPr>
          <a:lstStyle/>
          <a:p>
            <a:r>
              <a:rPr lang="en-US" sz="2000" b="1" dirty="0"/>
              <a:t>BA from University of Oxford</a:t>
            </a:r>
          </a:p>
          <a:p>
            <a:r>
              <a:rPr lang="en-US" sz="2000" b="1" dirty="0"/>
              <a:t>GPA: 3.7</a:t>
            </a:r>
          </a:p>
          <a:p>
            <a:r>
              <a:rPr lang="en-US" sz="2000" b="1" dirty="0"/>
              <a:t>New Orleans High School</a:t>
            </a:r>
          </a:p>
          <a:p>
            <a:r>
              <a:rPr lang="en-US" sz="2000" b="1" dirty="0"/>
              <a:t>Language: German (fluent)</a:t>
            </a:r>
          </a:p>
          <a:p>
            <a:r>
              <a:rPr lang="en-US" sz="2000" b="1" dirty="0"/>
              <a:t>Age: 12</a:t>
            </a:r>
          </a:p>
        </p:txBody>
      </p:sp>
      <p:sp>
        <p:nvSpPr>
          <p:cNvPr id="11" name="TextBox 10">
            <a:extLst>
              <a:ext uri="{FF2B5EF4-FFF2-40B4-BE49-F238E27FC236}">
                <a16:creationId xmlns:a16="http://schemas.microsoft.com/office/drawing/2014/main" id="{D39DB0F3-1A05-9345-B90A-72C9D17BE1D0}"/>
              </a:ext>
            </a:extLst>
          </p:cNvPr>
          <p:cNvSpPr txBox="1"/>
          <p:nvPr/>
        </p:nvSpPr>
        <p:spPr>
          <a:xfrm>
            <a:off x="6502519" y="1635547"/>
            <a:ext cx="4596648" cy="1631216"/>
          </a:xfrm>
          <a:prstGeom prst="rect">
            <a:avLst/>
          </a:prstGeom>
          <a:solidFill>
            <a:schemeClr val="bg1"/>
          </a:solidFill>
        </p:spPr>
        <p:txBody>
          <a:bodyPr wrap="square" rtlCol="0">
            <a:spAutoFit/>
          </a:bodyPr>
          <a:lstStyle/>
          <a:p>
            <a:r>
              <a:rPr lang="en-US" sz="2000" b="1" dirty="0"/>
              <a:t>BA from University of Oxford</a:t>
            </a:r>
          </a:p>
          <a:p>
            <a:r>
              <a:rPr lang="en-US" sz="2000" b="1" dirty="0"/>
              <a:t>GPA: 3.7</a:t>
            </a:r>
          </a:p>
          <a:p>
            <a:r>
              <a:rPr lang="en-US" sz="2000" b="1" dirty="0"/>
              <a:t>New Orleans High School</a:t>
            </a:r>
          </a:p>
          <a:p>
            <a:r>
              <a:rPr lang="en-US" sz="2000" b="1" dirty="0"/>
              <a:t>Language: German (fluent) </a:t>
            </a:r>
          </a:p>
          <a:p>
            <a:r>
              <a:rPr lang="en-US" sz="2000" b="1" dirty="0"/>
              <a:t>Age: 22</a:t>
            </a:r>
          </a:p>
        </p:txBody>
      </p:sp>
      <p:pic>
        <p:nvPicPr>
          <p:cNvPr id="7" name="Google Shape;390;p19" descr="Image result for sample resume correspondence study">
            <a:extLst>
              <a:ext uri="{FF2B5EF4-FFF2-40B4-BE49-F238E27FC236}">
                <a16:creationId xmlns:a16="http://schemas.microsoft.com/office/drawing/2014/main" id="{0494F2F1-1C3B-40EA-5533-9591EF6CE84F}"/>
              </a:ext>
            </a:extLst>
          </p:cNvPr>
          <p:cNvPicPr preferRelativeResize="0"/>
          <p:nvPr/>
        </p:nvPicPr>
        <p:blipFill rotWithShape="1">
          <a:blip r:embed="rId4">
            <a:alphaModFix/>
          </a:blip>
          <a:srcRect l="19004" t="1622" r="28405" b="95418"/>
          <a:stretch/>
        </p:blipFill>
        <p:spPr>
          <a:xfrm>
            <a:off x="1900296" y="1164471"/>
            <a:ext cx="3217766" cy="261098"/>
          </a:xfrm>
          <a:prstGeom prst="rect">
            <a:avLst/>
          </a:prstGeom>
          <a:noFill/>
          <a:ln>
            <a:noFill/>
          </a:ln>
        </p:spPr>
      </p:pic>
      <p:pic>
        <p:nvPicPr>
          <p:cNvPr id="8" name="Google Shape;390;p19" descr="Image result for sample resume correspondence study">
            <a:extLst>
              <a:ext uri="{FF2B5EF4-FFF2-40B4-BE49-F238E27FC236}">
                <a16:creationId xmlns:a16="http://schemas.microsoft.com/office/drawing/2014/main" id="{4FC7985C-5A05-3697-EC2A-C450F55AE38A}"/>
              </a:ext>
            </a:extLst>
          </p:cNvPr>
          <p:cNvPicPr preferRelativeResize="0"/>
          <p:nvPr/>
        </p:nvPicPr>
        <p:blipFill rotWithShape="1">
          <a:blip r:embed="rId4">
            <a:alphaModFix/>
          </a:blip>
          <a:srcRect l="19004" t="1622" r="28405" b="95418"/>
          <a:stretch/>
        </p:blipFill>
        <p:spPr>
          <a:xfrm>
            <a:off x="7073938" y="1163621"/>
            <a:ext cx="3217766" cy="261098"/>
          </a:xfrm>
          <a:prstGeom prst="rect">
            <a:avLst/>
          </a:prstGeom>
          <a:noFill/>
          <a:ln>
            <a:noFill/>
          </a:ln>
        </p:spPr>
      </p:pic>
      <p:sp>
        <p:nvSpPr>
          <p:cNvPr id="15" name="TextBox 14">
            <a:extLst>
              <a:ext uri="{FF2B5EF4-FFF2-40B4-BE49-F238E27FC236}">
                <a16:creationId xmlns:a16="http://schemas.microsoft.com/office/drawing/2014/main" id="{CB39171A-3E02-890F-F436-270E6BDF5A2E}"/>
              </a:ext>
            </a:extLst>
          </p:cNvPr>
          <p:cNvSpPr txBox="1"/>
          <p:nvPr/>
        </p:nvSpPr>
        <p:spPr>
          <a:xfrm>
            <a:off x="980678" y="4449922"/>
            <a:ext cx="9921306" cy="1477328"/>
          </a:xfrm>
          <a:prstGeom prst="rect">
            <a:avLst/>
          </a:prstGeom>
          <a:noFill/>
        </p:spPr>
        <p:txBody>
          <a:bodyPr wrap="none" rtlCol="0">
            <a:spAutoFit/>
          </a:bodyPr>
          <a:lstStyle/>
          <a:p>
            <a:r>
              <a:rPr lang="en-US" sz="3000" dirty="0">
                <a:latin typeface="Times New Roman" panose="02020603050405020304" pitchFamily="18" charset="0"/>
                <a:cs typeface="Times New Roman" panose="02020603050405020304" pitchFamily="18" charset="0"/>
              </a:rPr>
              <a:t>Everything the “same” but for age?</a:t>
            </a:r>
          </a:p>
          <a:p>
            <a:endParaRPr lang="en-US" sz="3000" dirty="0">
              <a:latin typeface="Times New Roman" panose="02020603050405020304" pitchFamily="18" charset="0"/>
              <a:cs typeface="Times New Roman" panose="02020603050405020304" pitchFamily="18" charset="0"/>
            </a:endParaRPr>
          </a:p>
          <a:p>
            <a:r>
              <a:rPr lang="en-US" sz="3000" dirty="0">
                <a:latin typeface="Times New Roman" panose="02020603050405020304" pitchFamily="18" charset="0"/>
                <a:cs typeface="Times New Roman" panose="02020603050405020304" pitchFamily="18" charset="0"/>
              </a:rPr>
              <a:t>Or… qualifications also different </a:t>
            </a:r>
            <a:r>
              <a:rPr lang="en-US" sz="3000" i="1" dirty="0">
                <a:latin typeface="Times New Roman" panose="02020603050405020304" pitchFamily="18" charset="0"/>
                <a:cs typeface="Times New Roman" panose="02020603050405020304" pitchFamily="18" charset="0"/>
              </a:rPr>
              <a:t>because </a:t>
            </a:r>
            <a:r>
              <a:rPr lang="en-US" sz="3000" dirty="0">
                <a:latin typeface="Times New Roman" panose="02020603050405020304" pitchFamily="18" charset="0"/>
                <a:cs typeface="Times New Roman" panose="02020603050405020304" pitchFamily="18" charset="0"/>
              </a:rPr>
              <a:t>of difference in age?</a:t>
            </a:r>
          </a:p>
        </p:txBody>
      </p:sp>
      <p:sp>
        <p:nvSpPr>
          <p:cNvPr id="2" name="Google Shape;389;p19">
            <a:extLst>
              <a:ext uri="{FF2B5EF4-FFF2-40B4-BE49-F238E27FC236}">
                <a16:creationId xmlns:a16="http://schemas.microsoft.com/office/drawing/2014/main" id="{A0D612D5-1640-012F-246F-D7B0B0921CF5}"/>
              </a:ext>
            </a:extLst>
          </p:cNvPr>
          <p:cNvSpPr txBox="1">
            <a:spLocks noGrp="1"/>
          </p:cNvSpPr>
          <p:nvPr>
            <p:ph type="title"/>
          </p:nvPr>
        </p:nvSpPr>
        <p:spPr>
          <a:xfrm>
            <a:off x="135467" y="-5416"/>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sz="3600" cap="small" dirty="0">
                <a:latin typeface="Times New Roman" panose="02020603050405020304" pitchFamily="18" charset="0"/>
                <a:cs typeface="Times New Roman" panose="02020603050405020304" pitchFamily="18" charset="0"/>
              </a:rPr>
              <a:t>Legacy vs. Prodigy</a:t>
            </a:r>
            <a:endParaRPr sz="3600" cap="small"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0597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118"/>
        <p:cNvGrpSpPr/>
        <p:nvPr/>
      </p:nvGrpSpPr>
      <p:grpSpPr>
        <a:xfrm>
          <a:off x="0" y="0"/>
          <a:ext cx="0" cy="0"/>
          <a:chOff x="0" y="0"/>
          <a:chExt cx="0" cy="0"/>
        </a:xfrm>
      </p:grpSpPr>
      <p:sp>
        <p:nvSpPr>
          <p:cNvPr id="119" name="Google Shape;119;p17"/>
          <p:cNvSpPr txBox="1">
            <a:spLocks noGrp="1"/>
          </p:cNvSpPr>
          <p:nvPr>
            <p:ph type="title"/>
          </p:nvPr>
        </p:nvSpPr>
        <p:spPr>
          <a:xfrm>
            <a:off x="457200" y="226325"/>
            <a:ext cx="11277600" cy="12216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800">
                <a:solidFill>
                  <a:srgbClr val="0B5394"/>
                </a:solidFill>
              </a:rPr>
              <a:t>“Treat like cases alike” </a:t>
            </a:r>
            <a:endParaRPr sz="3800">
              <a:solidFill>
                <a:srgbClr val="0B5394"/>
              </a:solidFill>
            </a:endParaRPr>
          </a:p>
        </p:txBody>
      </p:sp>
      <p:sp>
        <p:nvSpPr>
          <p:cNvPr id="120" name="Google Shape;120;p1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121" name="Google Shape;121;p17"/>
          <p:cNvSpPr txBox="1"/>
          <p:nvPr/>
        </p:nvSpPr>
        <p:spPr>
          <a:xfrm>
            <a:off x="5055375" y="6448475"/>
            <a:ext cx="265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50</a:t>
            </a:fld>
            <a:endParaRPr/>
          </a:p>
        </p:txBody>
      </p:sp>
      <p:sp>
        <p:nvSpPr>
          <p:cNvPr id="114" name="Google Shape;114;p16"/>
          <p:cNvSpPr txBox="1">
            <a:spLocks noGrp="1"/>
          </p:cNvSpPr>
          <p:nvPr>
            <p:ph type="ctrTitle" idx="4294967295"/>
          </p:nvPr>
        </p:nvSpPr>
        <p:spPr>
          <a:xfrm>
            <a:off x="1524000" y="2722563"/>
            <a:ext cx="9144000" cy="2387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dirty="0"/>
          </a:p>
          <a:p>
            <a:pPr lvl="0" algn="l" rtl="0">
              <a:spcBef>
                <a:spcPts val="0"/>
              </a:spcBef>
              <a:spcAft>
                <a:spcPts val="0"/>
              </a:spcAft>
              <a:buSzPts val="4400"/>
            </a:pPr>
            <a:r>
              <a:rPr lang="en-US" dirty="0"/>
              <a:t>4. Upshots</a:t>
            </a:r>
            <a:endParaRPr dirty="0"/>
          </a:p>
        </p:txBody>
      </p:sp>
    </p:spTree>
    <p:extLst>
      <p:ext uri="{BB962C8B-B14F-4D97-AF65-F5344CB8AC3E}">
        <p14:creationId xmlns:p14="http://schemas.microsoft.com/office/powerpoint/2010/main" val="7588087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19" name="Picture 4" descr="Image result for sample resume correspondence study">
            <a:extLst>
              <a:ext uri="{FF2B5EF4-FFF2-40B4-BE49-F238E27FC236}">
                <a16:creationId xmlns:a16="http://schemas.microsoft.com/office/drawing/2014/main" id="{6E5A8BDF-3602-F658-F71E-7107A1CDB7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8600"/>
          <a:stretch/>
        </p:blipFill>
        <p:spPr bwMode="auto">
          <a:xfrm>
            <a:off x="6585095" y="1591438"/>
            <a:ext cx="4756150" cy="215341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Image result for sample resume correspondence study">
            <a:extLst>
              <a:ext uri="{FF2B5EF4-FFF2-40B4-BE49-F238E27FC236}">
                <a16:creationId xmlns:a16="http://schemas.microsoft.com/office/drawing/2014/main" id="{9C66907B-56B9-6975-ED6E-6F533AF1C7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8600"/>
          <a:stretch/>
        </p:blipFill>
        <p:spPr bwMode="auto">
          <a:xfrm>
            <a:off x="846659" y="1574734"/>
            <a:ext cx="4756150" cy="215341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250658DB-FF9F-81E7-9712-C8F1191A3D9F}"/>
              </a:ext>
            </a:extLst>
          </p:cNvPr>
          <p:cNvSpPr txBox="1"/>
          <p:nvPr/>
        </p:nvSpPr>
        <p:spPr>
          <a:xfrm>
            <a:off x="939281" y="2112854"/>
            <a:ext cx="4663528" cy="1631216"/>
          </a:xfrm>
          <a:prstGeom prst="rect">
            <a:avLst/>
          </a:prstGeom>
          <a:solidFill>
            <a:schemeClr val="bg1"/>
          </a:solidFill>
        </p:spPr>
        <p:txBody>
          <a:bodyPr wrap="square" rtlCol="0">
            <a:spAutoFit/>
          </a:bodyPr>
          <a:lstStyle/>
          <a:p>
            <a:r>
              <a:rPr lang="en-US" sz="2000" b="1" dirty="0"/>
              <a:t>SAT score by district percentile: 90%</a:t>
            </a:r>
          </a:p>
          <a:p>
            <a:r>
              <a:rPr lang="en-US" sz="2000" b="1" dirty="0"/>
              <a:t>Marymount High School</a:t>
            </a:r>
          </a:p>
          <a:p>
            <a:r>
              <a:rPr lang="en-US" sz="2000" b="1" dirty="0"/>
              <a:t>GPA: 3.5-4.0</a:t>
            </a:r>
          </a:p>
          <a:p>
            <a:r>
              <a:rPr lang="en-US" sz="2000" b="1" dirty="0"/>
              <a:t>Language: German (fluent)</a:t>
            </a:r>
          </a:p>
          <a:p>
            <a:endParaRPr lang="en-US" sz="2000" b="1" dirty="0"/>
          </a:p>
        </p:txBody>
      </p:sp>
      <p:sp>
        <p:nvSpPr>
          <p:cNvPr id="389" name="Google Shape;389;p19"/>
          <p:cNvSpPr txBox="1">
            <a:spLocks noGrp="1"/>
          </p:cNvSpPr>
          <p:nvPr>
            <p:ph type="title"/>
          </p:nvPr>
        </p:nvSpPr>
        <p:spPr>
          <a:xfrm>
            <a:off x="825644" y="332362"/>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sz="3600" dirty="0">
                <a:latin typeface="Times New Roman" panose="02020603050405020304" pitchFamily="18" charset="0"/>
                <a:cs typeface="Times New Roman" panose="02020603050405020304" pitchFamily="18" charset="0"/>
              </a:rPr>
              <a:t>Audit Studies Redux </a:t>
            </a:r>
            <a:endParaRPr sz="3600" dirty="0">
              <a:latin typeface="Times New Roman" panose="02020603050405020304" pitchFamily="18" charset="0"/>
              <a:cs typeface="Times New Roman" panose="02020603050405020304" pitchFamily="18" charset="0"/>
            </a:endParaRPr>
          </a:p>
        </p:txBody>
      </p:sp>
      <p:sp>
        <p:nvSpPr>
          <p:cNvPr id="393" name="Google Shape;393;p19"/>
          <p:cNvSpPr txBox="1"/>
          <p:nvPr/>
        </p:nvSpPr>
        <p:spPr>
          <a:xfrm>
            <a:off x="2707592" y="1631799"/>
            <a:ext cx="1190930" cy="276999"/>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chemeClr val="dk1"/>
                </a:solidFill>
                <a:latin typeface="Times"/>
                <a:ea typeface="Times"/>
                <a:cs typeface="Times"/>
                <a:sym typeface="Times"/>
              </a:rPr>
              <a:t>Greg Baker </a:t>
            </a:r>
            <a:endParaRPr/>
          </a:p>
        </p:txBody>
      </p:sp>
      <p:sp>
        <p:nvSpPr>
          <p:cNvPr id="394" name="Google Shape;394;p19"/>
          <p:cNvSpPr txBox="1"/>
          <p:nvPr/>
        </p:nvSpPr>
        <p:spPr>
          <a:xfrm>
            <a:off x="8523451" y="1657925"/>
            <a:ext cx="1257300" cy="276999"/>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chemeClr val="dk1"/>
                </a:solidFill>
                <a:latin typeface="Times"/>
                <a:ea typeface="Times"/>
                <a:cs typeface="Times"/>
                <a:sym typeface="Times"/>
              </a:rPr>
              <a:t>Jamal Jones</a:t>
            </a:r>
            <a:endParaRPr/>
          </a:p>
        </p:txBody>
      </p:sp>
      <p:sp>
        <p:nvSpPr>
          <p:cNvPr id="395" name="Google Shape;395;p19"/>
          <p:cNvSpPr/>
          <p:nvPr/>
        </p:nvSpPr>
        <p:spPr>
          <a:xfrm>
            <a:off x="8410076" y="1647041"/>
            <a:ext cx="1257300" cy="276999"/>
          </a:xfrm>
          <a:prstGeom prst="ellipse">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96" name="Google Shape;396;p19"/>
          <p:cNvSpPr/>
          <p:nvPr/>
        </p:nvSpPr>
        <p:spPr>
          <a:xfrm>
            <a:off x="2528556" y="1620915"/>
            <a:ext cx="1257300" cy="276999"/>
          </a:xfrm>
          <a:prstGeom prst="ellipse">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24" name="TextBox 23">
            <a:extLst>
              <a:ext uri="{FF2B5EF4-FFF2-40B4-BE49-F238E27FC236}">
                <a16:creationId xmlns:a16="http://schemas.microsoft.com/office/drawing/2014/main" id="{315F58DC-D90C-E221-8CB0-00789CA01BDF}"/>
              </a:ext>
            </a:extLst>
          </p:cNvPr>
          <p:cNvSpPr txBox="1"/>
          <p:nvPr/>
        </p:nvSpPr>
        <p:spPr>
          <a:xfrm>
            <a:off x="6608911" y="2095691"/>
            <a:ext cx="4732333" cy="1631216"/>
          </a:xfrm>
          <a:prstGeom prst="rect">
            <a:avLst/>
          </a:prstGeom>
          <a:solidFill>
            <a:schemeClr val="bg1"/>
          </a:solidFill>
        </p:spPr>
        <p:txBody>
          <a:bodyPr wrap="square" rtlCol="0">
            <a:spAutoFit/>
          </a:bodyPr>
          <a:lstStyle/>
          <a:p>
            <a:r>
              <a:rPr lang="en-US" sz="2000" b="1" dirty="0"/>
              <a:t>SAT score by district percentile: 90%</a:t>
            </a:r>
          </a:p>
          <a:p>
            <a:r>
              <a:rPr lang="en-US" sz="2000" b="1" dirty="0"/>
              <a:t>New Orleans High School</a:t>
            </a:r>
          </a:p>
          <a:p>
            <a:r>
              <a:rPr lang="en-US" sz="2000" b="1" dirty="0"/>
              <a:t>GPA: 3.5-4.0</a:t>
            </a:r>
          </a:p>
          <a:p>
            <a:r>
              <a:rPr lang="en-US" sz="2000" b="1" dirty="0"/>
              <a:t>Language: Haitian Creole (fluent) </a:t>
            </a:r>
          </a:p>
          <a:p>
            <a:endParaRPr lang="en-US" sz="2000" b="1" dirty="0"/>
          </a:p>
        </p:txBody>
      </p:sp>
      <p:sp>
        <p:nvSpPr>
          <p:cNvPr id="2" name="TextBox 1">
            <a:extLst>
              <a:ext uri="{FF2B5EF4-FFF2-40B4-BE49-F238E27FC236}">
                <a16:creationId xmlns:a16="http://schemas.microsoft.com/office/drawing/2014/main" id="{8A833A57-83AC-5086-371C-CED89AC5958B}"/>
              </a:ext>
            </a:extLst>
          </p:cNvPr>
          <p:cNvSpPr txBox="1"/>
          <p:nvPr/>
        </p:nvSpPr>
        <p:spPr>
          <a:xfrm>
            <a:off x="888403" y="4034430"/>
            <a:ext cx="10895683" cy="1938992"/>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Two interpretations of “sameness”:</a:t>
            </a:r>
          </a:p>
          <a:p>
            <a:r>
              <a:rPr lang="en-US" sz="2400" dirty="0">
                <a:latin typeface="Times New Roman" panose="02020603050405020304" pitchFamily="18" charset="0"/>
                <a:cs typeface="Times New Roman" panose="02020603050405020304" pitchFamily="18" charset="0"/>
              </a:rPr>
              <a:t>	1. What </a:t>
            </a:r>
            <a:r>
              <a:rPr lang="en-US" sz="2400" i="1" dirty="0">
                <a:latin typeface="Times New Roman" panose="02020603050405020304" pitchFamily="18" charset="0"/>
                <a:cs typeface="Times New Roman" panose="02020603050405020304" pitchFamily="18" charset="0"/>
              </a:rPr>
              <a:t>will be perceived </a:t>
            </a:r>
            <a:r>
              <a:rPr lang="en-US" sz="2400" dirty="0">
                <a:latin typeface="Times New Roman" panose="02020603050405020304" pitchFamily="18" charset="0"/>
                <a:cs typeface="Times New Roman" panose="02020603050405020304" pitchFamily="18" charset="0"/>
              </a:rPr>
              <a:t>similarly in meaning</a:t>
            </a:r>
          </a:p>
          <a:p>
            <a:r>
              <a:rPr lang="en-US" sz="2400" i="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Subjects: “These two people are </a:t>
            </a:r>
            <a:r>
              <a:rPr lang="en-US" sz="2400" i="1" dirty="0">
                <a:latin typeface="Times New Roman" panose="02020603050405020304" pitchFamily="18" charset="0"/>
                <a:cs typeface="Times New Roman" panose="02020603050405020304" pitchFamily="18" charset="0"/>
              </a:rPr>
              <a:t>equally </a:t>
            </a:r>
            <a:r>
              <a:rPr lang="en-US" sz="2400" dirty="0">
                <a:latin typeface="Times New Roman" panose="02020603050405020304" pitchFamily="18" charset="0"/>
                <a:cs typeface="Times New Roman" panose="02020603050405020304" pitchFamily="18" charset="0"/>
              </a:rPr>
              <a:t>qualified”</a:t>
            </a:r>
          </a:p>
          <a:p>
            <a:r>
              <a:rPr lang="en-US" sz="2400" i="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2.  What </a:t>
            </a:r>
            <a:r>
              <a:rPr lang="en-US" sz="2400" i="1" dirty="0">
                <a:latin typeface="Times New Roman" panose="02020603050405020304" pitchFamily="18" charset="0"/>
                <a:cs typeface="Times New Roman" panose="02020603050405020304" pitchFamily="18" charset="0"/>
              </a:rPr>
              <a:t>ought to be perceived </a:t>
            </a:r>
            <a:r>
              <a:rPr lang="en-US" sz="2400" dirty="0">
                <a:latin typeface="Times New Roman" panose="02020603050405020304" pitchFamily="18" charset="0"/>
                <a:cs typeface="Times New Roman" panose="02020603050405020304" pitchFamily="18" charset="0"/>
              </a:rPr>
              <a:t>similarly</a:t>
            </a:r>
          </a:p>
          <a:p>
            <a:r>
              <a:rPr lang="en-US" sz="2400" i="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Experimenter</a:t>
            </a:r>
            <a:r>
              <a:rPr lang="en-US" sz="2400" i="1"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“These two people </a:t>
            </a:r>
            <a:r>
              <a:rPr lang="en-US" sz="2400" i="1" dirty="0">
                <a:latin typeface="Times New Roman" panose="02020603050405020304" pitchFamily="18" charset="0"/>
                <a:cs typeface="Times New Roman" panose="02020603050405020304" pitchFamily="18" charset="0"/>
              </a:rPr>
              <a:t>should </a:t>
            </a:r>
            <a:r>
              <a:rPr lang="en-US" sz="2400" dirty="0">
                <a:latin typeface="Times New Roman" panose="02020603050405020304" pitchFamily="18" charset="0"/>
                <a:cs typeface="Times New Roman" panose="02020603050405020304" pitchFamily="18" charset="0"/>
              </a:rPr>
              <a:t>be seen as equally qualified”</a:t>
            </a:r>
            <a:endParaRPr lang="en-US" sz="24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52106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5B68F-01F4-0C34-2423-CE16D1300DB0}"/>
              </a:ext>
            </a:extLst>
          </p:cNvPr>
          <p:cNvSpPr>
            <a:spLocks noGrp="1"/>
          </p:cNvSpPr>
          <p:nvPr>
            <p:ph type="title"/>
          </p:nvPr>
        </p:nvSpPr>
        <p:spPr/>
        <p:txBody>
          <a:bodyPr/>
          <a:lstStyle/>
          <a:p>
            <a:r>
              <a:rPr lang="en-US" dirty="0"/>
              <a:t>Audit Studies Redux</a:t>
            </a:r>
          </a:p>
        </p:txBody>
      </p:sp>
      <p:sp>
        <p:nvSpPr>
          <p:cNvPr id="3" name="Text Placeholder 2">
            <a:extLst>
              <a:ext uri="{FF2B5EF4-FFF2-40B4-BE49-F238E27FC236}">
                <a16:creationId xmlns:a16="http://schemas.microsoft.com/office/drawing/2014/main" id="{8F69F708-16DC-1B69-8FC8-AE81154E6625}"/>
              </a:ext>
            </a:extLst>
          </p:cNvPr>
          <p:cNvSpPr>
            <a:spLocks noGrp="1"/>
          </p:cNvSpPr>
          <p:nvPr>
            <p:ph type="body" idx="1"/>
          </p:nvPr>
        </p:nvSpPr>
        <p:spPr>
          <a:xfrm>
            <a:off x="550843" y="1825625"/>
            <a:ext cx="11325339" cy="4351338"/>
          </a:xfrm>
        </p:spPr>
        <p:txBody>
          <a:bodyPr>
            <a:normAutofit/>
          </a:bodyPr>
          <a:lstStyle/>
          <a:p>
            <a:pPr marL="114300" indent="0">
              <a:buNone/>
            </a:pPr>
            <a:r>
              <a:rPr lang="en-US" sz="2600" dirty="0">
                <a:latin typeface="Times New Roman" panose="02020603050405020304" pitchFamily="18" charset="0"/>
                <a:cs typeface="Times New Roman" panose="02020603050405020304" pitchFamily="18" charset="0"/>
              </a:rPr>
              <a:t>Original audit studies face a justificatory burden: Why </a:t>
            </a:r>
            <a:r>
              <a:rPr lang="en-US" sz="2600" i="1" dirty="0">
                <a:latin typeface="Times New Roman" panose="02020603050405020304" pitchFamily="18" charset="0"/>
                <a:cs typeface="Times New Roman" panose="02020603050405020304" pitchFamily="18" charset="0"/>
              </a:rPr>
              <a:t>this </a:t>
            </a:r>
            <a:r>
              <a:rPr lang="en-US" sz="2600" dirty="0">
                <a:latin typeface="Times New Roman" panose="02020603050405020304" pitchFamily="18" charset="0"/>
                <a:cs typeface="Times New Roman" panose="02020603050405020304" pitchFamily="18" charset="0"/>
              </a:rPr>
              <a:t>notion of “sameness”?</a:t>
            </a:r>
          </a:p>
          <a:p>
            <a:pPr marL="114300" indent="0">
              <a:buNone/>
            </a:pPr>
            <a:endParaRPr lang="en-US" sz="2600" dirty="0">
              <a:latin typeface="Times New Roman" panose="02020603050405020304" pitchFamily="18" charset="0"/>
              <a:cs typeface="Times New Roman" panose="02020603050405020304" pitchFamily="18" charset="0"/>
            </a:endParaRPr>
          </a:p>
          <a:p>
            <a:pPr marL="114300" indent="0">
              <a:buNone/>
            </a:pPr>
            <a:r>
              <a:rPr lang="en-US" sz="2600" dirty="0">
                <a:latin typeface="Times New Roman" panose="02020603050405020304" pitchFamily="18" charset="0"/>
                <a:cs typeface="Times New Roman" panose="02020603050405020304" pitchFamily="18" charset="0"/>
              </a:rPr>
              <a:t>What should we say about them?</a:t>
            </a:r>
          </a:p>
        </p:txBody>
      </p:sp>
      <p:sp>
        <p:nvSpPr>
          <p:cNvPr id="4" name="Slide Number Placeholder 3">
            <a:extLst>
              <a:ext uri="{FF2B5EF4-FFF2-40B4-BE49-F238E27FC236}">
                <a16:creationId xmlns:a16="http://schemas.microsoft.com/office/drawing/2014/main" id="{F502B950-3B91-568D-A364-73AEEEAB5E0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52</a:t>
            </a:fld>
            <a:endParaRPr lang="en-US"/>
          </a:p>
        </p:txBody>
      </p:sp>
    </p:spTree>
    <p:extLst>
      <p:ext uri="{BB962C8B-B14F-4D97-AF65-F5344CB8AC3E}">
        <p14:creationId xmlns:p14="http://schemas.microsoft.com/office/powerpoint/2010/main" val="3547677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5B68F-01F4-0C34-2423-CE16D1300DB0}"/>
              </a:ext>
            </a:extLst>
          </p:cNvPr>
          <p:cNvSpPr>
            <a:spLocks noGrp="1"/>
          </p:cNvSpPr>
          <p:nvPr>
            <p:ph type="title"/>
          </p:nvPr>
        </p:nvSpPr>
        <p:spPr/>
        <p:txBody>
          <a:bodyPr/>
          <a:lstStyle/>
          <a:p>
            <a:r>
              <a:rPr lang="en-US" dirty="0"/>
              <a:t>Audit Studies Redux</a:t>
            </a:r>
          </a:p>
        </p:txBody>
      </p:sp>
      <p:sp>
        <p:nvSpPr>
          <p:cNvPr id="3" name="Text Placeholder 2">
            <a:extLst>
              <a:ext uri="{FF2B5EF4-FFF2-40B4-BE49-F238E27FC236}">
                <a16:creationId xmlns:a16="http://schemas.microsoft.com/office/drawing/2014/main" id="{8F69F708-16DC-1B69-8FC8-AE81154E6625}"/>
              </a:ext>
            </a:extLst>
          </p:cNvPr>
          <p:cNvSpPr>
            <a:spLocks noGrp="1"/>
          </p:cNvSpPr>
          <p:nvPr>
            <p:ph type="body" idx="1"/>
          </p:nvPr>
        </p:nvSpPr>
        <p:spPr>
          <a:xfrm>
            <a:off x="550843" y="1825625"/>
            <a:ext cx="11325339" cy="4351338"/>
          </a:xfrm>
        </p:spPr>
        <p:txBody>
          <a:bodyPr>
            <a:normAutofit/>
          </a:bodyPr>
          <a:lstStyle/>
          <a:p>
            <a:pPr marL="114300" indent="0">
              <a:buNone/>
            </a:pPr>
            <a:r>
              <a:rPr lang="en-US" sz="2600" dirty="0">
                <a:latin typeface="Times New Roman" panose="02020603050405020304" pitchFamily="18" charset="0"/>
                <a:cs typeface="Times New Roman" panose="02020603050405020304" pitchFamily="18" charset="0"/>
              </a:rPr>
              <a:t>Original audit studies face a justificatory burden: Why </a:t>
            </a:r>
            <a:r>
              <a:rPr lang="en-US" sz="2600" i="1" dirty="0">
                <a:latin typeface="Times New Roman" panose="02020603050405020304" pitchFamily="18" charset="0"/>
                <a:cs typeface="Times New Roman" panose="02020603050405020304" pitchFamily="18" charset="0"/>
              </a:rPr>
              <a:t>this </a:t>
            </a:r>
            <a:r>
              <a:rPr lang="en-US" sz="2600" dirty="0">
                <a:latin typeface="Times New Roman" panose="02020603050405020304" pitchFamily="18" charset="0"/>
                <a:cs typeface="Times New Roman" panose="02020603050405020304" pitchFamily="18" charset="0"/>
              </a:rPr>
              <a:t>notion of “sameness”?</a:t>
            </a:r>
          </a:p>
          <a:p>
            <a:pPr marL="114300" indent="0">
              <a:buNone/>
            </a:pPr>
            <a:endParaRPr lang="en-US" sz="2600" dirty="0">
              <a:latin typeface="Times New Roman" panose="02020603050405020304" pitchFamily="18" charset="0"/>
              <a:cs typeface="Times New Roman" panose="02020603050405020304" pitchFamily="18" charset="0"/>
            </a:endParaRPr>
          </a:p>
          <a:p>
            <a:pPr marL="114300" indent="0">
              <a:buNone/>
            </a:pPr>
            <a:r>
              <a:rPr lang="en-US" sz="2600" dirty="0">
                <a:latin typeface="Times New Roman" panose="02020603050405020304" pitchFamily="18" charset="0"/>
                <a:cs typeface="Times New Roman" panose="02020603050405020304" pitchFamily="18" charset="0"/>
              </a:rPr>
              <a:t>Response: It’s fine; but you’re not getting at what you think you’re getting at because the study does not instantiate an “intervention” on race perception</a:t>
            </a:r>
          </a:p>
          <a:p>
            <a:pPr marL="114300" indent="0">
              <a:buNone/>
            </a:pPr>
            <a:r>
              <a:rPr lang="en-US" sz="2600" dirty="0">
                <a:latin typeface="Times New Roman" panose="02020603050405020304" pitchFamily="18" charset="0"/>
                <a:cs typeface="Times New Roman" panose="02020603050405020304" pitchFamily="18" charset="0"/>
              </a:rPr>
              <a:t>	The effect is an effect of “sending out pieces of paper like so” </a:t>
            </a:r>
          </a:p>
          <a:p>
            <a:pPr marL="114300" indent="0">
              <a:buNone/>
            </a:pPr>
            <a:r>
              <a:rPr lang="en-US" sz="2600" dirty="0">
                <a:latin typeface="Times New Roman" panose="02020603050405020304" pitchFamily="18" charset="0"/>
                <a:cs typeface="Times New Roman" panose="02020603050405020304" pitchFamily="18" charset="0"/>
              </a:rPr>
              <a:t>			(more on Friday!)</a:t>
            </a:r>
          </a:p>
          <a:p>
            <a:pPr marL="114300" indent="0">
              <a:buNone/>
            </a:pPr>
            <a:endParaRPr lang="en-US" sz="2600" dirty="0">
              <a:latin typeface="Times New Roman" panose="02020603050405020304" pitchFamily="18" charset="0"/>
              <a:cs typeface="Times New Roman" panose="02020603050405020304" pitchFamily="18" charset="0"/>
            </a:endParaRPr>
          </a:p>
          <a:p>
            <a:pPr marL="114300" indent="0">
              <a:buNone/>
            </a:pPr>
            <a:endParaRPr lang="en-US" sz="2600" dirty="0">
              <a:latin typeface="Times New Roman" panose="02020603050405020304" pitchFamily="18" charset="0"/>
              <a:cs typeface="Times New Roman" panose="02020603050405020304" pitchFamily="18" charset="0"/>
            </a:endParaRPr>
          </a:p>
          <a:p>
            <a:pPr marL="114300" indent="0">
              <a:buNone/>
            </a:pPr>
            <a:endParaRPr lang="en-US" sz="26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502B950-3B91-568D-A364-73AEEEAB5E0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53</a:t>
            </a:fld>
            <a:endParaRPr lang="en-US"/>
          </a:p>
        </p:txBody>
      </p:sp>
    </p:spTree>
    <p:extLst>
      <p:ext uri="{BB962C8B-B14F-4D97-AF65-F5344CB8AC3E}">
        <p14:creationId xmlns:p14="http://schemas.microsoft.com/office/powerpoint/2010/main" val="19973651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5B68F-01F4-0C34-2423-CE16D1300DB0}"/>
              </a:ext>
            </a:extLst>
          </p:cNvPr>
          <p:cNvSpPr>
            <a:spLocks noGrp="1"/>
          </p:cNvSpPr>
          <p:nvPr>
            <p:ph type="title"/>
          </p:nvPr>
        </p:nvSpPr>
        <p:spPr/>
        <p:txBody>
          <a:bodyPr/>
          <a:lstStyle/>
          <a:p>
            <a:r>
              <a:rPr lang="en-US" dirty="0"/>
              <a:t>Audit Studies Redux</a:t>
            </a:r>
          </a:p>
        </p:txBody>
      </p:sp>
      <p:sp>
        <p:nvSpPr>
          <p:cNvPr id="3" name="Text Placeholder 2">
            <a:extLst>
              <a:ext uri="{FF2B5EF4-FFF2-40B4-BE49-F238E27FC236}">
                <a16:creationId xmlns:a16="http://schemas.microsoft.com/office/drawing/2014/main" id="{8F69F708-16DC-1B69-8FC8-AE81154E6625}"/>
              </a:ext>
            </a:extLst>
          </p:cNvPr>
          <p:cNvSpPr>
            <a:spLocks noGrp="1"/>
          </p:cNvSpPr>
          <p:nvPr>
            <p:ph type="body" idx="1"/>
          </p:nvPr>
        </p:nvSpPr>
        <p:spPr>
          <a:xfrm>
            <a:off x="550843" y="1825625"/>
            <a:ext cx="11325339" cy="4351338"/>
          </a:xfrm>
        </p:spPr>
        <p:txBody>
          <a:bodyPr>
            <a:normAutofit/>
          </a:bodyPr>
          <a:lstStyle/>
          <a:p>
            <a:pPr marL="114300" indent="0">
              <a:buNone/>
            </a:pPr>
            <a:r>
              <a:rPr lang="en-US" sz="2600" dirty="0">
                <a:latin typeface="Times New Roman" panose="02020603050405020304" pitchFamily="18" charset="0"/>
                <a:cs typeface="Times New Roman" panose="02020603050405020304" pitchFamily="18" charset="0"/>
              </a:rPr>
              <a:t>Original audit studies face a justificatory burden: Why </a:t>
            </a:r>
            <a:r>
              <a:rPr lang="en-US" sz="2600" i="1" dirty="0">
                <a:latin typeface="Times New Roman" panose="02020603050405020304" pitchFamily="18" charset="0"/>
                <a:cs typeface="Times New Roman" panose="02020603050405020304" pitchFamily="18" charset="0"/>
              </a:rPr>
              <a:t>this </a:t>
            </a:r>
            <a:r>
              <a:rPr lang="en-US" sz="2600" dirty="0">
                <a:latin typeface="Times New Roman" panose="02020603050405020304" pitchFamily="18" charset="0"/>
                <a:cs typeface="Times New Roman" panose="02020603050405020304" pitchFamily="18" charset="0"/>
              </a:rPr>
              <a:t>notion of “sameness”?</a:t>
            </a:r>
          </a:p>
          <a:p>
            <a:pPr marL="114300" indent="0">
              <a:buNone/>
            </a:pPr>
            <a:endParaRPr lang="en-US" sz="2600" dirty="0">
              <a:latin typeface="Times New Roman" panose="02020603050405020304" pitchFamily="18" charset="0"/>
              <a:cs typeface="Times New Roman" panose="02020603050405020304" pitchFamily="18" charset="0"/>
            </a:endParaRPr>
          </a:p>
          <a:p>
            <a:pPr marL="114300" indent="0">
              <a:buNone/>
            </a:pPr>
            <a:r>
              <a:rPr lang="en-US" sz="2600" dirty="0">
                <a:latin typeface="Times New Roman" panose="02020603050405020304" pitchFamily="18" charset="0"/>
                <a:cs typeface="Times New Roman" panose="02020603050405020304" pitchFamily="18" charset="0"/>
              </a:rPr>
              <a:t>Less conciliatory response: The variable construction that underwrites this notion of “sameness” is defective, </a:t>
            </a:r>
            <a:r>
              <a:rPr lang="en-US" sz="2600" i="1" dirty="0">
                <a:latin typeface="Times New Roman" panose="02020603050405020304" pitchFamily="18" charset="0"/>
                <a:cs typeface="Times New Roman" panose="02020603050405020304" pitchFamily="18" charset="0"/>
              </a:rPr>
              <a:t>descriptively</a:t>
            </a:r>
            <a:r>
              <a:rPr lang="en-US" sz="2600" dirty="0">
                <a:latin typeface="Times New Roman" panose="02020603050405020304" pitchFamily="18" charset="0"/>
                <a:cs typeface="Times New Roman" panose="02020603050405020304" pitchFamily="18" charset="0"/>
              </a:rPr>
              <a:t> </a:t>
            </a:r>
            <a:r>
              <a:rPr lang="en-US" sz="2600" i="1" dirty="0">
                <a:latin typeface="Times New Roman" panose="02020603050405020304" pitchFamily="18" charset="0"/>
                <a:cs typeface="Times New Roman" panose="02020603050405020304" pitchFamily="18" charset="0"/>
              </a:rPr>
              <a:t>inapt </a:t>
            </a:r>
            <a:r>
              <a:rPr lang="en-US" sz="2600" dirty="0">
                <a:latin typeface="Times New Roman" panose="02020603050405020304" pitchFamily="18" charset="0"/>
                <a:cs typeface="Times New Roman" panose="02020603050405020304" pitchFamily="18" charset="0"/>
              </a:rPr>
              <a:t>given the aims of the study </a:t>
            </a:r>
          </a:p>
          <a:p>
            <a:pPr marL="114300" indent="0">
              <a:buNone/>
            </a:pPr>
            <a:endParaRPr lang="en-US" sz="2600" dirty="0">
              <a:latin typeface="Times New Roman" panose="02020603050405020304" pitchFamily="18" charset="0"/>
              <a:cs typeface="Times New Roman" panose="02020603050405020304" pitchFamily="18" charset="0"/>
            </a:endParaRPr>
          </a:p>
          <a:p>
            <a:pPr marL="114300" indent="0">
              <a:buNone/>
            </a:pPr>
            <a:r>
              <a:rPr lang="en-US" sz="2600" dirty="0">
                <a:latin typeface="Times New Roman" panose="02020603050405020304" pitchFamily="18" charset="0"/>
                <a:cs typeface="Times New Roman" panose="02020603050405020304" pitchFamily="18" charset="0"/>
              </a:rPr>
              <a:t>They are like ‘p’ vs. ‘P’ in </a:t>
            </a:r>
            <a:r>
              <a:rPr lang="en-US" sz="2600" cap="small" dirty="0">
                <a:latin typeface="Times New Roman" panose="02020603050405020304" pitchFamily="18" charset="0"/>
                <a:cs typeface="Times New Roman" panose="02020603050405020304" pitchFamily="18" charset="0"/>
              </a:rPr>
              <a:t>polish vs. Polish, </a:t>
            </a:r>
            <a:r>
              <a:rPr lang="en-US" sz="2600" dirty="0">
                <a:latin typeface="Times New Roman" panose="02020603050405020304" pitchFamily="18" charset="0"/>
                <a:cs typeface="Times New Roman" panose="02020603050405020304" pitchFamily="18" charset="0"/>
              </a:rPr>
              <a:t>the setup in </a:t>
            </a:r>
            <a:r>
              <a:rPr lang="en-US" sz="2600" cap="small" dirty="0">
                <a:latin typeface="Times New Roman" panose="02020603050405020304" pitchFamily="18" charset="0"/>
                <a:cs typeface="Times New Roman" panose="02020603050405020304" pitchFamily="18" charset="0"/>
              </a:rPr>
              <a:t>Legacy vs. Prodigy</a:t>
            </a:r>
            <a:endParaRPr lang="en-US" sz="2600" dirty="0">
              <a:latin typeface="Times New Roman" panose="02020603050405020304" pitchFamily="18" charset="0"/>
              <a:cs typeface="Times New Roman" panose="02020603050405020304" pitchFamily="18" charset="0"/>
            </a:endParaRPr>
          </a:p>
          <a:p>
            <a:pPr marL="114300" indent="0">
              <a:buNone/>
            </a:pPr>
            <a:endParaRPr lang="en-US" sz="2600" dirty="0">
              <a:latin typeface="Times New Roman" panose="02020603050405020304" pitchFamily="18" charset="0"/>
              <a:cs typeface="Times New Roman" panose="02020603050405020304" pitchFamily="18" charset="0"/>
            </a:endParaRPr>
          </a:p>
          <a:p>
            <a:pPr marL="114300" indent="0">
              <a:buNone/>
            </a:pPr>
            <a:endParaRPr lang="en-US" sz="2600" dirty="0">
              <a:latin typeface="Times New Roman" panose="02020603050405020304" pitchFamily="18" charset="0"/>
              <a:cs typeface="Times New Roman" panose="02020603050405020304" pitchFamily="18" charset="0"/>
            </a:endParaRPr>
          </a:p>
          <a:p>
            <a:pPr marL="114300" indent="0">
              <a:buNone/>
            </a:pPr>
            <a:endParaRPr lang="en-US" sz="26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502B950-3B91-568D-A364-73AEEEAB5E0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54</a:t>
            </a:fld>
            <a:endParaRPr lang="en-US"/>
          </a:p>
        </p:txBody>
      </p:sp>
    </p:spTree>
    <p:extLst>
      <p:ext uri="{BB962C8B-B14F-4D97-AF65-F5344CB8AC3E}">
        <p14:creationId xmlns:p14="http://schemas.microsoft.com/office/powerpoint/2010/main" val="32201063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pic>
        <p:nvPicPr>
          <p:cNvPr id="23" name="Google Shape;390;p19" descr="Image result for sample resume correspondence study">
            <a:extLst>
              <a:ext uri="{FF2B5EF4-FFF2-40B4-BE49-F238E27FC236}">
                <a16:creationId xmlns:a16="http://schemas.microsoft.com/office/drawing/2014/main" id="{CE4A3DEB-893C-6234-E680-ABEECB2B4F20}"/>
              </a:ext>
            </a:extLst>
          </p:cNvPr>
          <p:cNvPicPr preferRelativeResize="0"/>
          <p:nvPr/>
        </p:nvPicPr>
        <p:blipFill rotWithShape="1">
          <a:blip r:embed="rId3">
            <a:alphaModFix/>
          </a:blip>
          <a:srcRect b="68600"/>
          <a:stretch/>
        </p:blipFill>
        <p:spPr>
          <a:xfrm>
            <a:off x="260533" y="2208477"/>
            <a:ext cx="6118382" cy="2770181"/>
          </a:xfrm>
          <a:prstGeom prst="rect">
            <a:avLst/>
          </a:prstGeom>
          <a:noFill/>
          <a:ln>
            <a:noFill/>
          </a:ln>
        </p:spPr>
      </p:pic>
      <p:pic>
        <p:nvPicPr>
          <p:cNvPr id="22" name="Google Shape;391;p19" descr="Image result for sample resume correspondence study">
            <a:extLst>
              <a:ext uri="{FF2B5EF4-FFF2-40B4-BE49-F238E27FC236}">
                <a16:creationId xmlns:a16="http://schemas.microsoft.com/office/drawing/2014/main" id="{73F7403F-61DB-9793-FBF6-8182FB5E9D51}"/>
              </a:ext>
            </a:extLst>
          </p:cNvPr>
          <p:cNvPicPr preferRelativeResize="0"/>
          <p:nvPr/>
        </p:nvPicPr>
        <p:blipFill rotWithShape="1">
          <a:blip r:embed="rId3">
            <a:alphaModFix/>
          </a:blip>
          <a:srcRect b="68600"/>
          <a:stretch/>
        </p:blipFill>
        <p:spPr>
          <a:xfrm>
            <a:off x="6066941" y="2213712"/>
            <a:ext cx="6106819" cy="2764946"/>
          </a:xfrm>
          <a:prstGeom prst="rect">
            <a:avLst/>
          </a:prstGeom>
          <a:noFill/>
          <a:ln>
            <a:noFill/>
          </a:ln>
        </p:spPr>
      </p:pic>
      <p:sp>
        <p:nvSpPr>
          <p:cNvPr id="389" name="Google Shape;389;p19"/>
          <p:cNvSpPr txBox="1">
            <a:spLocks noGrp="1"/>
          </p:cNvSpPr>
          <p:nvPr>
            <p:ph type="title"/>
          </p:nvPr>
        </p:nvSpPr>
        <p:spPr>
          <a:xfrm>
            <a:off x="838200" y="48589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Times New Roman"/>
              <a:buNone/>
            </a:pPr>
            <a:r>
              <a:rPr lang="en-US" sz="3600" dirty="0">
                <a:latin typeface="Times New Roman" panose="02020603050405020304" pitchFamily="18" charset="0"/>
                <a:cs typeface="Times New Roman" panose="02020603050405020304" pitchFamily="18" charset="0"/>
              </a:rPr>
              <a:t>Audit Studies </a:t>
            </a:r>
            <a:endParaRPr sz="3600" dirty="0">
              <a:latin typeface="Times New Roman" panose="02020603050405020304" pitchFamily="18" charset="0"/>
              <a:cs typeface="Times New Roman" panose="02020603050405020304" pitchFamily="18" charset="0"/>
            </a:endParaRPr>
          </a:p>
        </p:txBody>
      </p:sp>
      <p:sp>
        <p:nvSpPr>
          <p:cNvPr id="392" name="Google Shape;392;p19"/>
          <p:cNvSpPr txBox="1"/>
          <p:nvPr/>
        </p:nvSpPr>
        <p:spPr>
          <a:xfrm>
            <a:off x="2098414" y="5344048"/>
            <a:ext cx="8023609"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dirty="0">
                <a:solidFill>
                  <a:schemeClr val="dk1"/>
                </a:solidFill>
                <a:latin typeface="Times New Roman"/>
                <a:ea typeface="Times New Roman"/>
                <a:cs typeface="Times New Roman"/>
                <a:sym typeface="Times New Roman"/>
              </a:rPr>
              <a:t>Bertrand and Mullainathan 2004, “Are Emily and Greg more employable than Lakisha and Jamal? A field experiment on labor market discrimination”</a:t>
            </a:r>
            <a:endParaRPr dirty="0"/>
          </a:p>
        </p:txBody>
      </p:sp>
      <p:sp>
        <p:nvSpPr>
          <p:cNvPr id="393" name="Google Shape;393;p19"/>
          <p:cNvSpPr txBox="1"/>
          <p:nvPr/>
        </p:nvSpPr>
        <p:spPr>
          <a:xfrm>
            <a:off x="2707592" y="2270777"/>
            <a:ext cx="1190930" cy="276999"/>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chemeClr val="dk1"/>
                </a:solidFill>
                <a:latin typeface="Times"/>
                <a:ea typeface="Times"/>
                <a:cs typeface="Times"/>
                <a:sym typeface="Times"/>
              </a:rPr>
              <a:t>Greg Baker </a:t>
            </a:r>
            <a:endParaRPr/>
          </a:p>
        </p:txBody>
      </p:sp>
      <p:sp>
        <p:nvSpPr>
          <p:cNvPr id="394" name="Google Shape;394;p19"/>
          <p:cNvSpPr txBox="1"/>
          <p:nvPr/>
        </p:nvSpPr>
        <p:spPr>
          <a:xfrm>
            <a:off x="8523451" y="2296903"/>
            <a:ext cx="1257300" cy="276999"/>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chemeClr val="dk1"/>
                </a:solidFill>
                <a:latin typeface="Times"/>
                <a:ea typeface="Times"/>
                <a:cs typeface="Times"/>
                <a:sym typeface="Times"/>
              </a:rPr>
              <a:t>Jamal Jones</a:t>
            </a:r>
            <a:endParaRPr/>
          </a:p>
        </p:txBody>
      </p:sp>
      <p:sp>
        <p:nvSpPr>
          <p:cNvPr id="395" name="Google Shape;395;p19"/>
          <p:cNvSpPr/>
          <p:nvPr/>
        </p:nvSpPr>
        <p:spPr>
          <a:xfrm>
            <a:off x="8410076" y="2286019"/>
            <a:ext cx="1257300" cy="276999"/>
          </a:xfrm>
          <a:prstGeom prst="ellipse">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96" name="Google Shape;396;p19"/>
          <p:cNvSpPr/>
          <p:nvPr/>
        </p:nvSpPr>
        <p:spPr>
          <a:xfrm>
            <a:off x="2528556" y="2259893"/>
            <a:ext cx="1257300" cy="276999"/>
          </a:xfrm>
          <a:prstGeom prst="ellipse">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8" name="TextBox 7">
            <a:extLst>
              <a:ext uri="{FF2B5EF4-FFF2-40B4-BE49-F238E27FC236}">
                <a16:creationId xmlns:a16="http://schemas.microsoft.com/office/drawing/2014/main" id="{CA739FEF-AE80-B704-992B-156BF7CAF6AD}"/>
              </a:ext>
            </a:extLst>
          </p:cNvPr>
          <p:cNvSpPr txBox="1"/>
          <p:nvPr/>
        </p:nvSpPr>
        <p:spPr>
          <a:xfrm>
            <a:off x="5842351" y="3353729"/>
            <a:ext cx="423514" cy="369332"/>
          </a:xfrm>
          <a:prstGeom prst="rect">
            <a:avLst/>
          </a:prstGeom>
          <a:noFill/>
        </p:spPr>
        <p:txBody>
          <a:bodyPr wrap="none" rtlCol="0">
            <a:spAutoFit/>
          </a:bodyPr>
          <a:lstStyle/>
          <a:p>
            <a:r>
              <a:rPr lang="en-US" sz="1800" dirty="0"/>
              <a:t>X</a:t>
            </a:r>
            <a:r>
              <a:rPr lang="en-US" sz="1800" baseline="-25000" dirty="0"/>
              <a:t>2</a:t>
            </a:r>
            <a:endParaRPr lang="en-US" sz="1800" dirty="0"/>
          </a:p>
        </p:txBody>
      </p:sp>
      <p:sp>
        <p:nvSpPr>
          <p:cNvPr id="9" name="TextBox 8">
            <a:extLst>
              <a:ext uri="{FF2B5EF4-FFF2-40B4-BE49-F238E27FC236}">
                <a16:creationId xmlns:a16="http://schemas.microsoft.com/office/drawing/2014/main" id="{606D9D8E-CE1C-DB7E-639E-CC622DD4DE4A}"/>
              </a:ext>
            </a:extLst>
          </p:cNvPr>
          <p:cNvSpPr txBox="1"/>
          <p:nvPr/>
        </p:nvSpPr>
        <p:spPr>
          <a:xfrm>
            <a:off x="5855184" y="3935414"/>
            <a:ext cx="423514" cy="369332"/>
          </a:xfrm>
          <a:prstGeom prst="rect">
            <a:avLst/>
          </a:prstGeom>
          <a:noFill/>
        </p:spPr>
        <p:txBody>
          <a:bodyPr wrap="none" rtlCol="0">
            <a:spAutoFit/>
          </a:bodyPr>
          <a:lstStyle/>
          <a:p>
            <a:r>
              <a:rPr lang="en-US" sz="1800" dirty="0"/>
              <a:t>X</a:t>
            </a:r>
            <a:r>
              <a:rPr lang="en-US" sz="1800" baseline="-25000" dirty="0"/>
              <a:t>3</a:t>
            </a:r>
            <a:endParaRPr lang="en-US" sz="1800" dirty="0"/>
          </a:p>
        </p:txBody>
      </p:sp>
      <p:sp>
        <p:nvSpPr>
          <p:cNvPr id="10" name="TextBox 9">
            <a:extLst>
              <a:ext uri="{FF2B5EF4-FFF2-40B4-BE49-F238E27FC236}">
                <a16:creationId xmlns:a16="http://schemas.microsoft.com/office/drawing/2014/main" id="{D5FE5A80-A10B-A7CF-DB30-8453EFD4E42C}"/>
              </a:ext>
            </a:extLst>
          </p:cNvPr>
          <p:cNvSpPr txBox="1"/>
          <p:nvPr/>
        </p:nvSpPr>
        <p:spPr>
          <a:xfrm>
            <a:off x="5842351" y="2765608"/>
            <a:ext cx="423514" cy="369332"/>
          </a:xfrm>
          <a:prstGeom prst="rect">
            <a:avLst/>
          </a:prstGeom>
          <a:noFill/>
        </p:spPr>
        <p:txBody>
          <a:bodyPr wrap="square" rtlCol="0">
            <a:spAutoFit/>
          </a:bodyPr>
          <a:lstStyle/>
          <a:p>
            <a:r>
              <a:rPr lang="en-US" sz="1800" dirty="0"/>
              <a:t>X</a:t>
            </a:r>
            <a:r>
              <a:rPr lang="en-US" sz="1800" baseline="-25000" dirty="0"/>
              <a:t>1</a:t>
            </a:r>
            <a:endParaRPr lang="en-US" sz="1800" dirty="0"/>
          </a:p>
        </p:txBody>
      </p:sp>
      <p:sp>
        <p:nvSpPr>
          <p:cNvPr id="11" name="TextBox 10">
            <a:extLst>
              <a:ext uri="{FF2B5EF4-FFF2-40B4-BE49-F238E27FC236}">
                <a16:creationId xmlns:a16="http://schemas.microsoft.com/office/drawing/2014/main" id="{87E7CC7C-2171-FE69-623F-1214FBC32D19}"/>
              </a:ext>
            </a:extLst>
          </p:cNvPr>
          <p:cNvSpPr txBox="1"/>
          <p:nvPr/>
        </p:nvSpPr>
        <p:spPr>
          <a:xfrm>
            <a:off x="5898461" y="1816693"/>
            <a:ext cx="325730" cy="369332"/>
          </a:xfrm>
          <a:prstGeom prst="rect">
            <a:avLst/>
          </a:prstGeom>
          <a:noFill/>
        </p:spPr>
        <p:txBody>
          <a:bodyPr wrap="none" rtlCol="0">
            <a:spAutoFit/>
          </a:bodyPr>
          <a:lstStyle/>
          <a:p>
            <a:r>
              <a:rPr lang="en-US" sz="1800" dirty="0"/>
              <a:t>Z</a:t>
            </a:r>
          </a:p>
        </p:txBody>
      </p:sp>
      <p:sp>
        <p:nvSpPr>
          <p:cNvPr id="18" name="TextBox 17">
            <a:extLst>
              <a:ext uri="{FF2B5EF4-FFF2-40B4-BE49-F238E27FC236}">
                <a16:creationId xmlns:a16="http://schemas.microsoft.com/office/drawing/2014/main" id="{DBBB1F42-F3E3-7FD8-69D0-3A8216E5EFE1}"/>
              </a:ext>
            </a:extLst>
          </p:cNvPr>
          <p:cNvSpPr txBox="1"/>
          <p:nvPr/>
        </p:nvSpPr>
        <p:spPr>
          <a:xfrm>
            <a:off x="5638138" y="1563462"/>
            <a:ext cx="806631" cy="338554"/>
          </a:xfrm>
          <a:prstGeom prst="rect">
            <a:avLst/>
          </a:prstGeom>
          <a:noFill/>
        </p:spPr>
        <p:txBody>
          <a:bodyPr wrap="none" rtlCol="0">
            <a:spAutoFit/>
          </a:bodyPr>
          <a:lstStyle/>
          <a:p>
            <a:r>
              <a:rPr lang="en-US" sz="1600" b="1" dirty="0">
                <a:solidFill>
                  <a:schemeClr val="accent3"/>
                </a:solidFill>
              </a:rPr>
              <a:t>“race”</a:t>
            </a:r>
          </a:p>
        </p:txBody>
      </p:sp>
      <p:sp>
        <p:nvSpPr>
          <p:cNvPr id="20" name="Oval 19">
            <a:extLst>
              <a:ext uri="{FF2B5EF4-FFF2-40B4-BE49-F238E27FC236}">
                <a16:creationId xmlns:a16="http://schemas.microsoft.com/office/drawing/2014/main" id="{DA82FC42-E9C3-7165-4C58-8FF6E086B1C2}"/>
              </a:ext>
            </a:extLst>
          </p:cNvPr>
          <p:cNvSpPr/>
          <p:nvPr/>
        </p:nvSpPr>
        <p:spPr>
          <a:xfrm>
            <a:off x="5556850" y="2502760"/>
            <a:ext cx="1055346" cy="215337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E0D35E04-3D70-83BA-3521-AB8A8D3D96AF}"/>
              </a:ext>
            </a:extLst>
          </p:cNvPr>
          <p:cNvSpPr txBox="1"/>
          <p:nvPr/>
        </p:nvSpPr>
        <p:spPr>
          <a:xfrm>
            <a:off x="5903369" y="2457563"/>
            <a:ext cx="1255472" cy="338554"/>
          </a:xfrm>
          <a:prstGeom prst="rect">
            <a:avLst/>
          </a:prstGeom>
          <a:noFill/>
        </p:spPr>
        <p:txBody>
          <a:bodyPr wrap="none" rtlCol="0">
            <a:spAutoFit/>
          </a:bodyPr>
          <a:lstStyle/>
          <a:p>
            <a:r>
              <a:rPr lang="en-US" sz="1600" b="1" dirty="0">
                <a:solidFill>
                  <a:schemeClr val="bg2"/>
                </a:solidFill>
              </a:rPr>
              <a:t>“non-race”</a:t>
            </a:r>
          </a:p>
        </p:txBody>
      </p:sp>
    </p:spTree>
    <p:extLst>
      <p:ext uri="{BB962C8B-B14F-4D97-AF65-F5344CB8AC3E}">
        <p14:creationId xmlns:p14="http://schemas.microsoft.com/office/powerpoint/2010/main" val="23151937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5F626-55DB-4192-3943-F9D5FFB084C2}"/>
              </a:ext>
            </a:extLst>
          </p:cNvPr>
          <p:cNvSpPr>
            <a:spLocks noGrp="1"/>
          </p:cNvSpPr>
          <p:nvPr>
            <p:ph type="title"/>
          </p:nvPr>
        </p:nvSpPr>
        <p:spPr/>
        <p:txBody>
          <a:bodyPr/>
          <a:lstStyle/>
          <a:p>
            <a:r>
              <a:rPr lang="en-US" dirty="0"/>
              <a:t>Variable Construction: A Call to Arms</a:t>
            </a:r>
          </a:p>
        </p:txBody>
      </p:sp>
      <p:sp>
        <p:nvSpPr>
          <p:cNvPr id="3" name="Text Placeholder 2">
            <a:extLst>
              <a:ext uri="{FF2B5EF4-FFF2-40B4-BE49-F238E27FC236}">
                <a16:creationId xmlns:a16="http://schemas.microsoft.com/office/drawing/2014/main" id="{C8BC8F45-9E75-6312-0172-0D0555CD1042}"/>
              </a:ext>
            </a:extLst>
          </p:cNvPr>
          <p:cNvSpPr>
            <a:spLocks noGrp="1"/>
          </p:cNvSpPr>
          <p:nvPr>
            <p:ph type="body" idx="1"/>
          </p:nvPr>
        </p:nvSpPr>
        <p:spPr/>
        <p:txBody>
          <a:bodyPr>
            <a:normAutofit/>
          </a:bodyPr>
          <a:lstStyle/>
          <a:p>
            <a:r>
              <a:rPr lang="en-US" sz="2600" dirty="0">
                <a:latin typeface="Times New Roman" panose="02020603050405020304" pitchFamily="18" charset="0"/>
                <a:cs typeface="Times New Roman" panose="02020603050405020304" pitchFamily="18" charset="0"/>
              </a:rPr>
              <a:t>No data and variables, no fancy statistics, causal inference, machine learning, … </a:t>
            </a:r>
          </a:p>
        </p:txBody>
      </p:sp>
      <p:sp>
        <p:nvSpPr>
          <p:cNvPr id="4" name="Slide Number Placeholder 3">
            <a:extLst>
              <a:ext uri="{FF2B5EF4-FFF2-40B4-BE49-F238E27FC236}">
                <a16:creationId xmlns:a16="http://schemas.microsoft.com/office/drawing/2014/main" id="{874A3FAE-FE32-DC44-5BF7-2FA856AAB5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56</a:t>
            </a:fld>
            <a:endParaRPr lang="en-US"/>
          </a:p>
        </p:txBody>
      </p:sp>
    </p:spTree>
    <p:extLst>
      <p:ext uri="{BB962C8B-B14F-4D97-AF65-F5344CB8AC3E}">
        <p14:creationId xmlns:p14="http://schemas.microsoft.com/office/powerpoint/2010/main" val="17531088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5F626-55DB-4192-3943-F9D5FFB084C2}"/>
              </a:ext>
            </a:extLst>
          </p:cNvPr>
          <p:cNvSpPr>
            <a:spLocks noGrp="1"/>
          </p:cNvSpPr>
          <p:nvPr>
            <p:ph type="title"/>
          </p:nvPr>
        </p:nvSpPr>
        <p:spPr/>
        <p:txBody>
          <a:bodyPr/>
          <a:lstStyle/>
          <a:p>
            <a:r>
              <a:rPr lang="en-US" dirty="0"/>
              <a:t>Variable Construction: A Call to Arms</a:t>
            </a:r>
          </a:p>
        </p:txBody>
      </p:sp>
      <p:sp>
        <p:nvSpPr>
          <p:cNvPr id="3" name="Text Placeholder 2">
            <a:extLst>
              <a:ext uri="{FF2B5EF4-FFF2-40B4-BE49-F238E27FC236}">
                <a16:creationId xmlns:a16="http://schemas.microsoft.com/office/drawing/2014/main" id="{C8BC8F45-9E75-6312-0172-0D0555CD1042}"/>
              </a:ext>
            </a:extLst>
          </p:cNvPr>
          <p:cNvSpPr>
            <a:spLocks noGrp="1"/>
          </p:cNvSpPr>
          <p:nvPr>
            <p:ph type="body" idx="1"/>
          </p:nvPr>
        </p:nvSpPr>
        <p:spPr/>
        <p:txBody>
          <a:bodyPr>
            <a:normAutofit/>
          </a:bodyPr>
          <a:lstStyle/>
          <a:p>
            <a:r>
              <a:rPr lang="en-US" sz="2600" dirty="0">
                <a:latin typeface="Times New Roman" panose="02020603050405020304" pitchFamily="18" charset="0"/>
                <a:cs typeface="Times New Roman" panose="02020603050405020304" pitchFamily="18" charset="0"/>
              </a:rPr>
              <a:t>No data and variables, no fancy statistics, causal inference, machine learning, … </a:t>
            </a:r>
          </a:p>
          <a:p>
            <a:r>
              <a:rPr lang="en-US" sz="2600" dirty="0">
                <a:latin typeface="Times New Roman" panose="02020603050405020304" pitchFamily="18" charset="0"/>
                <a:cs typeface="Times New Roman" panose="02020603050405020304" pitchFamily="18" charset="0"/>
              </a:rPr>
              <a:t>Experimenters, data collectors/curators/etc. have a first-mover advantage in variable construction and therefore similarity definition</a:t>
            </a:r>
          </a:p>
          <a:p>
            <a:endParaRPr lang="en-US" sz="26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74A3FAE-FE32-DC44-5BF7-2FA856AAB5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57</a:t>
            </a:fld>
            <a:endParaRPr lang="en-US"/>
          </a:p>
        </p:txBody>
      </p:sp>
    </p:spTree>
    <p:extLst>
      <p:ext uri="{BB962C8B-B14F-4D97-AF65-F5344CB8AC3E}">
        <p14:creationId xmlns:p14="http://schemas.microsoft.com/office/powerpoint/2010/main" val="11550275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5F626-55DB-4192-3943-F9D5FFB084C2}"/>
              </a:ext>
            </a:extLst>
          </p:cNvPr>
          <p:cNvSpPr>
            <a:spLocks noGrp="1"/>
          </p:cNvSpPr>
          <p:nvPr>
            <p:ph type="title"/>
          </p:nvPr>
        </p:nvSpPr>
        <p:spPr/>
        <p:txBody>
          <a:bodyPr/>
          <a:lstStyle/>
          <a:p>
            <a:r>
              <a:rPr lang="en-US" dirty="0"/>
              <a:t>Variable Construction: A Call to Arms</a:t>
            </a:r>
          </a:p>
        </p:txBody>
      </p:sp>
      <p:sp>
        <p:nvSpPr>
          <p:cNvPr id="3" name="Text Placeholder 2">
            <a:extLst>
              <a:ext uri="{FF2B5EF4-FFF2-40B4-BE49-F238E27FC236}">
                <a16:creationId xmlns:a16="http://schemas.microsoft.com/office/drawing/2014/main" id="{C8BC8F45-9E75-6312-0172-0D0555CD1042}"/>
              </a:ext>
            </a:extLst>
          </p:cNvPr>
          <p:cNvSpPr>
            <a:spLocks noGrp="1"/>
          </p:cNvSpPr>
          <p:nvPr>
            <p:ph type="body" idx="1"/>
          </p:nvPr>
        </p:nvSpPr>
        <p:spPr/>
        <p:txBody>
          <a:bodyPr>
            <a:normAutofit/>
          </a:bodyPr>
          <a:lstStyle/>
          <a:p>
            <a:r>
              <a:rPr lang="en-US" sz="2600" dirty="0">
                <a:latin typeface="Times New Roman" panose="02020603050405020304" pitchFamily="18" charset="0"/>
                <a:cs typeface="Times New Roman" panose="02020603050405020304" pitchFamily="18" charset="0"/>
              </a:rPr>
              <a:t>No data and variables, no fancy statistics, causal inference, machine learning, … </a:t>
            </a:r>
          </a:p>
          <a:p>
            <a:r>
              <a:rPr lang="en-US" sz="2600" dirty="0">
                <a:latin typeface="Times New Roman" panose="02020603050405020304" pitchFamily="18" charset="0"/>
                <a:cs typeface="Times New Roman" panose="02020603050405020304" pitchFamily="18" charset="0"/>
              </a:rPr>
              <a:t>Experimenters, data collectors/curators/etc. have a first-mover advantage in variable construction and therefore similarity definition</a:t>
            </a:r>
          </a:p>
          <a:p>
            <a:r>
              <a:rPr lang="en-US" sz="2600" dirty="0">
                <a:latin typeface="Times New Roman" panose="02020603050405020304" pitchFamily="18" charset="0"/>
                <a:cs typeface="Times New Roman" panose="02020603050405020304" pitchFamily="18" charset="0"/>
              </a:rPr>
              <a:t>In the case of studying statuses of social stratification:</a:t>
            </a:r>
          </a:p>
          <a:p>
            <a:pPr lvl="1"/>
            <a:r>
              <a:rPr lang="en-US" sz="2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How can we construct variables that make salient race etc. as a relational fact and a marker of social difference? </a:t>
            </a:r>
            <a:endParaRPr lang="en-US" sz="26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74A3FAE-FE32-DC44-5BF7-2FA856AAB5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58</a:t>
            </a:fld>
            <a:endParaRPr lang="en-US"/>
          </a:p>
        </p:txBody>
      </p:sp>
    </p:spTree>
    <p:extLst>
      <p:ext uri="{BB962C8B-B14F-4D97-AF65-F5344CB8AC3E}">
        <p14:creationId xmlns:p14="http://schemas.microsoft.com/office/powerpoint/2010/main" val="8122193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5F626-55DB-4192-3943-F9D5FFB084C2}"/>
              </a:ext>
            </a:extLst>
          </p:cNvPr>
          <p:cNvSpPr>
            <a:spLocks noGrp="1"/>
          </p:cNvSpPr>
          <p:nvPr>
            <p:ph type="title"/>
          </p:nvPr>
        </p:nvSpPr>
        <p:spPr/>
        <p:txBody>
          <a:bodyPr/>
          <a:lstStyle/>
          <a:p>
            <a:r>
              <a:rPr lang="en-US" dirty="0"/>
              <a:t>Variable Construction: A Call to Arms</a:t>
            </a:r>
          </a:p>
        </p:txBody>
      </p:sp>
      <p:sp>
        <p:nvSpPr>
          <p:cNvPr id="3" name="Text Placeholder 2">
            <a:extLst>
              <a:ext uri="{FF2B5EF4-FFF2-40B4-BE49-F238E27FC236}">
                <a16:creationId xmlns:a16="http://schemas.microsoft.com/office/drawing/2014/main" id="{C8BC8F45-9E75-6312-0172-0D0555CD1042}"/>
              </a:ext>
            </a:extLst>
          </p:cNvPr>
          <p:cNvSpPr>
            <a:spLocks noGrp="1"/>
          </p:cNvSpPr>
          <p:nvPr>
            <p:ph type="body" idx="1"/>
          </p:nvPr>
        </p:nvSpPr>
        <p:spPr/>
        <p:txBody>
          <a:bodyPr>
            <a:normAutofit/>
          </a:bodyPr>
          <a:lstStyle/>
          <a:p>
            <a:r>
              <a:rPr lang="en-US" sz="2600" dirty="0">
                <a:latin typeface="Times New Roman" panose="02020603050405020304" pitchFamily="18" charset="0"/>
                <a:cs typeface="Times New Roman" panose="02020603050405020304" pitchFamily="18" charset="0"/>
              </a:rPr>
              <a:t>No data and variables, no fancy statistics, causal inference, machine learning, … </a:t>
            </a:r>
          </a:p>
          <a:p>
            <a:r>
              <a:rPr lang="en-US" sz="2600" dirty="0">
                <a:latin typeface="Times New Roman" panose="02020603050405020304" pitchFamily="18" charset="0"/>
                <a:cs typeface="Times New Roman" panose="02020603050405020304" pitchFamily="18" charset="0"/>
              </a:rPr>
              <a:t>Experimenters, data collectors/curators/etc. have a first-mover advantage in variable construction and therefore similarity definition</a:t>
            </a:r>
          </a:p>
          <a:p>
            <a:r>
              <a:rPr lang="en-US" sz="2600" dirty="0">
                <a:latin typeface="Times New Roman" panose="02020603050405020304" pitchFamily="18" charset="0"/>
                <a:cs typeface="Times New Roman" panose="02020603050405020304" pitchFamily="18" charset="0"/>
              </a:rPr>
              <a:t>In the case of studying statuses of social stratification:</a:t>
            </a:r>
          </a:p>
          <a:p>
            <a:pPr lvl="1"/>
            <a:r>
              <a:rPr lang="en-US" sz="2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How can we construct variables that make salient race etc. as a relational fact and a marker of social difference? </a:t>
            </a:r>
          </a:p>
          <a:p>
            <a:pPr marL="571500" lvl="1" indent="0">
              <a:buNone/>
            </a:pPr>
            <a:endParaRPr lang="en-US" sz="2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571500" lvl="1" indent="0">
              <a:buNone/>
            </a:pPr>
            <a:r>
              <a:rPr lang="en-US" sz="3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When are </a:t>
            </a:r>
            <a:r>
              <a:rPr lang="en-US" sz="3000" i="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different </a:t>
            </a:r>
            <a:r>
              <a:rPr lang="en-US" sz="3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people owed in light of that difference </a:t>
            </a:r>
            <a:r>
              <a:rPr lang="en-US" sz="3000" i="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similar </a:t>
            </a:r>
            <a:r>
              <a:rPr lang="en-US" sz="3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treatment? </a:t>
            </a:r>
          </a:p>
        </p:txBody>
      </p:sp>
      <p:sp>
        <p:nvSpPr>
          <p:cNvPr id="4" name="Slide Number Placeholder 3">
            <a:extLst>
              <a:ext uri="{FF2B5EF4-FFF2-40B4-BE49-F238E27FC236}">
                <a16:creationId xmlns:a16="http://schemas.microsoft.com/office/drawing/2014/main" id="{874A3FAE-FE32-DC44-5BF7-2FA856AAB58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59</a:t>
            </a:fld>
            <a:endParaRPr lang="en-US"/>
          </a:p>
        </p:txBody>
      </p:sp>
      <p:sp>
        <p:nvSpPr>
          <p:cNvPr id="6" name="TextBox 5">
            <a:extLst>
              <a:ext uri="{FF2B5EF4-FFF2-40B4-BE49-F238E27FC236}">
                <a16:creationId xmlns:a16="http://schemas.microsoft.com/office/drawing/2014/main" id="{EB0F085A-34AA-62F6-69E9-876E0966049A}"/>
              </a:ext>
            </a:extLst>
          </p:cNvPr>
          <p:cNvSpPr txBox="1"/>
          <p:nvPr/>
        </p:nvSpPr>
        <p:spPr>
          <a:xfrm>
            <a:off x="415887" y="5343528"/>
            <a:ext cx="6119870" cy="553998"/>
          </a:xfrm>
          <a:prstGeom prst="rect">
            <a:avLst/>
          </a:prstGeom>
          <a:noFill/>
        </p:spPr>
        <p:txBody>
          <a:bodyPr wrap="square">
            <a:spAutoFit/>
          </a:bodyPr>
          <a:lstStyle/>
          <a:p>
            <a:r>
              <a:rPr lang="en-US" sz="30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Ask: </a:t>
            </a:r>
            <a:endParaRPr lang="en-US" sz="3000" dirty="0"/>
          </a:p>
        </p:txBody>
      </p:sp>
    </p:spTree>
    <p:extLst>
      <p:ext uri="{BB962C8B-B14F-4D97-AF65-F5344CB8AC3E}">
        <p14:creationId xmlns:p14="http://schemas.microsoft.com/office/powerpoint/2010/main" val="6200642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126"/>
        <p:cNvGrpSpPr/>
        <p:nvPr/>
      </p:nvGrpSpPr>
      <p:grpSpPr>
        <a:xfrm>
          <a:off x="0" y="0"/>
          <a:ext cx="0" cy="0"/>
          <a:chOff x="0" y="0"/>
          <a:chExt cx="0" cy="0"/>
        </a:xfrm>
      </p:grpSpPr>
      <p:sp>
        <p:nvSpPr>
          <p:cNvPr id="127" name="Google Shape;127;p18"/>
          <p:cNvSpPr txBox="1">
            <a:spLocks noGrp="1"/>
          </p:cNvSpPr>
          <p:nvPr>
            <p:ph type="title"/>
          </p:nvPr>
        </p:nvSpPr>
        <p:spPr>
          <a:xfrm>
            <a:off x="457200" y="226325"/>
            <a:ext cx="11277600" cy="12216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800">
                <a:solidFill>
                  <a:srgbClr val="0B5394"/>
                </a:solidFill>
              </a:rPr>
              <a:t>“Treat like cases alike” </a:t>
            </a:r>
            <a:endParaRPr sz="3800">
              <a:solidFill>
                <a:srgbClr val="0B5394"/>
              </a:solidFill>
            </a:endParaRPr>
          </a:p>
        </p:txBody>
      </p:sp>
      <p:sp>
        <p:nvSpPr>
          <p:cNvPr id="128" name="Google Shape;128;p1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129" name="Google Shape;129;p18"/>
          <p:cNvSpPr txBox="1"/>
          <p:nvPr/>
        </p:nvSpPr>
        <p:spPr>
          <a:xfrm>
            <a:off x="5055375" y="6448475"/>
            <a:ext cx="265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131" name="Google Shape;131;p18"/>
          <p:cNvSpPr txBox="1"/>
          <p:nvPr/>
        </p:nvSpPr>
        <p:spPr>
          <a:xfrm>
            <a:off x="726300" y="1787825"/>
            <a:ext cx="10928400" cy="196974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900" dirty="0">
                <a:latin typeface="Times New Roman"/>
                <a:ea typeface="Times New Roman"/>
                <a:cs typeface="Times New Roman"/>
                <a:sym typeface="Times New Roman"/>
              </a:rPr>
              <a:t>Three interpretations:</a:t>
            </a:r>
            <a:endParaRPr sz="2900" dirty="0">
              <a:latin typeface="Times New Roman"/>
              <a:ea typeface="Times New Roman"/>
              <a:cs typeface="Times New Roman"/>
              <a:sym typeface="Times New Roman"/>
            </a:endParaRPr>
          </a:p>
          <a:p>
            <a:pPr marL="914400" lvl="0" indent="-412750" algn="l" rtl="0">
              <a:spcBef>
                <a:spcPts val="0"/>
              </a:spcBef>
              <a:spcAft>
                <a:spcPts val="0"/>
              </a:spcAft>
              <a:buSzPts val="2900"/>
              <a:buFont typeface="Times New Roman"/>
              <a:buAutoNum type="arabicPeriod"/>
            </a:pPr>
            <a:r>
              <a:rPr lang="en-US" sz="2900" dirty="0">
                <a:latin typeface="Times New Roman"/>
                <a:ea typeface="Times New Roman"/>
                <a:cs typeface="Times New Roman"/>
                <a:sym typeface="Times New Roman"/>
              </a:rPr>
              <a:t>Treat </a:t>
            </a:r>
            <a:r>
              <a:rPr lang="en-US" sz="2900" i="1" dirty="0">
                <a:latin typeface="Times New Roman"/>
                <a:ea typeface="Times New Roman"/>
                <a:cs typeface="Times New Roman"/>
                <a:sym typeface="Times New Roman"/>
              </a:rPr>
              <a:t>exactly alike </a:t>
            </a:r>
            <a:r>
              <a:rPr lang="en-US" sz="2900" dirty="0">
                <a:latin typeface="Times New Roman"/>
                <a:ea typeface="Times New Roman"/>
                <a:cs typeface="Times New Roman"/>
                <a:sym typeface="Times New Roman"/>
              </a:rPr>
              <a:t>cases alike</a:t>
            </a:r>
          </a:p>
          <a:p>
            <a:pPr marL="914400" indent="-412750">
              <a:buSzPts val="2900"/>
              <a:buFont typeface="Times New Roman"/>
              <a:buAutoNum type="arabicPeriod"/>
            </a:pPr>
            <a:r>
              <a:rPr lang="en-US" sz="2900" dirty="0">
                <a:latin typeface="Times New Roman"/>
                <a:ea typeface="Times New Roman"/>
                <a:cs typeface="Times New Roman"/>
                <a:sym typeface="Times New Roman"/>
              </a:rPr>
              <a:t>Treat cases that are alike in </a:t>
            </a:r>
            <a:r>
              <a:rPr lang="en-US" sz="2900" i="1" dirty="0">
                <a:latin typeface="Times New Roman"/>
                <a:ea typeface="Times New Roman"/>
                <a:cs typeface="Times New Roman"/>
                <a:sym typeface="Times New Roman"/>
              </a:rPr>
              <a:t>some way</a:t>
            </a:r>
            <a:r>
              <a:rPr lang="en-US" sz="2900" dirty="0">
                <a:latin typeface="Times New Roman"/>
                <a:ea typeface="Times New Roman"/>
                <a:cs typeface="Times New Roman"/>
                <a:sym typeface="Times New Roman"/>
              </a:rPr>
              <a:t>, alike</a:t>
            </a:r>
          </a:p>
          <a:p>
            <a:pPr marL="501650" lvl="0" algn="l" rtl="0">
              <a:spcBef>
                <a:spcPts val="0"/>
              </a:spcBef>
              <a:spcAft>
                <a:spcPts val="0"/>
              </a:spcAft>
              <a:buSzPts val="2900"/>
            </a:pPr>
            <a:endParaRPr sz="2900" dirty="0">
              <a:latin typeface="Times New Roman"/>
              <a:ea typeface="Times New Roman"/>
              <a:cs typeface="Times New Roman"/>
              <a:sym typeface="Times New Roman"/>
            </a:endParaRPr>
          </a:p>
        </p:txBody>
      </p:sp>
      <p:cxnSp>
        <p:nvCxnSpPr>
          <p:cNvPr id="7" name="Google Shape;263;p32">
            <a:extLst>
              <a:ext uri="{FF2B5EF4-FFF2-40B4-BE49-F238E27FC236}">
                <a16:creationId xmlns:a16="http://schemas.microsoft.com/office/drawing/2014/main" id="{A4702F15-E4B1-DB9B-6F34-9061DD55E061}"/>
              </a:ext>
            </a:extLst>
          </p:cNvPr>
          <p:cNvCxnSpPr>
            <a:cxnSpLocks/>
          </p:cNvCxnSpPr>
          <p:nvPr/>
        </p:nvCxnSpPr>
        <p:spPr>
          <a:xfrm>
            <a:off x="1635425" y="2581700"/>
            <a:ext cx="4622156" cy="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bg>
      <p:bgPr>
        <a:solidFill>
          <a:srgbClr val="FFF2CC"/>
        </a:solidFill>
        <a:effectLst/>
      </p:bgPr>
    </p:bg>
    <p:spTree>
      <p:nvGrpSpPr>
        <p:cNvPr id="1" name="Shape 398"/>
        <p:cNvGrpSpPr/>
        <p:nvPr/>
      </p:nvGrpSpPr>
      <p:grpSpPr>
        <a:xfrm>
          <a:off x="0" y="0"/>
          <a:ext cx="0" cy="0"/>
          <a:chOff x="0" y="0"/>
          <a:chExt cx="0" cy="0"/>
        </a:xfrm>
      </p:grpSpPr>
      <p:sp>
        <p:nvSpPr>
          <p:cNvPr id="399" name="Google Shape;399;p47"/>
          <p:cNvSpPr txBox="1">
            <a:spLocks noGrp="1"/>
          </p:cNvSpPr>
          <p:nvPr>
            <p:ph type="title"/>
          </p:nvPr>
        </p:nvSpPr>
        <p:spPr>
          <a:xfrm>
            <a:off x="533350" y="69850"/>
            <a:ext cx="11277600" cy="1325700"/>
          </a:xfrm>
          <a:prstGeom prst="rect">
            <a:avLst/>
          </a:prstGeom>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200">
                <a:solidFill>
                  <a:srgbClr val="0B5394"/>
                </a:solidFill>
              </a:rPr>
              <a:t>Some take audit or correspondence studies as the “gold standard” for identifying this counterfactual notion of discrimination</a:t>
            </a:r>
            <a:endParaRPr sz="4000"/>
          </a:p>
        </p:txBody>
      </p:sp>
      <p:sp>
        <p:nvSpPr>
          <p:cNvPr id="400" name="Google Shape;400;p47"/>
          <p:cNvSpPr txBox="1">
            <a:spLocks noGrp="1"/>
          </p:cNvSpPr>
          <p:nvPr>
            <p:ph type="body" idx="1"/>
          </p:nvPr>
        </p:nvSpPr>
        <p:spPr>
          <a:xfrm>
            <a:off x="472450" y="1447850"/>
            <a:ext cx="11277600" cy="4953000"/>
          </a:xfrm>
          <a:prstGeom prst="rect">
            <a:avLst/>
          </a:prstGeom>
        </p:spPr>
        <p:txBody>
          <a:bodyPr spcFirstLastPara="1" wrap="square" lIns="91425" tIns="45700" rIns="91425" bIns="45700" anchor="t" anchorCtr="0">
            <a:noAutofit/>
          </a:bodyPr>
          <a:lstStyle/>
          <a:p>
            <a:pPr marL="457200" lvl="0" indent="-342900" algn="l" rtl="0">
              <a:lnSpc>
                <a:spcPct val="115000"/>
              </a:lnSpc>
              <a:spcBef>
                <a:spcPts val="600"/>
              </a:spcBef>
              <a:spcAft>
                <a:spcPts val="0"/>
              </a:spcAft>
              <a:buSzPts val="1800"/>
              <a:buFont typeface="Roboto Serif"/>
              <a:buChar char="•"/>
            </a:pPr>
            <a:r>
              <a:rPr lang="en-US" sz="1800">
                <a:latin typeface="Roboto Serif"/>
                <a:ea typeface="Roboto Serif"/>
                <a:cs typeface="Roboto Serif"/>
                <a:sym typeface="Roboto Serif"/>
              </a:rPr>
              <a:t>“[C]orrespondence audits remain the</a:t>
            </a:r>
            <a:r>
              <a:rPr lang="en-US" sz="1800" b="1">
                <a:latin typeface="Roboto Serif"/>
                <a:ea typeface="Roboto Serif"/>
                <a:cs typeface="Roboto Serif"/>
                <a:sym typeface="Roboto Serif"/>
              </a:rPr>
              <a:t> gold standard for documenting discrimination</a:t>
            </a:r>
            <a:r>
              <a:rPr lang="en-US" sz="1800">
                <a:latin typeface="Roboto Serif"/>
                <a:ea typeface="Roboto Serif"/>
                <a:cs typeface="Roboto Serif"/>
                <a:sym typeface="Roboto Serif"/>
              </a:rPr>
              <a:t> (Gaddis 2019b; Pedulla 2018; Quillian 2006).” </a:t>
            </a:r>
            <a:endParaRPr sz="1800">
              <a:latin typeface="Roboto Serif"/>
              <a:ea typeface="Roboto Serif"/>
              <a:cs typeface="Roboto Serif"/>
              <a:sym typeface="Roboto Serif"/>
            </a:endParaRPr>
          </a:p>
          <a:p>
            <a:pPr marL="457200" lvl="0" indent="0" algn="l" rtl="0">
              <a:lnSpc>
                <a:spcPct val="115000"/>
              </a:lnSpc>
              <a:spcBef>
                <a:spcPts val="600"/>
              </a:spcBef>
              <a:spcAft>
                <a:spcPts val="0"/>
              </a:spcAft>
              <a:buNone/>
            </a:pPr>
            <a:r>
              <a:rPr lang="en-US" sz="1300">
                <a:latin typeface="Roboto Serif"/>
                <a:ea typeface="Roboto Serif"/>
                <a:cs typeface="Roboto Serif"/>
                <a:sym typeface="Roboto Serif"/>
              </a:rPr>
              <a:t>S. Michael Gaddis &amp; Raj Ghoshal, </a:t>
            </a:r>
            <a:r>
              <a:rPr lang="en-US" sz="1300" i="1">
                <a:latin typeface="Roboto Serif"/>
                <a:ea typeface="Roboto Serif"/>
                <a:cs typeface="Roboto Serif"/>
                <a:sym typeface="Roboto Serif"/>
              </a:rPr>
              <a:t>Searching for a Roommate: A Correspondence Audit Examining Racial/Ethnic and Immigrant Discrimination among Millennials</a:t>
            </a:r>
            <a:r>
              <a:rPr lang="en-US" sz="1300">
                <a:latin typeface="Roboto Serif"/>
                <a:ea typeface="Roboto Serif"/>
                <a:cs typeface="Roboto Serif"/>
                <a:sym typeface="Roboto Serif"/>
              </a:rPr>
              <a:t>, Socius (Vol. 6, 2020). </a:t>
            </a:r>
            <a:endParaRPr sz="1300">
              <a:latin typeface="Roboto Serif"/>
              <a:ea typeface="Roboto Serif"/>
              <a:cs typeface="Roboto Serif"/>
              <a:sym typeface="Roboto Serif"/>
            </a:endParaRPr>
          </a:p>
          <a:p>
            <a:pPr marL="0" lvl="0" indent="0" algn="l" rtl="0">
              <a:lnSpc>
                <a:spcPct val="115000"/>
              </a:lnSpc>
              <a:spcBef>
                <a:spcPts val="600"/>
              </a:spcBef>
              <a:spcAft>
                <a:spcPts val="0"/>
              </a:spcAft>
              <a:buNone/>
            </a:pPr>
            <a:endParaRPr sz="1000">
              <a:latin typeface="Roboto Serif"/>
              <a:ea typeface="Roboto Serif"/>
              <a:cs typeface="Roboto Serif"/>
              <a:sym typeface="Roboto Serif"/>
            </a:endParaRPr>
          </a:p>
          <a:p>
            <a:pPr marL="457200" lvl="0" indent="-336550" algn="l" rtl="0">
              <a:lnSpc>
                <a:spcPct val="115000"/>
              </a:lnSpc>
              <a:spcBef>
                <a:spcPts val="600"/>
              </a:spcBef>
              <a:spcAft>
                <a:spcPts val="0"/>
              </a:spcAft>
              <a:buSzPts val="1700"/>
              <a:buFont typeface="Roboto Serif"/>
              <a:buChar char="•"/>
            </a:pPr>
            <a:r>
              <a:rPr lang="en-US" sz="1700">
                <a:latin typeface="Roboto Serif"/>
                <a:ea typeface="Roboto Serif"/>
                <a:cs typeface="Roboto Serif"/>
                <a:sym typeface="Roboto Serif"/>
              </a:rPr>
              <a:t>“Auditing has not been tried or even discussed in the law enforcement field, which is surprising because for decades it has been a </a:t>
            </a:r>
            <a:r>
              <a:rPr lang="en-US" sz="1700" b="1">
                <a:latin typeface="Roboto Serif"/>
                <a:ea typeface="Roboto Serif"/>
                <a:cs typeface="Roboto Serif"/>
                <a:sym typeface="Roboto Serif"/>
              </a:rPr>
              <a:t>central tool in antidiscrimination research and civil rights enforcement more generally…</a:t>
            </a:r>
            <a:r>
              <a:rPr lang="en-US" sz="1700">
                <a:latin typeface="Roboto Serif"/>
                <a:ea typeface="Roboto Serif"/>
                <a:cs typeface="Roboto Serif"/>
                <a:sym typeface="Roboto Serif"/>
              </a:rPr>
              <a:t>auditing could provide something observational research usually cannot: </a:t>
            </a:r>
            <a:r>
              <a:rPr lang="en-US" sz="1700" b="1">
                <a:latin typeface="Roboto Serif"/>
                <a:ea typeface="Roboto Serif"/>
                <a:cs typeface="Roboto Serif"/>
                <a:sym typeface="Roboto Serif"/>
              </a:rPr>
              <a:t>causally rigorous analysis </a:t>
            </a:r>
            <a:r>
              <a:rPr lang="en-US" sz="1700">
                <a:latin typeface="Roboto Serif"/>
                <a:ea typeface="Roboto Serif"/>
                <a:cs typeface="Roboto Serif"/>
                <a:sym typeface="Roboto Serif"/>
              </a:rPr>
              <a:t>of police discrimination in a real-world setting.”</a:t>
            </a:r>
            <a:endParaRPr sz="1700">
              <a:latin typeface="Roboto Serif"/>
              <a:ea typeface="Roboto Serif"/>
              <a:cs typeface="Roboto Serif"/>
              <a:sym typeface="Roboto Serif"/>
            </a:endParaRPr>
          </a:p>
          <a:p>
            <a:pPr marL="457200" lvl="0" indent="0" algn="l" rtl="0">
              <a:lnSpc>
                <a:spcPct val="115000"/>
              </a:lnSpc>
              <a:spcBef>
                <a:spcPts val="600"/>
              </a:spcBef>
              <a:spcAft>
                <a:spcPts val="0"/>
              </a:spcAft>
              <a:buNone/>
            </a:pPr>
            <a:r>
              <a:rPr lang="en-US" sz="1300">
                <a:latin typeface="Roboto Serif"/>
                <a:ea typeface="Roboto Serif"/>
                <a:cs typeface="Roboto Serif"/>
                <a:sym typeface="Roboto Serif"/>
              </a:rPr>
              <a:t>Sonja B. Starr, </a:t>
            </a:r>
            <a:r>
              <a:rPr lang="en-US" sz="1300" i="1">
                <a:latin typeface="Roboto Serif"/>
                <a:ea typeface="Roboto Serif"/>
                <a:cs typeface="Roboto Serif"/>
                <a:sym typeface="Roboto Serif"/>
              </a:rPr>
              <a:t>Testing Racial Profiling: Empirical Assessment of Disparate Treatment by Police</a:t>
            </a:r>
            <a:r>
              <a:rPr lang="en-US" sz="1300">
                <a:latin typeface="Roboto Serif"/>
                <a:ea typeface="Roboto Serif"/>
                <a:cs typeface="Roboto Serif"/>
                <a:sym typeface="Roboto Serif"/>
              </a:rPr>
              <a:t>, 2016 </a:t>
            </a:r>
            <a:r>
              <a:rPr lang="en-US" sz="1300" cap="small">
                <a:latin typeface="Roboto Serif"/>
                <a:ea typeface="Roboto Serif"/>
                <a:cs typeface="Roboto Serif"/>
                <a:sym typeface="Roboto Serif"/>
              </a:rPr>
              <a:t>U. Chi. Legal F. </a:t>
            </a:r>
            <a:r>
              <a:rPr lang="en-US" sz="1300">
                <a:latin typeface="Roboto Serif"/>
                <a:ea typeface="Roboto Serif"/>
                <a:cs typeface="Roboto Serif"/>
                <a:sym typeface="Roboto Serif"/>
              </a:rPr>
              <a:t>485, 487 (2016)</a:t>
            </a:r>
            <a:endParaRPr sz="1300">
              <a:latin typeface="Roboto Serif"/>
              <a:ea typeface="Roboto Serif"/>
              <a:cs typeface="Roboto Serif"/>
              <a:sym typeface="Roboto Serif"/>
            </a:endParaRPr>
          </a:p>
          <a:p>
            <a:pPr marL="457200" lvl="0" indent="0" algn="l" rtl="0">
              <a:lnSpc>
                <a:spcPct val="115000"/>
              </a:lnSpc>
              <a:spcBef>
                <a:spcPts val="600"/>
              </a:spcBef>
              <a:spcAft>
                <a:spcPts val="0"/>
              </a:spcAft>
              <a:buNone/>
            </a:pPr>
            <a:endParaRPr sz="1000">
              <a:latin typeface="Roboto Serif"/>
              <a:ea typeface="Roboto Serif"/>
              <a:cs typeface="Roboto Serif"/>
              <a:sym typeface="Roboto Serif"/>
            </a:endParaRPr>
          </a:p>
          <a:p>
            <a:pPr marL="457200" lvl="0" indent="-336550" algn="l" rtl="0">
              <a:lnSpc>
                <a:spcPct val="115000"/>
              </a:lnSpc>
              <a:spcBef>
                <a:spcPts val="600"/>
              </a:spcBef>
              <a:spcAft>
                <a:spcPts val="0"/>
              </a:spcAft>
              <a:buSzPts val="1700"/>
              <a:buFont typeface="Roboto Serif"/>
              <a:buChar char="•"/>
            </a:pPr>
            <a:r>
              <a:rPr lang="en-US" sz="1700">
                <a:latin typeface="Roboto Serif"/>
                <a:ea typeface="Roboto Serif"/>
                <a:cs typeface="Roboto Serif"/>
                <a:sym typeface="Roboto Serif"/>
              </a:rPr>
              <a:t>“Studies of </a:t>
            </a:r>
            <a:r>
              <a:rPr lang="en-US" sz="1700" b="1">
                <a:latin typeface="Roboto Serif"/>
                <a:ea typeface="Roboto Serif"/>
                <a:cs typeface="Roboto Serif"/>
                <a:sym typeface="Roboto Serif"/>
              </a:rPr>
              <a:t>behavior in a simulated laboratory environment</a:t>
            </a:r>
            <a:r>
              <a:rPr lang="en-US" sz="1700">
                <a:latin typeface="Roboto Serif"/>
                <a:ea typeface="Roboto Serif"/>
                <a:cs typeface="Roboto Serif"/>
                <a:sym typeface="Roboto Serif"/>
              </a:rPr>
              <a:t>[] offer the benefit of studying how people make decisions in situations where, by construction,</a:t>
            </a:r>
            <a:r>
              <a:rPr lang="en-US" sz="1700" b="1">
                <a:latin typeface="Roboto Serif"/>
                <a:ea typeface="Roboto Serif"/>
                <a:cs typeface="Roboto Serif"/>
                <a:sym typeface="Roboto Serif"/>
              </a:rPr>
              <a:t> the only variable that differs across encounters is the race </a:t>
            </a:r>
            <a:r>
              <a:rPr lang="en-US" sz="1700">
                <a:latin typeface="Roboto Serif"/>
                <a:ea typeface="Roboto Serif"/>
                <a:cs typeface="Roboto Serif"/>
                <a:sym typeface="Roboto Serif"/>
              </a:rPr>
              <a:t>of the subject.” </a:t>
            </a:r>
            <a:endParaRPr sz="1700">
              <a:latin typeface="Roboto Serif"/>
              <a:ea typeface="Roboto Serif"/>
              <a:cs typeface="Roboto Serif"/>
              <a:sym typeface="Roboto Serif"/>
            </a:endParaRPr>
          </a:p>
          <a:p>
            <a:pPr marL="457200" lvl="0" indent="0" algn="l" rtl="0">
              <a:lnSpc>
                <a:spcPct val="115000"/>
              </a:lnSpc>
              <a:spcBef>
                <a:spcPts val="600"/>
              </a:spcBef>
              <a:spcAft>
                <a:spcPts val="0"/>
              </a:spcAft>
              <a:buNone/>
            </a:pPr>
            <a:r>
              <a:rPr lang="en-US" sz="1500" cap="small">
                <a:latin typeface="Roboto Serif"/>
                <a:ea typeface="Roboto Serif"/>
                <a:cs typeface="Roboto Serif"/>
                <a:sym typeface="Roboto Serif"/>
              </a:rPr>
              <a:t>National Academies of Sciences, Proactive Policing: Effects on Crimes and Communities </a:t>
            </a:r>
            <a:r>
              <a:rPr lang="en-US" sz="1500">
                <a:latin typeface="Roboto Serif"/>
                <a:ea typeface="Roboto Serif"/>
                <a:cs typeface="Roboto Serif"/>
                <a:sym typeface="Roboto Serif"/>
              </a:rPr>
              <a:t>256 (2018) </a:t>
            </a:r>
            <a:endParaRPr sz="1500">
              <a:latin typeface="Roboto Serif"/>
              <a:ea typeface="Roboto Serif"/>
              <a:cs typeface="Roboto Serif"/>
              <a:sym typeface="Roboto Serif"/>
            </a:endParaRPr>
          </a:p>
          <a:p>
            <a:pPr marL="0" lvl="0" indent="0" algn="l" rtl="0">
              <a:lnSpc>
                <a:spcPct val="115000"/>
              </a:lnSpc>
              <a:spcBef>
                <a:spcPts val="600"/>
              </a:spcBef>
              <a:spcAft>
                <a:spcPts val="0"/>
              </a:spcAft>
              <a:buNone/>
            </a:pPr>
            <a:endParaRPr sz="1900">
              <a:latin typeface="Roboto Serif"/>
              <a:ea typeface="Roboto Serif"/>
              <a:cs typeface="Roboto Serif"/>
              <a:sym typeface="Roboto Serif"/>
            </a:endParaRPr>
          </a:p>
          <a:p>
            <a:pPr marL="0" lvl="0" indent="0" algn="l" rtl="0">
              <a:lnSpc>
                <a:spcPct val="115000"/>
              </a:lnSpc>
              <a:spcBef>
                <a:spcPts val="600"/>
              </a:spcBef>
              <a:spcAft>
                <a:spcPts val="0"/>
              </a:spcAft>
              <a:buNone/>
            </a:pPr>
            <a:endParaRPr sz="1900">
              <a:latin typeface="Roboto Serif"/>
              <a:ea typeface="Roboto Serif"/>
              <a:cs typeface="Roboto Serif"/>
              <a:sym typeface="Roboto Serif"/>
            </a:endParaRPr>
          </a:p>
          <a:p>
            <a:pPr marL="0" lvl="0" indent="0" algn="l" rtl="0">
              <a:lnSpc>
                <a:spcPct val="115000"/>
              </a:lnSpc>
              <a:spcBef>
                <a:spcPts val="600"/>
              </a:spcBef>
              <a:spcAft>
                <a:spcPts val="0"/>
              </a:spcAft>
              <a:buNone/>
            </a:pPr>
            <a:endParaRPr sz="1900">
              <a:latin typeface="Roboto Serif"/>
              <a:ea typeface="Roboto Serif"/>
              <a:cs typeface="Roboto Serif"/>
              <a:sym typeface="Roboto Serif"/>
            </a:endParaRPr>
          </a:p>
          <a:p>
            <a:pPr marL="0" lvl="0" indent="0" algn="l" rtl="0">
              <a:lnSpc>
                <a:spcPct val="115000"/>
              </a:lnSpc>
              <a:spcBef>
                <a:spcPts val="600"/>
              </a:spcBef>
              <a:spcAft>
                <a:spcPts val="0"/>
              </a:spcAft>
              <a:buNone/>
            </a:pPr>
            <a:endParaRPr sz="1900">
              <a:latin typeface="Roboto Serif"/>
              <a:ea typeface="Roboto Serif"/>
              <a:cs typeface="Roboto Serif"/>
              <a:sym typeface="Roboto Serif"/>
            </a:endParaRPr>
          </a:p>
          <a:p>
            <a:pPr marL="0" lvl="0" indent="0" algn="l" rtl="0">
              <a:lnSpc>
                <a:spcPct val="115000"/>
              </a:lnSpc>
              <a:spcBef>
                <a:spcPts val="600"/>
              </a:spcBef>
              <a:spcAft>
                <a:spcPts val="0"/>
              </a:spcAft>
              <a:buNone/>
            </a:pPr>
            <a:endParaRPr sz="1900">
              <a:latin typeface="Roboto Serif"/>
              <a:ea typeface="Roboto Serif"/>
              <a:cs typeface="Roboto Serif"/>
              <a:sym typeface="Roboto Serif"/>
            </a:endParaRPr>
          </a:p>
          <a:p>
            <a:pPr marL="0" lvl="0" indent="0" algn="l" rtl="0">
              <a:lnSpc>
                <a:spcPct val="115000"/>
              </a:lnSpc>
              <a:spcBef>
                <a:spcPts val="600"/>
              </a:spcBef>
              <a:spcAft>
                <a:spcPts val="0"/>
              </a:spcAft>
              <a:buNone/>
            </a:pPr>
            <a:endParaRPr sz="1900">
              <a:latin typeface="Roboto Serif"/>
              <a:ea typeface="Roboto Serif"/>
              <a:cs typeface="Roboto Serif"/>
              <a:sym typeface="Roboto Serif"/>
            </a:endParaRPr>
          </a:p>
        </p:txBody>
      </p:sp>
      <p:sp>
        <p:nvSpPr>
          <p:cNvPr id="401" name="Google Shape;401;p4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60</a:t>
            </a:fld>
            <a:endParaRPr/>
          </a:p>
        </p:txBody>
      </p:sp>
      <p:sp>
        <p:nvSpPr>
          <p:cNvPr id="402" name="Google Shape;402;p47"/>
          <p:cNvSpPr txBox="1"/>
          <p:nvPr/>
        </p:nvSpPr>
        <p:spPr>
          <a:xfrm>
            <a:off x="0" y="6453150"/>
            <a:ext cx="121920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B7B7B7"/>
                </a:solidFill>
                <a:latin typeface="Roboto Serif"/>
                <a:ea typeface="Roboto Serif"/>
                <a:cs typeface="Roboto Serif"/>
                <a:sym typeface="Roboto Serif"/>
              </a:rPr>
              <a:t>Overview</a:t>
            </a:r>
            <a:r>
              <a:rPr lang="en-US" sz="900">
                <a:solidFill>
                  <a:srgbClr val="CCCCCC"/>
                </a:solidFill>
                <a:latin typeface="Roboto Serif"/>
                <a:ea typeface="Roboto Serif"/>
                <a:cs typeface="Roboto Serif"/>
                <a:sym typeface="Roboto Serif"/>
              </a:rPr>
              <a:t>	</a:t>
            </a:r>
            <a:r>
              <a:rPr lang="en-US" sz="900" b="1">
                <a:solidFill>
                  <a:srgbClr val="0070C0"/>
                </a:solidFill>
                <a:latin typeface="Roboto Serif"/>
                <a:ea typeface="Roboto Serif"/>
                <a:cs typeface="Roboto Serif"/>
                <a:sym typeface="Roboto Serif"/>
              </a:rPr>
              <a:t>Audit Studies: Canons of Interpretation	</a:t>
            </a:r>
            <a:r>
              <a:rPr lang="en-US" sz="900">
                <a:solidFill>
                  <a:srgbClr val="B7B7B7"/>
                </a:solidFill>
                <a:latin typeface="Roboto Serif"/>
                <a:ea typeface="Roboto Serif"/>
                <a:cs typeface="Roboto Serif"/>
                <a:sym typeface="Roboto Serif"/>
              </a:rPr>
              <a:t>Interpretation 1	Interpretation 2	Interpretation 3	Implications</a:t>
            </a:r>
            <a:endParaRPr sz="900">
              <a:solidFill>
                <a:srgbClr val="CCCCCC"/>
              </a:solidFill>
              <a:latin typeface="Roboto Serif"/>
              <a:ea typeface="Roboto Serif"/>
              <a:cs typeface="Roboto Serif"/>
              <a:sym typeface="Roboto Serif"/>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bg>
      <p:bgPr>
        <a:solidFill>
          <a:srgbClr val="FFF2CC"/>
        </a:solidFill>
        <a:effectLst/>
      </p:bgPr>
    </p:bg>
    <p:spTree>
      <p:nvGrpSpPr>
        <p:cNvPr id="1" name="Shape 407"/>
        <p:cNvGrpSpPr/>
        <p:nvPr/>
      </p:nvGrpSpPr>
      <p:grpSpPr>
        <a:xfrm>
          <a:off x="0" y="0"/>
          <a:ext cx="0" cy="0"/>
          <a:chOff x="0" y="0"/>
          <a:chExt cx="0" cy="0"/>
        </a:xfrm>
      </p:grpSpPr>
      <p:sp>
        <p:nvSpPr>
          <p:cNvPr id="408" name="Google Shape;408;p48"/>
          <p:cNvSpPr txBox="1"/>
          <p:nvPr/>
        </p:nvSpPr>
        <p:spPr>
          <a:xfrm>
            <a:off x="541775" y="5039250"/>
            <a:ext cx="111930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Roboto Serif"/>
                <a:ea typeface="Roboto Serif"/>
                <a:cs typeface="Roboto Serif"/>
                <a:sym typeface="Roboto Serif"/>
              </a:rPr>
              <a:t>Marianne Bertrand &amp; Sendhil Mullainathan, </a:t>
            </a:r>
            <a:r>
              <a:rPr lang="en-US" sz="1800" i="1">
                <a:solidFill>
                  <a:schemeClr val="dk1"/>
                </a:solidFill>
                <a:latin typeface="Roboto Serif"/>
                <a:ea typeface="Roboto Serif"/>
                <a:cs typeface="Roboto Serif"/>
                <a:sym typeface="Roboto Serif"/>
              </a:rPr>
              <a:t>Are Emily and Greg more employable than Lakisha and Jamal? A field experiment on labor market discrimination</a:t>
            </a:r>
            <a:r>
              <a:rPr lang="en-US" sz="1800">
                <a:solidFill>
                  <a:schemeClr val="dk1"/>
                </a:solidFill>
                <a:latin typeface="Roboto Serif"/>
                <a:ea typeface="Roboto Serif"/>
                <a:cs typeface="Roboto Serif"/>
                <a:sym typeface="Roboto Serif"/>
              </a:rPr>
              <a:t>, 94, </a:t>
            </a:r>
            <a:r>
              <a:rPr lang="en-US" sz="1800" cap="small">
                <a:solidFill>
                  <a:schemeClr val="dk1"/>
                </a:solidFill>
                <a:latin typeface="Roboto Serif"/>
                <a:ea typeface="Roboto Serif"/>
                <a:cs typeface="Roboto Serif"/>
                <a:sym typeface="Roboto Serif"/>
              </a:rPr>
              <a:t>Am. Econ. Rev., </a:t>
            </a:r>
            <a:r>
              <a:rPr lang="en-US" sz="1800">
                <a:solidFill>
                  <a:schemeClr val="dk1"/>
                </a:solidFill>
                <a:latin typeface="Roboto Serif"/>
                <a:ea typeface="Roboto Serif"/>
                <a:cs typeface="Roboto Serif"/>
                <a:sym typeface="Roboto Serif"/>
              </a:rPr>
              <a:t> 991, 991-1013 (2004). (Artistic license on resume content). </a:t>
            </a:r>
            <a:endParaRPr sz="1800">
              <a:latin typeface="Roboto Serif"/>
              <a:ea typeface="Roboto Serif"/>
              <a:cs typeface="Roboto Serif"/>
              <a:sym typeface="Roboto Serif"/>
            </a:endParaRPr>
          </a:p>
        </p:txBody>
      </p:sp>
      <p:grpSp>
        <p:nvGrpSpPr>
          <p:cNvPr id="409" name="Google Shape;409;p48"/>
          <p:cNvGrpSpPr/>
          <p:nvPr/>
        </p:nvGrpSpPr>
        <p:grpSpPr>
          <a:xfrm>
            <a:off x="440465" y="1784719"/>
            <a:ext cx="11311069" cy="2983763"/>
            <a:chOff x="108133" y="2056077"/>
            <a:chExt cx="11618972" cy="2770182"/>
          </a:xfrm>
        </p:grpSpPr>
        <p:pic>
          <p:nvPicPr>
            <p:cNvPr id="410" name="Google Shape;410;p48" descr="Image result for sample resume correspondence study"/>
            <p:cNvPicPr preferRelativeResize="0"/>
            <p:nvPr/>
          </p:nvPicPr>
          <p:blipFill rotWithShape="1">
            <a:blip r:embed="rId3">
              <a:alphaModFix/>
            </a:blip>
            <a:srcRect b="68599"/>
            <a:stretch/>
          </p:blipFill>
          <p:spPr>
            <a:xfrm>
              <a:off x="108133" y="2056077"/>
              <a:ext cx="6118382" cy="2770182"/>
            </a:xfrm>
            <a:prstGeom prst="rect">
              <a:avLst/>
            </a:prstGeom>
            <a:noFill/>
            <a:ln>
              <a:noFill/>
            </a:ln>
          </p:spPr>
        </p:pic>
        <p:pic>
          <p:nvPicPr>
            <p:cNvPr id="411" name="Google Shape;411;p48" descr="Image result for sample resume correspondence study"/>
            <p:cNvPicPr preferRelativeResize="0"/>
            <p:nvPr/>
          </p:nvPicPr>
          <p:blipFill rotWithShape="1">
            <a:blip r:embed="rId3">
              <a:alphaModFix/>
            </a:blip>
            <a:srcRect r="4816" b="68599"/>
            <a:stretch/>
          </p:blipFill>
          <p:spPr>
            <a:xfrm>
              <a:off x="5914548" y="2061302"/>
              <a:ext cx="5812557" cy="2764946"/>
            </a:xfrm>
            <a:prstGeom prst="rect">
              <a:avLst/>
            </a:prstGeom>
            <a:noFill/>
            <a:ln>
              <a:noFill/>
            </a:ln>
          </p:spPr>
        </p:pic>
        <p:sp>
          <p:nvSpPr>
            <p:cNvPr id="412" name="Google Shape;412;p48"/>
            <p:cNvSpPr txBox="1"/>
            <p:nvPr/>
          </p:nvSpPr>
          <p:spPr>
            <a:xfrm>
              <a:off x="2555192" y="2118377"/>
              <a:ext cx="1191000" cy="25710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chemeClr val="dk1"/>
                  </a:solidFill>
                  <a:latin typeface="Times"/>
                  <a:ea typeface="Times"/>
                  <a:cs typeface="Times"/>
                  <a:sym typeface="Times"/>
                </a:rPr>
                <a:t>Greg Baker </a:t>
              </a:r>
              <a:endParaRPr/>
            </a:p>
          </p:txBody>
        </p:sp>
        <p:sp>
          <p:nvSpPr>
            <p:cNvPr id="413" name="Google Shape;413;p48"/>
            <p:cNvSpPr txBox="1"/>
            <p:nvPr/>
          </p:nvSpPr>
          <p:spPr>
            <a:xfrm>
              <a:off x="8371051" y="2144503"/>
              <a:ext cx="1257300" cy="257100"/>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a:solidFill>
                    <a:schemeClr val="dk1"/>
                  </a:solidFill>
                  <a:latin typeface="Times"/>
                  <a:ea typeface="Times"/>
                  <a:cs typeface="Times"/>
                  <a:sym typeface="Times"/>
                </a:rPr>
                <a:t>Jamal Jones</a:t>
              </a:r>
              <a:endParaRPr/>
            </a:p>
          </p:txBody>
        </p:sp>
        <p:sp>
          <p:nvSpPr>
            <p:cNvPr id="414" name="Google Shape;414;p48"/>
            <p:cNvSpPr/>
            <p:nvPr/>
          </p:nvSpPr>
          <p:spPr>
            <a:xfrm>
              <a:off x="8257676" y="2133619"/>
              <a:ext cx="1257300" cy="276900"/>
            </a:xfrm>
            <a:prstGeom prst="ellipse">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415" name="Google Shape;415;p48"/>
            <p:cNvSpPr/>
            <p:nvPr/>
          </p:nvSpPr>
          <p:spPr>
            <a:xfrm>
              <a:off x="2376156" y="2107493"/>
              <a:ext cx="1257300" cy="276900"/>
            </a:xfrm>
            <a:prstGeom prst="ellipse">
              <a:avLst/>
            </a:prstGeom>
            <a:noFill/>
            <a:ln w="12700"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grpSp>
      <p:sp>
        <p:nvSpPr>
          <p:cNvPr id="416" name="Google Shape;416;p4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61</a:t>
            </a:fld>
            <a:endParaRPr/>
          </a:p>
        </p:txBody>
      </p:sp>
      <p:sp>
        <p:nvSpPr>
          <p:cNvPr id="417" name="Google Shape;417;p48"/>
          <p:cNvSpPr txBox="1">
            <a:spLocks noGrp="1"/>
          </p:cNvSpPr>
          <p:nvPr>
            <p:ph type="title"/>
          </p:nvPr>
        </p:nvSpPr>
        <p:spPr>
          <a:xfrm>
            <a:off x="518150" y="151750"/>
            <a:ext cx="11277600" cy="1325700"/>
          </a:xfrm>
          <a:prstGeom prst="rect">
            <a:avLst/>
          </a:prstGeom>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200">
                <a:solidFill>
                  <a:srgbClr val="0B5394"/>
                </a:solidFill>
              </a:rPr>
              <a:t>An example of a notable audit study…</a:t>
            </a:r>
            <a:endParaRPr sz="4000"/>
          </a:p>
        </p:txBody>
      </p:sp>
      <p:sp>
        <p:nvSpPr>
          <p:cNvPr id="418" name="Google Shape;418;p48"/>
          <p:cNvSpPr txBox="1"/>
          <p:nvPr/>
        </p:nvSpPr>
        <p:spPr>
          <a:xfrm>
            <a:off x="0" y="6453150"/>
            <a:ext cx="121920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B7B7B7"/>
                </a:solidFill>
                <a:latin typeface="Roboto Serif"/>
                <a:ea typeface="Roboto Serif"/>
                <a:cs typeface="Roboto Serif"/>
                <a:sym typeface="Roboto Serif"/>
              </a:rPr>
              <a:t>Overview</a:t>
            </a:r>
            <a:r>
              <a:rPr lang="en-US" sz="900">
                <a:solidFill>
                  <a:srgbClr val="CCCCCC"/>
                </a:solidFill>
                <a:latin typeface="Roboto Serif"/>
                <a:ea typeface="Roboto Serif"/>
                <a:cs typeface="Roboto Serif"/>
                <a:sym typeface="Roboto Serif"/>
              </a:rPr>
              <a:t>	</a:t>
            </a:r>
            <a:r>
              <a:rPr lang="en-US" sz="900" b="1">
                <a:solidFill>
                  <a:srgbClr val="0070C0"/>
                </a:solidFill>
                <a:latin typeface="Roboto Serif"/>
                <a:ea typeface="Roboto Serif"/>
                <a:cs typeface="Roboto Serif"/>
                <a:sym typeface="Roboto Serif"/>
              </a:rPr>
              <a:t>Audit Studies: Canons of Interpretation	</a:t>
            </a:r>
            <a:r>
              <a:rPr lang="en-US" sz="900">
                <a:solidFill>
                  <a:srgbClr val="B7B7B7"/>
                </a:solidFill>
                <a:latin typeface="Roboto Serif"/>
                <a:ea typeface="Roboto Serif"/>
                <a:cs typeface="Roboto Serif"/>
                <a:sym typeface="Roboto Serif"/>
              </a:rPr>
              <a:t>Interpretation 1	Interpretation 2	Interpretation 3	Implications</a:t>
            </a:r>
            <a:endParaRPr sz="900">
              <a:solidFill>
                <a:srgbClr val="CCCCCC"/>
              </a:solidFill>
              <a:latin typeface="Roboto Serif"/>
              <a:ea typeface="Roboto Serif"/>
              <a:cs typeface="Roboto Serif"/>
              <a:sym typeface="Roboto Serif"/>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bg>
      <p:bgPr>
        <a:solidFill>
          <a:srgbClr val="FFF2CC"/>
        </a:solidFill>
        <a:effectLst/>
      </p:bgPr>
    </p:bg>
    <p:spTree>
      <p:nvGrpSpPr>
        <p:cNvPr id="1" name="Shape 423"/>
        <p:cNvGrpSpPr/>
        <p:nvPr/>
      </p:nvGrpSpPr>
      <p:grpSpPr>
        <a:xfrm>
          <a:off x="0" y="0"/>
          <a:ext cx="0" cy="0"/>
          <a:chOff x="0" y="0"/>
          <a:chExt cx="0" cy="0"/>
        </a:xfrm>
      </p:grpSpPr>
      <p:sp>
        <p:nvSpPr>
          <p:cNvPr id="424" name="Google Shape;424;p49"/>
          <p:cNvSpPr txBox="1">
            <a:spLocks noGrp="1"/>
          </p:cNvSpPr>
          <p:nvPr>
            <p:ph type="title"/>
          </p:nvPr>
        </p:nvSpPr>
        <p:spPr>
          <a:xfrm>
            <a:off x="457200" y="154500"/>
            <a:ext cx="11277600" cy="1325700"/>
          </a:xfrm>
          <a:prstGeom prst="rect">
            <a:avLst/>
          </a:prstGeom>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3200">
                <a:solidFill>
                  <a:srgbClr val="0B5394"/>
                </a:solidFill>
              </a:rPr>
              <a:t>Audit studies: What is the treatment vs. confounders?   </a:t>
            </a:r>
            <a:endParaRPr/>
          </a:p>
        </p:txBody>
      </p:sp>
      <p:sp>
        <p:nvSpPr>
          <p:cNvPr id="425" name="Google Shape;425;p4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62</a:t>
            </a:fld>
            <a:endParaRPr/>
          </a:p>
        </p:txBody>
      </p:sp>
      <p:sp>
        <p:nvSpPr>
          <p:cNvPr id="426" name="Google Shape;426;p49"/>
          <p:cNvSpPr txBox="1"/>
          <p:nvPr/>
        </p:nvSpPr>
        <p:spPr>
          <a:xfrm>
            <a:off x="457200" y="1447850"/>
            <a:ext cx="11182500" cy="4341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1000"/>
              </a:spcBef>
              <a:spcAft>
                <a:spcPts val="0"/>
              </a:spcAft>
              <a:buNone/>
            </a:pPr>
            <a:r>
              <a:rPr lang="en-US" sz="1800">
                <a:solidFill>
                  <a:schemeClr val="dk1"/>
                </a:solidFill>
                <a:latin typeface="Roboto Serif"/>
                <a:ea typeface="Roboto Serif"/>
                <a:cs typeface="Roboto Serif"/>
                <a:sym typeface="Roboto Serif"/>
              </a:rPr>
              <a:t>There are </a:t>
            </a:r>
            <a:r>
              <a:rPr lang="en-US" sz="1800" b="1">
                <a:solidFill>
                  <a:schemeClr val="dk1"/>
                </a:solidFill>
                <a:latin typeface="Roboto Serif"/>
                <a:ea typeface="Roboto Serif"/>
                <a:cs typeface="Roboto Serif"/>
                <a:sym typeface="Roboto Serif"/>
              </a:rPr>
              <a:t>three interpretations</a:t>
            </a:r>
            <a:r>
              <a:rPr lang="en-US" sz="1800">
                <a:solidFill>
                  <a:schemeClr val="dk1"/>
                </a:solidFill>
                <a:latin typeface="Roboto Serif"/>
                <a:ea typeface="Roboto Serif"/>
                <a:cs typeface="Roboto Serif"/>
                <a:sym typeface="Roboto Serif"/>
              </a:rPr>
              <a:t> of the study setup:</a:t>
            </a:r>
            <a:endParaRPr sz="1800">
              <a:solidFill>
                <a:schemeClr val="dk1"/>
              </a:solidFill>
              <a:latin typeface="Roboto Serif"/>
              <a:ea typeface="Roboto Serif"/>
              <a:cs typeface="Roboto Serif"/>
              <a:sym typeface="Roboto Serif"/>
            </a:endParaRPr>
          </a:p>
        </p:txBody>
      </p:sp>
      <p:sp>
        <p:nvSpPr>
          <p:cNvPr id="427" name="Google Shape;427;p49"/>
          <p:cNvSpPr txBox="1"/>
          <p:nvPr/>
        </p:nvSpPr>
        <p:spPr>
          <a:xfrm>
            <a:off x="0" y="6453150"/>
            <a:ext cx="121920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B7B7B7"/>
                </a:solidFill>
                <a:latin typeface="Roboto Serif"/>
                <a:ea typeface="Roboto Serif"/>
                <a:cs typeface="Roboto Serif"/>
                <a:sym typeface="Roboto Serif"/>
              </a:rPr>
              <a:t>Overview</a:t>
            </a:r>
            <a:r>
              <a:rPr lang="en-US" sz="900">
                <a:solidFill>
                  <a:srgbClr val="CCCCCC"/>
                </a:solidFill>
                <a:latin typeface="Roboto Serif"/>
                <a:ea typeface="Roboto Serif"/>
                <a:cs typeface="Roboto Serif"/>
                <a:sym typeface="Roboto Serif"/>
              </a:rPr>
              <a:t>	</a:t>
            </a:r>
            <a:r>
              <a:rPr lang="en-US" sz="900" b="1">
                <a:solidFill>
                  <a:srgbClr val="0070C0"/>
                </a:solidFill>
                <a:latin typeface="Roboto Serif"/>
                <a:ea typeface="Roboto Serif"/>
                <a:cs typeface="Roboto Serif"/>
                <a:sym typeface="Roboto Serif"/>
              </a:rPr>
              <a:t>Audit Studies: Canons of Interpretation</a:t>
            </a:r>
            <a:r>
              <a:rPr lang="en-US" sz="900">
                <a:solidFill>
                  <a:srgbClr val="B7B7B7"/>
                </a:solidFill>
                <a:latin typeface="Roboto Serif"/>
                <a:ea typeface="Roboto Serif"/>
                <a:cs typeface="Roboto Serif"/>
                <a:sym typeface="Roboto Serif"/>
              </a:rPr>
              <a:t>	Interpretation 1	Interpretation 2	Interpretation 3	Implications</a:t>
            </a:r>
            <a:endParaRPr sz="900">
              <a:solidFill>
                <a:srgbClr val="CCCCCC"/>
              </a:solidFill>
              <a:latin typeface="Roboto Serif"/>
              <a:ea typeface="Roboto Serif"/>
              <a:cs typeface="Roboto Serif"/>
              <a:sym typeface="Roboto Serif"/>
            </a:endParaRPr>
          </a:p>
        </p:txBody>
      </p:sp>
      <p:grpSp>
        <p:nvGrpSpPr>
          <p:cNvPr id="428" name="Google Shape;428;p49"/>
          <p:cNvGrpSpPr/>
          <p:nvPr/>
        </p:nvGrpSpPr>
        <p:grpSpPr>
          <a:xfrm>
            <a:off x="552356" y="4547814"/>
            <a:ext cx="11182523" cy="1300900"/>
            <a:chOff x="1593000" y="2322568"/>
            <a:chExt cx="5957975" cy="643500"/>
          </a:xfrm>
        </p:grpSpPr>
        <p:sp>
          <p:nvSpPr>
            <p:cNvPr id="429" name="Google Shape;429;p49"/>
            <p:cNvSpPr/>
            <p:nvPr/>
          </p:nvSpPr>
          <p:spPr>
            <a:xfrm>
              <a:off x="3728375" y="2322568"/>
              <a:ext cx="3822600" cy="643500"/>
            </a:xfrm>
            <a:prstGeom prst="rect">
              <a:avLst/>
            </a:prstGeom>
            <a:solidFill>
              <a:srgbClr val="E8EBF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00">
                <a:latin typeface="Roboto Serif"/>
                <a:ea typeface="Roboto Serif"/>
                <a:cs typeface="Roboto Serif"/>
                <a:sym typeface="Roboto Serif"/>
              </a:endParaRPr>
            </a:p>
          </p:txBody>
        </p:sp>
        <p:sp>
          <p:nvSpPr>
            <p:cNvPr id="430" name="Google Shape;430;p49"/>
            <p:cNvSpPr/>
            <p:nvPr/>
          </p:nvSpPr>
          <p:spPr>
            <a:xfrm flipH="1">
              <a:off x="2283025" y="2322575"/>
              <a:ext cx="1844400" cy="642600"/>
            </a:xfrm>
            <a:prstGeom prst="rect">
              <a:avLst/>
            </a:prstGeom>
            <a:solidFill>
              <a:srgbClr val="E8EBF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00">
                <a:latin typeface="Roboto Serif"/>
                <a:ea typeface="Roboto Serif"/>
                <a:cs typeface="Roboto Serif"/>
                <a:sym typeface="Roboto Serif"/>
              </a:endParaRPr>
            </a:p>
          </p:txBody>
        </p:sp>
        <p:sp>
          <p:nvSpPr>
            <p:cNvPr id="431" name="Google Shape;431;p49"/>
            <p:cNvSpPr/>
            <p:nvPr/>
          </p:nvSpPr>
          <p:spPr>
            <a:xfrm rot="-5400000">
              <a:off x="3501574" y="1934671"/>
              <a:ext cx="643356" cy="1419149"/>
            </a:xfrm>
            <a:prstGeom prst="flowChartOffpageConnector">
              <a:avLst/>
            </a:prstGeom>
            <a:solidFill>
              <a:srgbClr val="E8EBF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00">
                <a:latin typeface="Roboto Serif"/>
                <a:ea typeface="Roboto Serif"/>
                <a:cs typeface="Roboto Serif"/>
                <a:sym typeface="Roboto Serif"/>
              </a:endParaRPr>
            </a:p>
          </p:txBody>
        </p:sp>
        <p:sp>
          <p:nvSpPr>
            <p:cNvPr id="432" name="Google Shape;432;p49"/>
            <p:cNvSpPr/>
            <p:nvPr/>
          </p:nvSpPr>
          <p:spPr>
            <a:xfrm>
              <a:off x="2342625" y="2399951"/>
              <a:ext cx="1940700" cy="495900"/>
            </a:xfrm>
            <a:prstGeom prst="rect">
              <a:avLst/>
            </a:prstGeom>
            <a:solidFill>
              <a:srgbClr val="E8EBF5"/>
            </a:solid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800">
                  <a:solidFill>
                    <a:schemeClr val="dk1"/>
                  </a:solidFill>
                  <a:latin typeface="Roboto Serif"/>
                  <a:ea typeface="Roboto Serif"/>
                  <a:cs typeface="Roboto Serif"/>
                  <a:sym typeface="Roboto Serif"/>
                </a:rPr>
                <a:t>Interpretation 3</a:t>
              </a:r>
              <a:endParaRPr sz="1800">
                <a:solidFill>
                  <a:schemeClr val="dk1"/>
                </a:solidFill>
                <a:latin typeface="Roboto Serif"/>
                <a:ea typeface="Roboto Serif"/>
                <a:cs typeface="Roboto Serif"/>
                <a:sym typeface="Roboto Serif"/>
              </a:endParaRPr>
            </a:p>
          </p:txBody>
        </p:sp>
        <p:sp>
          <p:nvSpPr>
            <p:cNvPr id="433" name="Google Shape;433;p49"/>
            <p:cNvSpPr/>
            <p:nvPr/>
          </p:nvSpPr>
          <p:spPr>
            <a:xfrm>
              <a:off x="1593000" y="2322568"/>
              <a:ext cx="690000" cy="642300"/>
            </a:xfrm>
            <a:prstGeom prst="rect">
              <a:avLst/>
            </a:prstGeom>
            <a:solidFill>
              <a:srgbClr val="E8EBF5"/>
            </a:solidFill>
            <a:ln>
              <a:noFill/>
            </a:ln>
            <a:effectLst>
              <a:outerShdw blurRad="71438" dist="28575" dir="2700000" algn="bl" rotWithShape="0">
                <a:srgbClr val="000000">
                  <a:alpha val="1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1800">
                <a:latin typeface="Roboto Serif"/>
                <a:ea typeface="Roboto Serif"/>
                <a:cs typeface="Roboto Serif"/>
                <a:sym typeface="Roboto Serif"/>
              </a:endParaRPr>
            </a:p>
          </p:txBody>
        </p:sp>
        <p:sp>
          <p:nvSpPr>
            <p:cNvPr id="434" name="Google Shape;434;p49"/>
            <p:cNvSpPr/>
            <p:nvPr/>
          </p:nvSpPr>
          <p:spPr>
            <a:xfrm>
              <a:off x="1593000" y="2322575"/>
              <a:ext cx="690000" cy="642600"/>
            </a:xfrm>
            <a:prstGeom prst="rect">
              <a:avLst/>
            </a:prstGeom>
            <a:solidFill>
              <a:srgbClr val="E8EBF5"/>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3200" b="1">
                  <a:solidFill>
                    <a:schemeClr val="dk1"/>
                  </a:solidFill>
                  <a:latin typeface="Roboto Serif"/>
                  <a:ea typeface="Roboto Serif"/>
                  <a:cs typeface="Roboto Serif"/>
                  <a:sym typeface="Roboto Serif"/>
                </a:rPr>
                <a:t>3</a:t>
              </a:r>
              <a:endParaRPr sz="3200">
                <a:solidFill>
                  <a:srgbClr val="FFFFFF"/>
                </a:solidFill>
                <a:latin typeface="Roboto Serif Thin"/>
                <a:ea typeface="Roboto Serif Thin"/>
                <a:cs typeface="Roboto Serif Thin"/>
                <a:sym typeface="Roboto Serif Thin"/>
              </a:endParaRPr>
            </a:p>
          </p:txBody>
        </p:sp>
        <p:sp>
          <p:nvSpPr>
            <p:cNvPr id="435" name="Google Shape;435;p49"/>
            <p:cNvSpPr/>
            <p:nvPr/>
          </p:nvSpPr>
          <p:spPr>
            <a:xfrm>
              <a:off x="3728380" y="2323747"/>
              <a:ext cx="3630600" cy="642300"/>
            </a:xfrm>
            <a:prstGeom prst="rect">
              <a:avLst/>
            </a:prstGeom>
            <a:solidFill>
              <a:srgbClr val="E8EBF5"/>
            </a:solidFill>
            <a:ln>
              <a:noFill/>
            </a:ln>
          </p:spPr>
          <p:txBody>
            <a:bodyPr spcFirstLastPara="1" wrap="square" lIns="121900" tIns="121900" rIns="121900" bIns="121900" anchor="ctr" anchorCtr="0">
              <a:noAutofit/>
            </a:bodyPr>
            <a:lstStyle/>
            <a:p>
              <a:pPr marL="609600" lvl="0" indent="-419100" algn="l" rtl="0">
                <a:lnSpc>
                  <a:spcPct val="100000"/>
                </a:lnSpc>
                <a:spcBef>
                  <a:spcPts val="0"/>
                </a:spcBef>
                <a:spcAft>
                  <a:spcPts val="0"/>
                </a:spcAft>
                <a:buClr>
                  <a:schemeClr val="dk1"/>
                </a:buClr>
                <a:buSzPts val="1800"/>
                <a:buFont typeface="Times New Roman"/>
                <a:buChar char="●"/>
              </a:pPr>
              <a:r>
                <a:rPr lang="en-US" sz="1800">
                  <a:solidFill>
                    <a:schemeClr val="dk1"/>
                  </a:solidFill>
                  <a:latin typeface="Roboto Serif"/>
                  <a:ea typeface="Roboto Serif"/>
                  <a:cs typeface="Roboto Serif"/>
                  <a:sym typeface="Roboto Serif"/>
                </a:rPr>
                <a:t>The study reveals the causal effect of perceiving different race but perceiving the </a:t>
              </a:r>
              <a:r>
                <a:rPr lang="en-US" sz="1800" b="1">
                  <a:solidFill>
                    <a:schemeClr val="dk1"/>
                  </a:solidFill>
                  <a:latin typeface="Roboto Serif"/>
                  <a:ea typeface="Roboto Serif"/>
                  <a:cs typeface="Roboto Serif"/>
                  <a:sym typeface="Roboto Serif"/>
                </a:rPr>
                <a:t>“same”*</a:t>
              </a:r>
              <a:r>
                <a:rPr lang="en-US" sz="1800">
                  <a:solidFill>
                    <a:schemeClr val="dk1"/>
                  </a:solidFill>
                  <a:latin typeface="Roboto Serif"/>
                  <a:ea typeface="Roboto Serif"/>
                  <a:cs typeface="Roboto Serif"/>
                  <a:sym typeface="Roboto Serif"/>
                </a:rPr>
                <a:t> substantive résumé credentials on callbacks</a:t>
              </a:r>
              <a:endParaRPr sz="1800">
                <a:solidFill>
                  <a:srgbClr val="A72A1E"/>
                </a:solidFill>
                <a:latin typeface="Roboto Serif"/>
                <a:ea typeface="Roboto Serif"/>
                <a:cs typeface="Roboto Serif"/>
                <a:sym typeface="Roboto Serif"/>
              </a:endParaRPr>
            </a:p>
          </p:txBody>
        </p:sp>
      </p:grpSp>
      <p:grpSp>
        <p:nvGrpSpPr>
          <p:cNvPr id="436" name="Google Shape;436;p49"/>
          <p:cNvGrpSpPr/>
          <p:nvPr/>
        </p:nvGrpSpPr>
        <p:grpSpPr>
          <a:xfrm>
            <a:off x="552356" y="3223365"/>
            <a:ext cx="11182523" cy="1300900"/>
            <a:chOff x="1593000" y="2322568"/>
            <a:chExt cx="5957975" cy="643500"/>
          </a:xfrm>
        </p:grpSpPr>
        <p:sp>
          <p:nvSpPr>
            <p:cNvPr id="437" name="Google Shape;437;p49"/>
            <p:cNvSpPr/>
            <p:nvPr/>
          </p:nvSpPr>
          <p:spPr>
            <a:xfrm>
              <a:off x="3728375" y="2322568"/>
              <a:ext cx="3822600" cy="6435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00">
                <a:latin typeface="Roboto Serif"/>
                <a:ea typeface="Roboto Serif"/>
                <a:cs typeface="Roboto Serif"/>
                <a:sym typeface="Roboto Serif"/>
              </a:endParaRPr>
            </a:p>
          </p:txBody>
        </p:sp>
        <p:sp>
          <p:nvSpPr>
            <p:cNvPr id="438" name="Google Shape;438;p49"/>
            <p:cNvSpPr/>
            <p:nvPr/>
          </p:nvSpPr>
          <p:spPr>
            <a:xfrm flipH="1">
              <a:off x="2283025" y="2322575"/>
              <a:ext cx="1844400" cy="6426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00">
                <a:latin typeface="Roboto Serif"/>
                <a:ea typeface="Roboto Serif"/>
                <a:cs typeface="Roboto Serif"/>
                <a:sym typeface="Roboto Serif"/>
              </a:endParaRPr>
            </a:p>
          </p:txBody>
        </p:sp>
        <p:sp>
          <p:nvSpPr>
            <p:cNvPr id="439" name="Google Shape;439;p49"/>
            <p:cNvSpPr/>
            <p:nvPr/>
          </p:nvSpPr>
          <p:spPr>
            <a:xfrm rot="-5400000">
              <a:off x="3501574" y="1934671"/>
              <a:ext cx="643356" cy="1419149"/>
            </a:xfrm>
            <a:prstGeom prst="flowChartOffpageConnector">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00">
                <a:latin typeface="Roboto Serif"/>
                <a:ea typeface="Roboto Serif"/>
                <a:cs typeface="Roboto Serif"/>
                <a:sym typeface="Roboto Serif"/>
              </a:endParaRPr>
            </a:p>
          </p:txBody>
        </p:sp>
        <p:sp>
          <p:nvSpPr>
            <p:cNvPr id="440" name="Google Shape;440;p49"/>
            <p:cNvSpPr/>
            <p:nvPr/>
          </p:nvSpPr>
          <p:spPr>
            <a:xfrm>
              <a:off x="2342625" y="2399951"/>
              <a:ext cx="1940700" cy="4959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800">
                  <a:solidFill>
                    <a:schemeClr val="dk1"/>
                  </a:solidFill>
                  <a:latin typeface="Roboto Serif"/>
                  <a:ea typeface="Roboto Serif"/>
                  <a:cs typeface="Roboto Serif"/>
                  <a:sym typeface="Roboto Serif"/>
                </a:rPr>
                <a:t>Interpretation 2</a:t>
              </a:r>
              <a:endParaRPr sz="1800">
                <a:solidFill>
                  <a:schemeClr val="dk1"/>
                </a:solidFill>
                <a:latin typeface="Roboto Serif"/>
                <a:ea typeface="Roboto Serif"/>
                <a:cs typeface="Roboto Serif"/>
                <a:sym typeface="Roboto Serif"/>
              </a:endParaRPr>
            </a:p>
          </p:txBody>
        </p:sp>
        <p:sp>
          <p:nvSpPr>
            <p:cNvPr id="441" name="Google Shape;441;p49"/>
            <p:cNvSpPr/>
            <p:nvPr/>
          </p:nvSpPr>
          <p:spPr>
            <a:xfrm>
              <a:off x="1593000" y="2322568"/>
              <a:ext cx="690000" cy="642300"/>
            </a:xfrm>
            <a:prstGeom prst="rect">
              <a:avLst/>
            </a:prstGeom>
            <a:noFill/>
            <a:ln>
              <a:noFill/>
            </a:ln>
            <a:effectLst>
              <a:outerShdw blurRad="71438" dist="28575" dir="2700000" algn="bl" rotWithShape="0">
                <a:srgbClr val="000000">
                  <a:alpha val="1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1800">
                <a:latin typeface="Roboto Serif"/>
                <a:ea typeface="Roboto Serif"/>
                <a:cs typeface="Roboto Serif"/>
                <a:sym typeface="Roboto Serif"/>
              </a:endParaRPr>
            </a:p>
          </p:txBody>
        </p:sp>
        <p:sp>
          <p:nvSpPr>
            <p:cNvPr id="442" name="Google Shape;442;p49"/>
            <p:cNvSpPr/>
            <p:nvPr/>
          </p:nvSpPr>
          <p:spPr>
            <a:xfrm>
              <a:off x="1593000" y="2322575"/>
              <a:ext cx="690000" cy="6426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3200" b="1">
                  <a:solidFill>
                    <a:schemeClr val="dk1"/>
                  </a:solidFill>
                  <a:latin typeface="Roboto Serif"/>
                  <a:ea typeface="Roboto Serif"/>
                  <a:cs typeface="Roboto Serif"/>
                  <a:sym typeface="Roboto Serif"/>
                </a:rPr>
                <a:t>2</a:t>
              </a:r>
              <a:endParaRPr sz="3200">
                <a:solidFill>
                  <a:srgbClr val="FFFFFF"/>
                </a:solidFill>
                <a:latin typeface="Roboto Serif Thin"/>
                <a:ea typeface="Roboto Serif Thin"/>
                <a:cs typeface="Roboto Serif Thin"/>
                <a:sym typeface="Roboto Serif Thin"/>
              </a:endParaRPr>
            </a:p>
          </p:txBody>
        </p:sp>
        <p:sp>
          <p:nvSpPr>
            <p:cNvPr id="443" name="Google Shape;443;p49"/>
            <p:cNvSpPr/>
            <p:nvPr/>
          </p:nvSpPr>
          <p:spPr>
            <a:xfrm>
              <a:off x="3728379" y="2323749"/>
              <a:ext cx="3630600" cy="642300"/>
            </a:xfrm>
            <a:prstGeom prst="rect">
              <a:avLst/>
            </a:prstGeom>
            <a:noFill/>
            <a:ln>
              <a:noFill/>
            </a:ln>
          </p:spPr>
          <p:txBody>
            <a:bodyPr spcFirstLastPara="1" wrap="square" lIns="121900" tIns="121900" rIns="121900" bIns="121900" anchor="ctr" anchorCtr="0">
              <a:noAutofit/>
            </a:bodyPr>
            <a:lstStyle/>
            <a:p>
              <a:pPr marL="609600" lvl="0" indent="-419100" algn="l" rtl="0">
                <a:lnSpc>
                  <a:spcPct val="90000"/>
                </a:lnSpc>
                <a:spcBef>
                  <a:spcPts val="1000"/>
                </a:spcBef>
                <a:spcAft>
                  <a:spcPts val="0"/>
                </a:spcAft>
                <a:buClr>
                  <a:schemeClr val="dk1"/>
                </a:buClr>
                <a:buSzPts val="1800"/>
                <a:buFont typeface="Times New Roman"/>
                <a:buChar char="●"/>
              </a:pPr>
              <a:r>
                <a:rPr lang="en-US" sz="1800">
                  <a:solidFill>
                    <a:schemeClr val="dk1"/>
                  </a:solidFill>
                  <a:latin typeface="Roboto Serif"/>
                  <a:ea typeface="Roboto Serif"/>
                  <a:cs typeface="Roboto Serif"/>
                  <a:sym typeface="Roboto Serif"/>
                </a:rPr>
                <a:t>The study reveals the causal effect of perceiving different race but perceiving the </a:t>
              </a:r>
              <a:r>
                <a:rPr lang="en-US" sz="1800" b="1">
                  <a:solidFill>
                    <a:schemeClr val="dk1"/>
                  </a:solidFill>
                  <a:latin typeface="Roboto Serif"/>
                  <a:ea typeface="Roboto Serif"/>
                  <a:cs typeface="Roboto Serif"/>
                  <a:sym typeface="Roboto Serif"/>
                </a:rPr>
                <a:t>‘same’*</a:t>
              </a:r>
              <a:r>
                <a:rPr lang="en-US" sz="1800">
                  <a:solidFill>
                    <a:schemeClr val="dk1"/>
                  </a:solidFill>
                  <a:latin typeface="Roboto Serif"/>
                  <a:ea typeface="Roboto Serif"/>
                  <a:cs typeface="Roboto Serif"/>
                  <a:sym typeface="Roboto Serif"/>
                </a:rPr>
                <a:t> formal résumé credentials on callbacks. </a:t>
              </a:r>
              <a:endParaRPr sz="1800">
                <a:solidFill>
                  <a:srgbClr val="A72A1E"/>
                </a:solidFill>
                <a:latin typeface="Roboto Serif"/>
                <a:ea typeface="Roboto Serif"/>
                <a:cs typeface="Roboto Serif"/>
                <a:sym typeface="Roboto Serif"/>
              </a:endParaRPr>
            </a:p>
          </p:txBody>
        </p:sp>
      </p:grpSp>
      <p:grpSp>
        <p:nvGrpSpPr>
          <p:cNvPr id="444" name="Google Shape;444;p49"/>
          <p:cNvGrpSpPr/>
          <p:nvPr/>
        </p:nvGrpSpPr>
        <p:grpSpPr>
          <a:xfrm>
            <a:off x="552356" y="1898897"/>
            <a:ext cx="11182523" cy="1300900"/>
            <a:chOff x="1593000" y="2322568"/>
            <a:chExt cx="5957975" cy="643500"/>
          </a:xfrm>
        </p:grpSpPr>
        <p:sp>
          <p:nvSpPr>
            <p:cNvPr id="445" name="Google Shape;445;p49"/>
            <p:cNvSpPr/>
            <p:nvPr/>
          </p:nvSpPr>
          <p:spPr>
            <a:xfrm>
              <a:off x="3728375" y="2322568"/>
              <a:ext cx="3822600" cy="643500"/>
            </a:xfrm>
            <a:prstGeom prst="rect">
              <a:avLst/>
            </a:prstGeom>
            <a:solidFill>
              <a:srgbClr val="E8EBF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00">
                <a:latin typeface="Roboto Serif"/>
                <a:ea typeface="Roboto Serif"/>
                <a:cs typeface="Roboto Serif"/>
                <a:sym typeface="Roboto Serif"/>
              </a:endParaRPr>
            </a:p>
          </p:txBody>
        </p:sp>
        <p:sp>
          <p:nvSpPr>
            <p:cNvPr id="446" name="Google Shape;446;p49"/>
            <p:cNvSpPr/>
            <p:nvPr/>
          </p:nvSpPr>
          <p:spPr>
            <a:xfrm flipH="1">
              <a:off x="2283025" y="2322575"/>
              <a:ext cx="1844400" cy="642600"/>
            </a:xfrm>
            <a:prstGeom prst="rect">
              <a:avLst/>
            </a:prstGeom>
            <a:solidFill>
              <a:srgbClr val="E8EBF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00">
                <a:latin typeface="Roboto Serif"/>
                <a:ea typeface="Roboto Serif"/>
                <a:cs typeface="Roboto Serif"/>
                <a:sym typeface="Roboto Serif"/>
              </a:endParaRPr>
            </a:p>
          </p:txBody>
        </p:sp>
        <p:sp>
          <p:nvSpPr>
            <p:cNvPr id="447" name="Google Shape;447;p49"/>
            <p:cNvSpPr/>
            <p:nvPr/>
          </p:nvSpPr>
          <p:spPr>
            <a:xfrm rot="-5400000">
              <a:off x="3501574" y="1934671"/>
              <a:ext cx="643356" cy="1419149"/>
            </a:xfrm>
            <a:prstGeom prst="flowChartOffpageConnector">
              <a:avLst/>
            </a:prstGeom>
            <a:solidFill>
              <a:srgbClr val="E8EBF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00">
                <a:latin typeface="Roboto Serif"/>
                <a:ea typeface="Roboto Serif"/>
                <a:cs typeface="Roboto Serif"/>
                <a:sym typeface="Roboto Serif"/>
              </a:endParaRPr>
            </a:p>
          </p:txBody>
        </p:sp>
        <p:sp>
          <p:nvSpPr>
            <p:cNvPr id="448" name="Google Shape;448;p49"/>
            <p:cNvSpPr/>
            <p:nvPr/>
          </p:nvSpPr>
          <p:spPr>
            <a:xfrm>
              <a:off x="2342625" y="2399951"/>
              <a:ext cx="1940700" cy="495900"/>
            </a:xfrm>
            <a:prstGeom prst="rect">
              <a:avLst/>
            </a:prstGeom>
            <a:solidFill>
              <a:srgbClr val="E8EBF5"/>
            </a:solid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800">
                  <a:solidFill>
                    <a:schemeClr val="dk1"/>
                  </a:solidFill>
                  <a:latin typeface="Roboto Serif"/>
                  <a:ea typeface="Roboto Serif"/>
                  <a:cs typeface="Roboto Serif"/>
                  <a:sym typeface="Roboto Serif"/>
                </a:rPr>
                <a:t>Interpretation 1</a:t>
              </a:r>
              <a:endParaRPr sz="1800">
                <a:solidFill>
                  <a:schemeClr val="dk1"/>
                </a:solidFill>
                <a:latin typeface="Roboto Serif"/>
                <a:ea typeface="Roboto Serif"/>
                <a:cs typeface="Roboto Serif"/>
                <a:sym typeface="Roboto Serif"/>
              </a:endParaRPr>
            </a:p>
          </p:txBody>
        </p:sp>
        <p:sp>
          <p:nvSpPr>
            <p:cNvPr id="449" name="Google Shape;449;p49"/>
            <p:cNvSpPr/>
            <p:nvPr/>
          </p:nvSpPr>
          <p:spPr>
            <a:xfrm>
              <a:off x="1593000" y="2322568"/>
              <a:ext cx="690000" cy="642300"/>
            </a:xfrm>
            <a:prstGeom prst="rect">
              <a:avLst/>
            </a:prstGeom>
            <a:solidFill>
              <a:srgbClr val="E8EBF5"/>
            </a:solidFill>
            <a:ln>
              <a:noFill/>
            </a:ln>
            <a:effectLst>
              <a:outerShdw blurRad="71438" dist="28575" dir="2700000" algn="bl" rotWithShape="0">
                <a:srgbClr val="000000">
                  <a:alpha val="1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1800">
                <a:latin typeface="Roboto Serif"/>
                <a:ea typeface="Roboto Serif"/>
                <a:cs typeface="Roboto Serif"/>
                <a:sym typeface="Roboto Serif"/>
              </a:endParaRPr>
            </a:p>
          </p:txBody>
        </p:sp>
        <p:sp>
          <p:nvSpPr>
            <p:cNvPr id="450" name="Google Shape;450;p49"/>
            <p:cNvSpPr/>
            <p:nvPr/>
          </p:nvSpPr>
          <p:spPr>
            <a:xfrm>
              <a:off x="1593000" y="2322575"/>
              <a:ext cx="690000" cy="642600"/>
            </a:xfrm>
            <a:prstGeom prst="rect">
              <a:avLst/>
            </a:prstGeom>
            <a:solidFill>
              <a:srgbClr val="E8EBF5"/>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3200" b="1">
                  <a:solidFill>
                    <a:schemeClr val="dk1"/>
                  </a:solidFill>
                  <a:latin typeface="Roboto Serif"/>
                  <a:ea typeface="Roboto Serif"/>
                  <a:cs typeface="Roboto Serif"/>
                  <a:sym typeface="Roboto Serif"/>
                </a:rPr>
                <a:t>1</a:t>
              </a:r>
              <a:endParaRPr sz="3500" b="1">
                <a:solidFill>
                  <a:schemeClr val="dk1"/>
                </a:solidFill>
                <a:latin typeface="Roboto Serif"/>
                <a:ea typeface="Roboto Serif"/>
                <a:cs typeface="Roboto Serif"/>
                <a:sym typeface="Roboto Serif"/>
              </a:endParaRPr>
            </a:p>
          </p:txBody>
        </p:sp>
        <p:sp>
          <p:nvSpPr>
            <p:cNvPr id="451" name="Google Shape;451;p49"/>
            <p:cNvSpPr/>
            <p:nvPr/>
          </p:nvSpPr>
          <p:spPr>
            <a:xfrm>
              <a:off x="3820552" y="2323749"/>
              <a:ext cx="3538500" cy="642300"/>
            </a:xfrm>
            <a:prstGeom prst="rect">
              <a:avLst/>
            </a:prstGeom>
            <a:noFill/>
            <a:ln>
              <a:noFill/>
            </a:ln>
          </p:spPr>
          <p:txBody>
            <a:bodyPr spcFirstLastPara="1" wrap="square" lIns="121900" tIns="121900" rIns="121900" bIns="121900" anchor="ctr" anchorCtr="0">
              <a:noAutofit/>
            </a:bodyPr>
            <a:lstStyle/>
            <a:p>
              <a:pPr marL="609600" lvl="0" indent="-419100" algn="l" rtl="0">
                <a:lnSpc>
                  <a:spcPct val="115000"/>
                </a:lnSpc>
                <a:spcBef>
                  <a:spcPts val="0"/>
                </a:spcBef>
                <a:spcAft>
                  <a:spcPts val="0"/>
                </a:spcAft>
                <a:buClr>
                  <a:schemeClr val="dk1"/>
                </a:buClr>
                <a:buSzPts val="1800"/>
                <a:buFont typeface="Roboto Serif"/>
                <a:buChar char="●"/>
              </a:pPr>
              <a:r>
                <a:rPr lang="en-US" sz="1800">
                  <a:solidFill>
                    <a:schemeClr val="dk1"/>
                  </a:solidFill>
                  <a:latin typeface="Roboto Serif"/>
                  <a:ea typeface="Roboto Serif"/>
                  <a:cs typeface="Roboto Serif"/>
                  <a:sym typeface="Roboto Serif"/>
                </a:rPr>
                <a:t>The study reveals the causal effect of presenting Blob 1 Stimulus vs. Blob 2 Stimulus on callbacks.</a:t>
              </a:r>
              <a:endParaRPr sz="1800">
                <a:solidFill>
                  <a:schemeClr val="dk1"/>
                </a:solidFill>
                <a:latin typeface="Roboto Serif"/>
                <a:ea typeface="Roboto Serif"/>
                <a:cs typeface="Roboto Serif"/>
                <a:sym typeface="Roboto Serif"/>
              </a:endParaRPr>
            </a:p>
          </p:txBody>
        </p:sp>
      </p:grpSp>
      <p:sp>
        <p:nvSpPr>
          <p:cNvPr id="452" name="Google Shape;452;p49"/>
          <p:cNvSpPr txBox="1"/>
          <p:nvPr/>
        </p:nvSpPr>
        <p:spPr>
          <a:xfrm>
            <a:off x="-57250" y="5763425"/>
            <a:ext cx="7588500" cy="378600"/>
          </a:xfrm>
          <a:prstGeom prst="rect">
            <a:avLst/>
          </a:prstGeom>
          <a:noFill/>
          <a:ln>
            <a:noFill/>
          </a:ln>
        </p:spPr>
        <p:txBody>
          <a:bodyPr spcFirstLastPara="1" wrap="square" lIns="91425" tIns="91425" rIns="91425" bIns="91425" anchor="t" anchorCtr="0">
            <a:spAutoFit/>
          </a:bodyPr>
          <a:lstStyle/>
          <a:p>
            <a:pPr marL="457200" lvl="0" indent="0" algn="l" rtl="0">
              <a:lnSpc>
                <a:spcPct val="90000"/>
              </a:lnSpc>
              <a:spcBef>
                <a:spcPts val="1000"/>
              </a:spcBef>
              <a:spcAft>
                <a:spcPts val="0"/>
              </a:spcAft>
              <a:buNone/>
            </a:pPr>
            <a:r>
              <a:rPr lang="en-US">
                <a:solidFill>
                  <a:schemeClr val="dk1"/>
                </a:solidFill>
                <a:latin typeface="Roboto Serif"/>
                <a:ea typeface="Roboto Serif"/>
                <a:cs typeface="Roboto Serif"/>
                <a:sym typeface="Roboto Serif"/>
              </a:rPr>
              <a:t>*where ‘same’ vs. “same” have </a:t>
            </a:r>
            <a:r>
              <a:rPr lang="en-US" i="1">
                <a:solidFill>
                  <a:schemeClr val="dk1"/>
                </a:solidFill>
                <a:latin typeface="Roboto Serif"/>
                <a:ea typeface="Roboto Serif"/>
                <a:cs typeface="Roboto Serif"/>
                <a:sym typeface="Roboto Serif"/>
              </a:rPr>
              <a:t>different</a:t>
            </a:r>
            <a:r>
              <a:rPr lang="en-US">
                <a:solidFill>
                  <a:schemeClr val="dk1"/>
                </a:solidFill>
                <a:latin typeface="Roboto Serif"/>
                <a:ea typeface="Roboto Serif"/>
                <a:cs typeface="Roboto Serif"/>
                <a:sym typeface="Roboto Serif"/>
              </a:rPr>
              <a:t> meanings</a:t>
            </a:r>
            <a:endParaRPr sz="400">
              <a:latin typeface="Roboto Serif"/>
              <a:ea typeface="Roboto Serif"/>
              <a:cs typeface="Roboto Serif"/>
              <a:sym typeface="Roboto Serif"/>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bg>
      <p:bgPr>
        <a:solidFill>
          <a:srgbClr val="FFF2CC"/>
        </a:solidFill>
        <a:effectLst/>
      </p:bgPr>
    </p:bg>
    <p:spTree>
      <p:nvGrpSpPr>
        <p:cNvPr id="1" name="Shape 457"/>
        <p:cNvGrpSpPr/>
        <p:nvPr/>
      </p:nvGrpSpPr>
      <p:grpSpPr>
        <a:xfrm>
          <a:off x="0" y="0"/>
          <a:ext cx="0" cy="0"/>
          <a:chOff x="0" y="0"/>
          <a:chExt cx="0" cy="0"/>
        </a:xfrm>
      </p:grpSpPr>
      <p:sp>
        <p:nvSpPr>
          <p:cNvPr id="458" name="Google Shape;458;p50"/>
          <p:cNvSpPr txBox="1">
            <a:spLocks noGrp="1"/>
          </p:cNvSpPr>
          <p:nvPr>
            <p:ph type="title"/>
          </p:nvPr>
        </p:nvSpPr>
        <p:spPr>
          <a:xfrm>
            <a:off x="457200" y="154500"/>
            <a:ext cx="11277600" cy="1325700"/>
          </a:xfrm>
          <a:prstGeom prst="rect">
            <a:avLst/>
          </a:prstGeom>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3200">
                <a:solidFill>
                  <a:srgbClr val="0B5394"/>
                </a:solidFill>
              </a:rPr>
              <a:t>Audit studies: What is the treatment vs. confounders?</a:t>
            </a:r>
            <a:r>
              <a:rPr lang="en-US" sz="4000"/>
              <a:t>  </a:t>
            </a:r>
            <a:r>
              <a:rPr lang="en-US"/>
              <a:t> </a:t>
            </a:r>
            <a:endParaRPr/>
          </a:p>
        </p:txBody>
      </p:sp>
      <p:sp>
        <p:nvSpPr>
          <p:cNvPr id="459" name="Google Shape;459;p50"/>
          <p:cNvSpPr txBox="1">
            <a:spLocks noGrp="1"/>
          </p:cNvSpPr>
          <p:nvPr>
            <p:ph type="body" idx="1"/>
          </p:nvPr>
        </p:nvSpPr>
        <p:spPr>
          <a:xfrm>
            <a:off x="933450" y="7952700"/>
            <a:ext cx="10515600" cy="49251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a:p>
            <a:pPr marL="0" lvl="0" indent="0" algn="l" rtl="0">
              <a:spcBef>
                <a:spcPts val="1000"/>
              </a:spcBef>
              <a:spcAft>
                <a:spcPts val="0"/>
              </a:spcAft>
              <a:buNone/>
            </a:pPr>
            <a:endParaRPr sz="2400"/>
          </a:p>
          <a:p>
            <a:pPr marL="0" lvl="0" indent="0" algn="l" rtl="0">
              <a:spcBef>
                <a:spcPts val="1000"/>
              </a:spcBef>
              <a:spcAft>
                <a:spcPts val="0"/>
              </a:spcAft>
              <a:buNone/>
            </a:pPr>
            <a:endParaRPr sz="2400"/>
          </a:p>
          <a:p>
            <a:pPr marL="0" lvl="0" indent="0" algn="l" rtl="0">
              <a:spcBef>
                <a:spcPts val="1000"/>
              </a:spcBef>
              <a:spcAft>
                <a:spcPts val="0"/>
              </a:spcAft>
              <a:buNone/>
            </a:pPr>
            <a:endParaRPr sz="2400"/>
          </a:p>
          <a:p>
            <a:pPr marL="0" lvl="0" indent="0" algn="l" rtl="0">
              <a:spcBef>
                <a:spcPts val="1000"/>
              </a:spcBef>
              <a:spcAft>
                <a:spcPts val="0"/>
              </a:spcAft>
              <a:buNone/>
            </a:pPr>
            <a:endParaRPr sz="2400"/>
          </a:p>
          <a:p>
            <a:pPr marL="0" lvl="0" indent="0" algn="l" rtl="0">
              <a:spcBef>
                <a:spcPts val="1000"/>
              </a:spcBef>
              <a:spcAft>
                <a:spcPts val="0"/>
              </a:spcAft>
              <a:buNone/>
            </a:pPr>
            <a:endParaRPr sz="2400"/>
          </a:p>
          <a:p>
            <a:pPr marL="457200" lvl="0" indent="0" algn="l" rtl="0">
              <a:spcBef>
                <a:spcPts val="1000"/>
              </a:spcBef>
              <a:spcAft>
                <a:spcPts val="0"/>
              </a:spcAft>
              <a:buNone/>
            </a:pPr>
            <a:endParaRPr sz="2400"/>
          </a:p>
          <a:p>
            <a:pPr marL="457200" lvl="0" indent="0" algn="l" rtl="0">
              <a:spcBef>
                <a:spcPts val="1000"/>
              </a:spcBef>
              <a:spcAft>
                <a:spcPts val="0"/>
              </a:spcAft>
              <a:buNone/>
            </a:pPr>
            <a:endParaRPr sz="2400"/>
          </a:p>
          <a:p>
            <a:pPr marL="0" lvl="0" indent="0" algn="l" rtl="0">
              <a:spcBef>
                <a:spcPts val="1000"/>
              </a:spcBef>
              <a:spcAft>
                <a:spcPts val="0"/>
              </a:spcAft>
              <a:buClr>
                <a:schemeClr val="dk1"/>
              </a:buClr>
              <a:buSzPts val="1100"/>
              <a:buFont typeface="Arial"/>
              <a:buNone/>
            </a:pPr>
            <a:endParaRPr sz="2400"/>
          </a:p>
        </p:txBody>
      </p:sp>
      <p:sp>
        <p:nvSpPr>
          <p:cNvPr id="460" name="Google Shape;460;p5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63</a:t>
            </a:fld>
            <a:endParaRPr/>
          </a:p>
        </p:txBody>
      </p:sp>
      <p:sp>
        <p:nvSpPr>
          <p:cNvPr id="461" name="Google Shape;461;p50"/>
          <p:cNvSpPr txBox="1"/>
          <p:nvPr/>
        </p:nvSpPr>
        <p:spPr>
          <a:xfrm>
            <a:off x="457200" y="1219250"/>
            <a:ext cx="11182500" cy="78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000"/>
              </a:spcBef>
              <a:spcAft>
                <a:spcPts val="0"/>
              </a:spcAft>
              <a:buNone/>
            </a:pPr>
            <a:r>
              <a:rPr lang="en-US" sz="1800">
                <a:solidFill>
                  <a:schemeClr val="dk1"/>
                </a:solidFill>
                <a:latin typeface="Roboto Serif"/>
                <a:ea typeface="Roboto Serif"/>
                <a:cs typeface="Roboto Serif"/>
                <a:sym typeface="Roboto Serif"/>
              </a:rPr>
              <a:t>Every version makes </a:t>
            </a:r>
            <a:r>
              <a:rPr lang="en-US" sz="1800" i="1">
                <a:solidFill>
                  <a:schemeClr val="dk1"/>
                </a:solidFill>
                <a:latin typeface="Roboto Serif"/>
                <a:ea typeface="Roboto Serif"/>
                <a:cs typeface="Roboto Serif"/>
                <a:sym typeface="Roboto Serif"/>
              </a:rPr>
              <a:t>some</a:t>
            </a:r>
            <a:r>
              <a:rPr lang="en-US" sz="1800">
                <a:solidFill>
                  <a:schemeClr val="dk1"/>
                </a:solidFill>
                <a:latin typeface="Roboto Serif"/>
                <a:ea typeface="Roboto Serif"/>
                <a:cs typeface="Roboto Serif"/>
                <a:sym typeface="Roboto Serif"/>
              </a:rPr>
              <a:t> assumptions, but the question is w</a:t>
            </a:r>
            <a:r>
              <a:rPr lang="en-US" sz="1800" b="1">
                <a:solidFill>
                  <a:schemeClr val="dk1"/>
                </a:solidFill>
                <a:latin typeface="Roboto Serif"/>
                <a:ea typeface="Roboto Serif"/>
                <a:cs typeface="Roboto Serif"/>
                <a:sym typeface="Roboto Serif"/>
              </a:rPr>
              <a:t>hat assumptions are we intending to make for the question at hand</a:t>
            </a:r>
            <a:r>
              <a:rPr lang="en-US" sz="1800">
                <a:solidFill>
                  <a:schemeClr val="dk1"/>
                </a:solidFill>
                <a:latin typeface="Roboto Serif"/>
                <a:ea typeface="Roboto Serif"/>
                <a:cs typeface="Roboto Serif"/>
                <a:sym typeface="Roboto Serif"/>
              </a:rPr>
              <a:t>:</a:t>
            </a:r>
            <a:endParaRPr sz="1800">
              <a:solidFill>
                <a:schemeClr val="dk1"/>
              </a:solidFill>
              <a:latin typeface="Roboto Serif"/>
              <a:ea typeface="Roboto Serif"/>
              <a:cs typeface="Roboto Serif"/>
              <a:sym typeface="Roboto Serif"/>
            </a:endParaRPr>
          </a:p>
        </p:txBody>
      </p:sp>
      <p:sp>
        <p:nvSpPr>
          <p:cNvPr id="462" name="Google Shape;462;p50"/>
          <p:cNvSpPr txBox="1"/>
          <p:nvPr/>
        </p:nvSpPr>
        <p:spPr>
          <a:xfrm>
            <a:off x="-57250" y="5839625"/>
            <a:ext cx="7588500" cy="378600"/>
          </a:xfrm>
          <a:prstGeom prst="rect">
            <a:avLst/>
          </a:prstGeom>
          <a:noFill/>
          <a:ln>
            <a:noFill/>
          </a:ln>
        </p:spPr>
        <p:txBody>
          <a:bodyPr spcFirstLastPara="1" wrap="square" lIns="91425" tIns="91425" rIns="91425" bIns="91425" anchor="t" anchorCtr="0">
            <a:spAutoFit/>
          </a:bodyPr>
          <a:lstStyle/>
          <a:p>
            <a:pPr marL="457200" lvl="0" indent="0" algn="l" rtl="0">
              <a:lnSpc>
                <a:spcPct val="90000"/>
              </a:lnSpc>
              <a:spcBef>
                <a:spcPts val="1000"/>
              </a:spcBef>
              <a:spcAft>
                <a:spcPts val="0"/>
              </a:spcAft>
              <a:buNone/>
            </a:pPr>
            <a:r>
              <a:rPr lang="en-US">
                <a:solidFill>
                  <a:schemeClr val="dk1"/>
                </a:solidFill>
                <a:latin typeface="Roboto Serif"/>
                <a:ea typeface="Roboto Serif"/>
                <a:cs typeface="Roboto Serif"/>
                <a:sym typeface="Roboto Serif"/>
              </a:rPr>
              <a:t>*where ‘same’ vs. “same” have </a:t>
            </a:r>
            <a:r>
              <a:rPr lang="en-US" i="1">
                <a:solidFill>
                  <a:schemeClr val="dk1"/>
                </a:solidFill>
                <a:latin typeface="Roboto Serif"/>
                <a:ea typeface="Roboto Serif"/>
                <a:cs typeface="Roboto Serif"/>
                <a:sym typeface="Roboto Serif"/>
              </a:rPr>
              <a:t>different</a:t>
            </a:r>
            <a:r>
              <a:rPr lang="en-US">
                <a:solidFill>
                  <a:schemeClr val="dk1"/>
                </a:solidFill>
                <a:latin typeface="Roboto Serif"/>
                <a:ea typeface="Roboto Serif"/>
                <a:cs typeface="Roboto Serif"/>
                <a:sym typeface="Roboto Serif"/>
              </a:rPr>
              <a:t> meanings</a:t>
            </a:r>
            <a:endParaRPr sz="400">
              <a:latin typeface="Roboto Serif"/>
              <a:ea typeface="Roboto Serif"/>
              <a:cs typeface="Roboto Serif"/>
              <a:sym typeface="Roboto Serif"/>
            </a:endParaRPr>
          </a:p>
        </p:txBody>
      </p:sp>
      <p:grpSp>
        <p:nvGrpSpPr>
          <p:cNvPr id="463" name="Google Shape;463;p50"/>
          <p:cNvGrpSpPr/>
          <p:nvPr/>
        </p:nvGrpSpPr>
        <p:grpSpPr>
          <a:xfrm>
            <a:off x="552356" y="4624014"/>
            <a:ext cx="11182523" cy="1300900"/>
            <a:chOff x="1593000" y="2322568"/>
            <a:chExt cx="5957975" cy="643500"/>
          </a:xfrm>
        </p:grpSpPr>
        <p:sp>
          <p:nvSpPr>
            <p:cNvPr id="464" name="Google Shape;464;p50"/>
            <p:cNvSpPr/>
            <p:nvPr/>
          </p:nvSpPr>
          <p:spPr>
            <a:xfrm>
              <a:off x="3728375" y="2322568"/>
              <a:ext cx="3822600" cy="643500"/>
            </a:xfrm>
            <a:prstGeom prst="rect">
              <a:avLst/>
            </a:prstGeom>
            <a:solidFill>
              <a:srgbClr val="E8EBF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00">
                <a:latin typeface="Roboto Serif"/>
                <a:ea typeface="Roboto Serif"/>
                <a:cs typeface="Roboto Serif"/>
                <a:sym typeface="Roboto Serif"/>
              </a:endParaRPr>
            </a:p>
          </p:txBody>
        </p:sp>
        <p:sp>
          <p:nvSpPr>
            <p:cNvPr id="465" name="Google Shape;465;p50"/>
            <p:cNvSpPr/>
            <p:nvPr/>
          </p:nvSpPr>
          <p:spPr>
            <a:xfrm flipH="1">
              <a:off x="2283025" y="2322575"/>
              <a:ext cx="1844400" cy="642600"/>
            </a:xfrm>
            <a:prstGeom prst="rect">
              <a:avLst/>
            </a:prstGeom>
            <a:solidFill>
              <a:srgbClr val="E8EBF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00">
                <a:latin typeface="Roboto Serif"/>
                <a:ea typeface="Roboto Serif"/>
                <a:cs typeface="Roboto Serif"/>
                <a:sym typeface="Roboto Serif"/>
              </a:endParaRPr>
            </a:p>
          </p:txBody>
        </p:sp>
        <p:sp>
          <p:nvSpPr>
            <p:cNvPr id="466" name="Google Shape;466;p50"/>
            <p:cNvSpPr/>
            <p:nvPr/>
          </p:nvSpPr>
          <p:spPr>
            <a:xfrm rot="-5400000">
              <a:off x="3501574" y="1934671"/>
              <a:ext cx="643356" cy="1419149"/>
            </a:xfrm>
            <a:prstGeom prst="flowChartOffpageConnector">
              <a:avLst/>
            </a:prstGeom>
            <a:solidFill>
              <a:srgbClr val="E8EBF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00">
                <a:latin typeface="Roboto Serif"/>
                <a:ea typeface="Roboto Serif"/>
                <a:cs typeface="Roboto Serif"/>
                <a:sym typeface="Roboto Serif"/>
              </a:endParaRPr>
            </a:p>
          </p:txBody>
        </p:sp>
        <p:sp>
          <p:nvSpPr>
            <p:cNvPr id="467" name="Google Shape;467;p50"/>
            <p:cNvSpPr/>
            <p:nvPr/>
          </p:nvSpPr>
          <p:spPr>
            <a:xfrm>
              <a:off x="2342625" y="2399951"/>
              <a:ext cx="1940700" cy="495900"/>
            </a:xfrm>
            <a:prstGeom prst="rect">
              <a:avLst/>
            </a:prstGeom>
            <a:solidFill>
              <a:srgbClr val="E8EBF5"/>
            </a:solid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800">
                  <a:solidFill>
                    <a:schemeClr val="dk1"/>
                  </a:solidFill>
                  <a:latin typeface="Roboto Serif"/>
                  <a:ea typeface="Roboto Serif"/>
                  <a:cs typeface="Roboto Serif"/>
                  <a:sym typeface="Roboto Serif"/>
                </a:rPr>
                <a:t>Interpretation 3</a:t>
              </a:r>
              <a:endParaRPr sz="1800">
                <a:solidFill>
                  <a:schemeClr val="dk1"/>
                </a:solidFill>
                <a:latin typeface="Roboto Serif"/>
                <a:ea typeface="Roboto Serif"/>
                <a:cs typeface="Roboto Serif"/>
                <a:sym typeface="Roboto Serif"/>
              </a:endParaRPr>
            </a:p>
          </p:txBody>
        </p:sp>
        <p:sp>
          <p:nvSpPr>
            <p:cNvPr id="468" name="Google Shape;468;p50"/>
            <p:cNvSpPr/>
            <p:nvPr/>
          </p:nvSpPr>
          <p:spPr>
            <a:xfrm>
              <a:off x="1593000" y="2322568"/>
              <a:ext cx="690000" cy="642300"/>
            </a:xfrm>
            <a:prstGeom prst="rect">
              <a:avLst/>
            </a:prstGeom>
            <a:solidFill>
              <a:srgbClr val="E8EBF5"/>
            </a:solidFill>
            <a:ln>
              <a:noFill/>
            </a:ln>
            <a:effectLst>
              <a:outerShdw blurRad="71438" dist="28575" dir="2700000" algn="bl" rotWithShape="0">
                <a:srgbClr val="000000">
                  <a:alpha val="1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1800">
                <a:latin typeface="Roboto Serif"/>
                <a:ea typeface="Roboto Serif"/>
                <a:cs typeface="Roboto Serif"/>
                <a:sym typeface="Roboto Serif"/>
              </a:endParaRPr>
            </a:p>
          </p:txBody>
        </p:sp>
        <p:sp>
          <p:nvSpPr>
            <p:cNvPr id="469" name="Google Shape;469;p50"/>
            <p:cNvSpPr/>
            <p:nvPr/>
          </p:nvSpPr>
          <p:spPr>
            <a:xfrm>
              <a:off x="1593000" y="2322575"/>
              <a:ext cx="690000" cy="642600"/>
            </a:xfrm>
            <a:prstGeom prst="rect">
              <a:avLst/>
            </a:prstGeom>
            <a:solidFill>
              <a:srgbClr val="E8EBF5"/>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3200" b="1">
                  <a:solidFill>
                    <a:schemeClr val="dk1"/>
                  </a:solidFill>
                  <a:latin typeface="Roboto Serif"/>
                  <a:ea typeface="Roboto Serif"/>
                  <a:cs typeface="Roboto Serif"/>
                  <a:sym typeface="Roboto Serif"/>
                </a:rPr>
                <a:t>3</a:t>
              </a:r>
              <a:endParaRPr sz="3200">
                <a:solidFill>
                  <a:srgbClr val="FFFFFF"/>
                </a:solidFill>
                <a:latin typeface="Roboto Serif Thin"/>
                <a:ea typeface="Roboto Serif Thin"/>
                <a:cs typeface="Roboto Serif Thin"/>
                <a:sym typeface="Roboto Serif Thin"/>
              </a:endParaRPr>
            </a:p>
          </p:txBody>
        </p:sp>
        <p:sp>
          <p:nvSpPr>
            <p:cNvPr id="470" name="Google Shape;470;p50"/>
            <p:cNvSpPr/>
            <p:nvPr/>
          </p:nvSpPr>
          <p:spPr>
            <a:xfrm>
              <a:off x="3728380" y="2323747"/>
              <a:ext cx="3630600" cy="642300"/>
            </a:xfrm>
            <a:prstGeom prst="rect">
              <a:avLst/>
            </a:prstGeom>
            <a:solidFill>
              <a:srgbClr val="E8EBF5"/>
            </a:solidFill>
            <a:ln>
              <a:noFill/>
            </a:ln>
          </p:spPr>
          <p:txBody>
            <a:bodyPr spcFirstLastPara="1" wrap="square" lIns="121900" tIns="121900" rIns="121900" bIns="121900" anchor="ctr" anchorCtr="0">
              <a:noAutofit/>
            </a:bodyPr>
            <a:lstStyle/>
            <a:p>
              <a:pPr marL="609600" lvl="0" indent="-419100" algn="l" rtl="0">
                <a:lnSpc>
                  <a:spcPct val="100000"/>
                </a:lnSpc>
                <a:spcBef>
                  <a:spcPts val="0"/>
                </a:spcBef>
                <a:spcAft>
                  <a:spcPts val="0"/>
                </a:spcAft>
                <a:buClr>
                  <a:schemeClr val="dk1"/>
                </a:buClr>
                <a:buSzPts val="1800"/>
                <a:buFont typeface="Times New Roman"/>
                <a:buChar char="●"/>
              </a:pPr>
              <a:r>
                <a:rPr lang="en-US" sz="1800">
                  <a:solidFill>
                    <a:schemeClr val="dk1"/>
                  </a:solidFill>
                  <a:latin typeface="Roboto Serif"/>
                  <a:ea typeface="Roboto Serif"/>
                  <a:cs typeface="Roboto Serif"/>
                  <a:sym typeface="Roboto Serif"/>
                </a:rPr>
                <a:t>The study reveals the causal effect of perceiving different race AND perceiving the “</a:t>
              </a:r>
              <a:r>
                <a:rPr lang="en-US" sz="1800" b="1">
                  <a:solidFill>
                    <a:schemeClr val="dk1"/>
                  </a:solidFill>
                  <a:latin typeface="Roboto Serif"/>
                  <a:ea typeface="Roboto Serif"/>
                  <a:cs typeface="Roboto Serif"/>
                  <a:sym typeface="Roboto Serif"/>
                </a:rPr>
                <a:t>same</a:t>
              </a:r>
              <a:r>
                <a:rPr lang="en-US" sz="1800">
                  <a:solidFill>
                    <a:schemeClr val="dk1"/>
                  </a:solidFill>
                  <a:latin typeface="Roboto Serif"/>
                  <a:ea typeface="Roboto Serif"/>
                  <a:cs typeface="Roboto Serif"/>
                  <a:sym typeface="Roboto Serif"/>
                </a:rPr>
                <a:t>”* job experience, education pertaining to different racialized candidates on callbacks</a:t>
              </a:r>
              <a:endParaRPr sz="1800">
                <a:solidFill>
                  <a:srgbClr val="A72A1E"/>
                </a:solidFill>
                <a:latin typeface="Roboto Serif"/>
                <a:ea typeface="Roboto Serif"/>
                <a:cs typeface="Roboto Serif"/>
                <a:sym typeface="Roboto Serif"/>
              </a:endParaRPr>
            </a:p>
          </p:txBody>
        </p:sp>
      </p:grpSp>
      <p:grpSp>
        <p:nvGrpSpPr>
          <p:cNvPr id="471" name="Google Shape;471;p50"/>
          <p:cNvGrpSpPr/>
          <p:nvPr/>
        </p:nvGrpSpPr>
        <p:grpSpPr>
          <a:xfrm>
            <a:off x="552356" y="3299565"/>
            <a:ext cx="11182523" cy="1300900"/>
            <a:chOff x="1593000" y="2322568"/>
            <a:chExt cx="5957975" cy="643500"/>
          </a:xfrm>
        </p:grpSpPr>
        <p:sp>
          <p:nvSpPr>
            <p:cNvPr id="472" name="Google Shape;472;p50"/>
            <p:cNvSpPr/>
            <p:nvPr/>
          </p:nvSpPr>
          <p:spPr>
            <a:xfrm>
              <a:off x="3728375" y="2322568"/>
              <a:ext cx="3822600" cy="6435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00">
                <a:latin typeface="Roboto Serif"/>
                <a:ea typeface="Roboto Serif"/>
                <a:cs typeface="Roboto Serif"/>
                <a:sym typeface="Roboto Serif"/>
              </a:endParaRPr>
            </a:p>
          </p:txBody>
        </p:sp>
        <p:sp>
          <p:nvSpPr>
            <p:cNvPr id="473" name="Google Shape;473;p50"/>
            <p:cNvSpPr/>
            <p:nvPr/>
          </p:nvSpPr>
          <p:spPr>
            <a:xfrm flipH="1">
              <a:off x="2283025" y="2322575"/>
              <a:ext cx="1844400" cy="642600"/>
            </a:xfrm>
            <a:prstGeom prst="rect">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00">
                <a:latin typeface="Roboto Serif"/>
                <a:ea typeface="Roboto Serif"/>
                <a:cs typeface="Roboto Serif"/>
                <a:sym typeface="Roboto Serif"/>
              </a:endParaRPr>
            </a:p>
          </p:txBody>
        </p:sp>
        <p:sp>
          <p:nvSpPr>
            <p:cNvPr id="474" name="Google Shape;474;p50"/>
            <p:cNvSpPr/>
            <p:nvPr/>
          </p:nvSpPr>
          <p:spPr>
            <a:xfrm rot="-5400000">
              <a:off x="3501574" y="1934671"/>
              <a:ext cx="643356" cy="1419149"/>
            </a:xfrm>
            <a:prstGeom prst="flowChartOffpageConnector">
              <a:avLst/>
            </a:prstGeom>
            <a:no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00">
                <a:latin typeface="Roboto Serif"/>
                <a:ea typeface="Roboto Serif"/>
                <a:cs typeface="Roboto Serif"/>
                <a:sym typeface="Roboto Serif"/>
              </a:endParaRPr>
            </a:p>
          </p:txBody>
        </p:sp>
        <p:sp>
          <p:nvSpPr>
            <p:cNvPr id="475" name="Google Shape;475;p50"/>
            <p:cNvSpPr/>
            <p:nvPr/>
          </p:nvSpPr>
          <p:spPr>
            <a:xfrm>
              <a:off x="2342625" y="2399951"/>
              <a:ext cx="1940700" cy="495900"/>
            </a:xfrm>
            <a:prstGeom prst="rect">
              <a:avLst/>
            </a:prstGeom>
            <a:no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800">
                  <a:solidFill>
                    <a:schemeClr val="dk1"/>
                  </a:solidFill>
                  <a:latin typeface="Roboto Serif"/>
                  <a:ea typeface="Roboto Serif"/>
                  <a:cs typeface="Roboto Serif"/>
                  <a:sym typeface="Roboto Serif"/>
                </a:rPr>
                <a:t>Interpretation 2</a:t>
              </a:r>
              <a:endParaRPr sz="1800">
                <a:solidFill>
                  <a:schemeClr val="dk1"/>
                </a:solidFill>
                <a:latin typeface="Roboto Serif"/>
                <a:ea typeface="Roboto Serif"/>
                <a:cs typeface="Roboto Serif"/>
                <a:sym typeface="Roboto Serif"/>
              </a:endParaRPr>
            </a:p>
          </p:txBody>
        </p:sp>
        <p:sp>
          <p:nvSpPr>
            <p:cNvPr id="476" name="Google Shape;476;p50"/>
            <p:cNvSpPr/>
            <p:nvPr/>
          </p:nvSpPr>
          <p:spPr>
            <a:xfrm>
              <a:off x="1593000" y="2322568"/>
              <a:ext cx="690000" cy="642300"/>
            </a:xfrm>
            <a:prstGeom prst="rect">
              <a:avLst/>
            </a:prstGeom>
            <a:noFill/>
            <a:ln>
              <a:noFill/>
            </a:ln>
            <a:effectLst>
              <a:outerShdw blurRad="71438" dist="28575" dir="2700000" algn="bl" rotWithShape="0">
                <a:srgbClr val="000000">
                  <a:alpha val="1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1800">
                <a:latin typeface="Roboto Serif"/>
                <a:ea typeface="Roboto Serif"/>
                <a:cs typeface="Roboto Serif"/>
                <a:sym typeface="Roboto Serif"/>
              </a:endParaRPr>
            </a:p>
          </p:txBody>
        </p:sp>
        <p:sp>
          <p:nvSpPr>
            <p:cNvPr id="477" name="Google Shape;477;p50"/>
            <p:cNvSpPr/>
            <p:nvPr/>
          </p:nvSpPr>
          <p:spPr>
            <a:xfrm>
              <a:off x="1593000" y="2322575"/>
              <a:ext cx="690000" cy="642600"/>
            </a:xfrm>
            <a:prstGeom prst="rect">
              <a:avLst/>
            </a:prstGeom>
            <a:no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3200" b="1">
                  <a:solidFill>
                    <a:schemeClr val="dk1"/>
                  </a:solidFill>
                  <a:latin typeface="Roboto Serif"/>
                  <a:ea typeface="Roboto Serif"/>
                  <a:cs typeface="Roboto Serif"/>
                  <a:sym typeface="Roboto Serif"/>
                </a:rPr>
                <a:t>2</a:t>
              </a:r>
              <a:endParaRPr sz="3200">
                <a:solidFill>
                  <a:srgbClr val="FFFFFF"/>
                </a:solidFill>
                <a:latin typeface="Roboto Serif Thin"/>
                <a:ea typeface="Roboto Serif Thin"/>
                <a:cs typeface="Roboto Serif Thin"/>
                <a:sym typeface="Roboto Serif Thin"/>
              </a:endParaRPr>
            </a:p>
          </p:txBody>
        </p:sp>
        <p:sp>
          <p:nvSpPr>
            <p:cNvPr id="478" name="Google Shape;478;p50"/>
            <p:cNvSpPr/>
            <p:nvPr/>
          </p:nvSpPr>
          <p:spPr>
            <a:xfrm>
              <a:off x="3728379" y="2323749"/>
              <a:ext cx="3630600" cy="642300"/>
            </a:xfrm>
            <a:prstGeom prst="rect">
              <a:avLst/>
            </a:prstGeom>
            <a:noFill/>
            <a:ln>
              <a:noFill/>
            </a:ln>
          </p:spPr>
          <p:txBody>
            <a:bodyPr spcFirstLastPara="1" wrap="square" lIns="121900" tIns="121900" rIns="121900" bIns="121900" anchor="ctr" anchorCtr="0">
              <a:noAutofit/>
            </a:bodyPr>
            <a:lstStyle/>
            <a:p>
              <a:pPr marL="609600" lvl="0" indent="-419100" algn="l" rtl="0">
                <a:lnSpc>
                  <a:spcPct val="90000"/>
                </a:lnSpc>
                <a:spcBef>
                  <a:spcPts val="1000"/>
                </a:spcBef>
                <a:spcAft>
                  <a:spcPts val="0"/>
                </a:spcAft>
                <a:buClr>
                  <a:schemeClr val="dk1"/>
                </a:buClr>
                <a:buSzPts val="1800"/>
                <a:buFont typeface="Times New Roman"/>
                <a:buChar char="●"/>
              </a:pPr>
              <a:r>
                <a:rPr lang="en-US" sz="1800">
                  <a:solidFill>
                    <a:schemeClr val="dk1"/>
                  </a:solidFill>
                  <a:latin typeface="Roboto Serif"/>
                  <a:ea typeface="Roboto Serif"/>
                  <a:cs typeface="Roboto Serif"/>
                  <a:sym typeface="Roboto Serif"/>
                </a:rPr>
                <a:t>The study reveals the causal effect of perceiving different race but perceiving the ‘</a:t>
              </a:r>
              <a:r>
                <a:rPr lang="en-US" sz="1800" b="1">
                  <a:solidFill>
                    <a:schemeClr val="dk1"/>
                  </a:solidFill>
                  <a:latin typeface="Roboto Serif"/>
                  <a:ea typeface="Roboto Serif"/>
                  <a:cs typeface="Roboto Serif"/>
                  <a:sym typeface="Roboto Serif"/>
                </a:rPr>
                <a:t>same</a:t>
              </a:r>
              <a:r>
                <a:rPr lang="en-US" sz="1800">
                  <a:solidFill>
                    <a:schemeClr val="dk1"/>
                  </a:solidFill>
                  <a:latin typeface="Roboto Serif"/>
                  <a:ea typeface="Roboto Serif"/>
                  <a:cs typeface="Roboto Serif"/>
                  <a:sym typeface="Roboto Serif"/>
                </a:rPr>
                <a:t>’* job experience, education, etc. on callbacks.  </a:t>
              </a:r>
              <a:endParaRPr sz="1800">
                <a:solidFill>
                  <a:srgbClr val="A72A1E"/>
                </a:solidFill>
                <a:latin typeface="Roboto Serif"/>
                <a:ea typeface="Roboto Serif"/>
                <a:cs typeface="Roboto Serif"/>
                <a:sym typeface="Roboto Serif"/>
              </a:endParaRPr>
            </a:p>
          </p:txBody>
        </p:sp>
      </p:grpSp>
      <p:grpSp>
        <p:nvGrpSpPr>
          <p:cNvPr id="479" name="Google Shape;479;p50"/>
          <p:cNvGrpSpPr/>
          <p:nvPr/>
        </p:nvGrpSpPr>
        <p:grpSpPr>
          <a:xfrm>
            <a:off x="552356" y="1975097"/>
            <a:ext cx="11182523" cy="1300900"/>
            <a:chOff x="1593000" y="2322568"/>
            <a:chExt cx="5957975" cy="643500"/>
          </a:xfrm>
        </p:grpSpPr>
        <p:sp>
          <p:nvSpPr>
            <p:cNvPr id="480" name="Google Shape;480;p50"/>
            <p:cNvSpPr/>
            <p:nvPr/>
          </p:nvSpPr>
          <p:spPr>
            <a:xfrm>
              <a:off x="3728375" y="2322568"/>
              <a:ext cx="3822600" cy="643500"/>
            </a:xfrm>
            <a:prstGeom prst="rect">
              <a:avLst/>
            </a:prstGeom>
            <a:solidFill>
              <a:srgbClr val="E8EBF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00">
                <a:latin typeface="Roboto Serif"/>
                <a:ea typeface="Roboto Serif"/>
                <a:cs typeface="Roboto Serif"/>
                <a:sym typeface="Roboto Serif"/>
              </a:endParaRPr>
            </a:p>
          </p:txBody>
        </p:sp>
        <p:sp>
          <p:nvSpPr>
            <p:cNvPr id="481" name="Google Shape;481;p50"/>
            <p:cNvSpPr/>
            <p:nvPr/>
          </p:nvSpPr>
          <p:spPr>
            <a:xfrm flipH="1">
              <a:off x="2283025" y="2322575"/>
              <a:ext cx="1844400" cy="642600"/>
            </a:xfrm>
            <a:prstGeom prst="rect">
              <a:avLst/>
            </a:prstGeom>
            <a:solidFill>
              <a:srgbClr val="E8EBF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00">
                <a:latin typeface="Roboto Serif"/>
                <a:ea typeface="Roboto Serif"/>
                <a:cs typeface="Roboto Serif"/>
                <a:sym typeface="Roboto Serif"/>
              </a:endParaRPr>
            </a:p>
          </p:txBody>
        </p:sp>
        <p:sp>
          <p:nvSpPr>
            <p:cNvPr id="482" name="Google Shape;482;p50"/>
            <p:cNvSpPr/>
            <p:nvPr/>
          </p:nvSpPr>
          <p:spPr>
            <a:xfrm rot="-5400000">
              <a:off x="3501574" y="1934671"/>
              <a:ext cx="643356" cy="1419149"/>
            </a:xfrm>
            <a:prstGeom prst="flowChartOffpageConnector">
              <a:avLst/>
            </a:prstGeom>
            <a:solidFill>
              <a:srgbClr val="E8EBF5"/>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00">
                <a:latin typeface="Roboto Serif"/>
                <a:ea typeface="Roboto Serif"/>
                <a:cs typeface="Roboto Serif"/>
                <a:sym typeface="Roboto Serif"/>
              </a:endParaRPr>
            </a:p>
          </p:txBody>
        </p:sp>
        <p:sp>
          <p:nvSpPr>
            <p:cNvPr id="483" name="Google Shape;483;p50"/>
            <p:cNvSpPr/>
            <p:nvPr/>
          </p:nvSpPr>
          <p:spPr>
            <a:xfrm>
              <a:off x="2342625" y="2399951"/>
              <a:ext cx="1940700" cy="495900"/>
            </a:xfrm>
            <a:prstGeom prst="rect">
              <a:avLst/>
            </a:prstGeom>
            <a:solidFill>
              <a:srgbClr val="E8EBF5"/>
            </a:solidFill>
            <a:ln>
              <a:noFill/>
            </a:ln>
          </p:spPr>
          <p:txBody>
            <a:bodyPr spcFirstLastPara="1" wrap="square" lIns="121900" tIns="121900" rIns="121900" bIns="121900" anchor="ctr" anchorCtr="0">
              <a:noAutofit/>
            </a:bodyPr>
            <a:lstStyle/>
            <a:p>
              <a:pPr marL="0" lvl="0" indent="0" algn="l" rtl="0">
                <a:lnSpc>
                  <a:spcPct val="115000"/>
                </a:lnSpc>
                <a:spcBef>
                  <a:spcPts val="0"/>
                </a:spcBef>
                <a:spcAft>
                  <a:spcPts val="0"/>
                </a:spcAft>
                <a:buNone/>
              </a:pPr>
              <a:r>
                <a:rPr lang="en-US" sz="1800">
                  <a:solidFill>
                    <a:schemeClr val="dk1"/>
                  </a:solidFill>
                  <a:latin typeface="Roboto Serif"/>
                  <a:ea typeface="Roboto Serif"/>
                  <a:cs typeface="Roboto Serif"/>
                  <a:sym typeface="Roboto Serif"/>
                </a:rPr>
                <a:t>Interpretation 1</a:t>
              </a:r>
              <a:endParaRPr sz="1800">
                <a:solidFill>
                  <a:schemeClr val="dk1"/>
                </a:solidFill>
                <a:latin typeface="Roboto Serif"/>
                <a:ea typeface="Roboto Serif"/>
                <a:cs typeface="Roboto Serif"/>
                <a:sym typeface="Roboto Serif"/>
              </a:endParaRPr>
            </a:p>
          </p:txBody>
        </p:sp>
        <p:sp>
          <p:nvSpPr>
            <p:cNvPr id="484" name="Google Shape;484;p50"/>
            <p:cNvSpPr/>
            <p:nvPr/>
          </p:nvSpPr>
          <p:spPr>
            <a:xfrm>
              <a:off x="1593000" y="2322568"/>
              <a:ext cx="690000" cy="642300"/>
            </a:xfrm>
            <a:prstGeom prst="rect">
              <a:avLst/>
            </a:prstGeom>
            <a:solidFill>
              <a:srgbClr val="E8EBF5"/>
            </a:solidFill>
            <a:ln>
              <a:noFill/>
            </a:ln>
            <a:effectLst>
              <a:outerShdw blurRad="71438" dist="28575" dir="2700000" algn="bl" rotWithShape="0">
                <a:srgbClr val="000000">
                  <a:alpha val="17000"/>
                </a:srgbClr>
              </a:outerShdw>
            </a:effectLst>
          </p:spPr>
          <p:txBody>
            <a:bodyPr spcFirstLastPara="1" wrap="square" lIns="121900" tIns="121900" rIns="121900" bIns="121900" anchor="ctr" anchorCtr="0">
              <a:noAutofit/>
            </a:bodyPr>
            <a:lstStyle/>
            <a:p>
              <a:pPr marL="0" lvl="0" indent="0" algn="l" rtl="0">
                <a:spcBef>
                  <a:spcPts val="0"/>
                </a:spcBef>
                <a:spcAft>
                  <a:spcPts val="0"/>
                </a:spcAft>
                <a:buNone/>
              </a:pPr>
              <a:endParaRPr sz="1800">
                <a:latin typeface="Roboto Serif"/>
                <a:ea typeface="Roboto Serif"/>
                <a:cs typeface="Roboto Serif"/>
                <a:sym typeface="Roboto Serif"/>
              </a:endParaRPr>
            </a:p>
          </p:txBody>
        </p:sp>
        <p:sp>
          <p:nvSpPr>
            <p:cNvPr id="485" name="Google Shape;485;p50"/>
            <p:cNvSpPr/>
            <p:nvPr/>
          </p:nvSpPr>
          <p:spPr>
            <a:xfrm>
              <a:off x="1593000" y="2322575"/>
              <a:ext cx="690000" cy="642600"/>
            </a:xfrm>
            <a:prstGeom prst="rect">
              <a:avLst/>
            </a:prstGeom>
            <a:solidFill>
              <a:srgbClr val="E8EBF5"/>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3200" b="1">
                  <a:solidFill>
                    <a:schemeClr val="dk1"/>
                  </a:solidFill>
                  <a:latin typeface="Roboto Serif"/>
                  <a:ea typeface="Roboto Serif"/>
                  <a:cs typeface="Roboto Serif"/>
                  <a:sym typeface="Roboto Serif"/>
                </a:rPr>
                <a:t>1</a:t>
              </a:r>
              <a:endParaRPr sz="3500" b="1">
                <a:solidFill>
                  <a:schemeClr val="dk1"/>
                </a:solidFill>
                <a:latin typeface="Roboto Serif"/>
                <a:ea typeface="Roboto Serif"/>
                <a:cs typeface="Roboto Serif"/>
                <a:sym typeface="Roboto Serif"/>
              </a:endParaRPr>
            </a:p>
          </p:txBody>
        </p:sp>
        <p:sp>
          <p:nvSpPr>
            <p:cNvPr id="486" name="Google Shape;486;p50"/>
            <p:cNvSpPr/>
            <p:nvPr/>
          </p:nvSpPr>
          <p:spPr>
            <a:xfrm>
              <a:off x="3820552" y="2323749"/>
              <a:ext cx="3538500" cy="642300"/>
            </a:xfrm>
            <a:prstGeom prst="rect">
              <a:avLst/>
            </a:prstGeom>
            <a:noFill/>
            <a:ln>
              <a:noFill/>
            </a:ln>
          </p:spPr>
          <p:txBody>
            <a:bodyPr spcFirstLastPara="1" wrap="square" lIns="121900" tIns="121900" rIns="121900" bIns="121900" anchor="ctr" anchorCtr="0">
              <a:noAutofit/>
            </a:bodyPr>
            <a:lstStyle/>
            <a:p>
              <a:pPr marL="609600" lvl="0" indent="-419100" algn="l" rtl="0">
                <a:lnSpc>
                  <a:spcPct val="115000"/>
                </a:lnSpc>
                <a:spcBef>
                  <a:spcPts val="0"/>
                </a:spcBef>
                <a:spcAft>
                  <a:spcPts val="0"/>
                </a:spcAft>
                <a:buClr>
                  <a:schemeClr val="dk1"/>
                </a:buClr>
                <a:buSzPts val="1800"/>
                <a:buFont typeface="Roboto Serif"/>
                <a:buChar char="●"/>
              </a:pPr>
              <a:r>
                <a:rPr lang="en-US" sz="1800">
                  <a:solidFill>
                    <a:schemeClr val="dk1"/>
                  </a:solidFill>
                  <a:latin typeface="Roboto Serif"/>
                  <a:ea typeface="Roboto Serif"/>
                  <a:cs typeface="Roboto Serif"/>
                  <a:sym typeface="Roboto Serif"/>
                </a:rPr>
                <a:t>The study reveals the causal effect of presenting Blob 1 Stimulus vs. Blob 2 Stimulus on callbacks.</a:t>
              </a:r>
              <a:endParaRPr sz="1800">
                <a:solidFill>
                  <a:schemeClr val="dk1"/>
                </a:solidFill>
                <a:latin typeface="Roboto Serif"/>
                <a:ea typeface="Roboto Serif"/>
                <a:cs typeface="Roboto Serif"/>
                <a:sym typeface="Roboto Serif"/>
              </a:endParaRPr>
            </a:p>
          </p:txBody>
        </p:sp>
      </p:grpSp>
      <p:sp>
        <p:nvSpPr>
          <p:cNvPr id="487" name="Google Shape;487;p50"/>
          <p:cNvSpPr txBox="1"/>
          <p:nvPr/>
        </p:nvSpPr>
        <p:spPr>
          <a:xfrm>
            <a:off x="0" y="6453150"/>
            <a:ext cx="121920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B7B7B7"/>
                </a:solidFill>
                <a:latin typeface="Roboto Serif"/>
                <a:ea typeface="Roboto Serif"/>
                <a:cs typeface="Roboto Serif"/>
                <a:sym typeface="Roboto Serif"/>
              </a:rPr>
              <a:t>Overview</a:t>
            </a:r>
            <a:r>
              <a:rPr lang="en-US" sz="900">
                <a:solidFill>
                  <a:srgbClr val="CCCCCC"/>
                </a:solidFill>
                <a:latin typeface="Roboto Serif"/>
                <a:ea typeface="Roboto Serif"/>
                <a:cs typeface="Roboto Serif"/>
                <a:sym typeface="Roboto Serif"/>
              </a:rPr>
              <a:t>	</a:t>
            </a:r>
            <a:r>
              <a:rPr lang="en-US" sz="900" b="1">
                <a:solidFill>
                  <a:srgbClr val="0070C0"/>
                </a:solidFill>
                <a:latin typeface="Roboto Serif"/>
                <a:ea typeface="Roboto Serif"/>
                <a:cs typeface="Roboto Serif"/>
                <a:sym typeface="Roboto Serif"/>
              </a:rPr>
              <a:t>Audit Studies: Canons of Interpretation</a:t>
            </a:r>
            <a:r>
              <a:rPr lang="en-US" sz="900">
                <a:solidFill>
                  <a:srgbClr val="B7B7B7"/>
                </a:solidFill>
                <a:latin typeface="Roboto Serif"/>
                <a:ea typeface="Roboto Serif"/>
                <a:cs typeface="Roboto Serif"/>
                <a:sym typeface="Roboto Serif"/>
              </a:rPr>
              <a:t>	Interpretation 1	Interpretation 2	Interpretation 3	Implications</a:t>
            </a:r>
            <a:endParaRPr sz="900">
              <a:solidFill>
                <a:srgbClr val="CCCCCC"/>
              </a:solidFill>
              <a:latin typeface="Roboto Serif"/>
              <a:ea typeface="Roboto Serif"/>
              <a:cs typeface="Roboto Serif"/>
              <a:sym typeface="Roboto Serif"/>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bg>
      <p:bgPr>
        <a:solidFill>
          <a:srgbClr val="FFF2CC"/>
        </a:solidFill>
        <a:effectLst/>
      </p:bgPr>
    </p:bg>
    <p:spTree>
      <p:nvGrpSpPr>
        <p:cNvPr id="1" name="Shape 492"/>
        <p:cNvGrpSpPr/>
        <p:nvPr/>
      </p:nvGrpSpPr>
      <p:grpSpPr>
        <a:xfrm>
          <a:off x="0" y="0"/>
          <a:ext cx="0" cy="0"/>
          <a:chOff x="0" y="0"/>
          <a:chExt cx="0" cy="0"/>
        </a:xfrm>
      </p:grpSpPr>
      <p:sp>
        <p:nvSpPr>
          <p:cNvPr id="493" name="Google Shape;493;p51"/>
          <p:cNvSpPr txBox="1">
            <a:spLocks noGrp="1"/>
          </p:cNvSpPr>
          <p:nvPr>
            <p:ph type="body" idx="1"/>
          </p:nvPr>
        </p:nvSpPr>
        <p:spPr>
          <a:xfrm>
            <a:off x="457200" y="1454500"/>
            <a:ext cx="7455000" cy="4925100"/>
          </a:xfrm>
          <a:prstGeom prst="rect">
            <a:avLst/>
          </a:prstGeom>
        </p:spPr>
        <p:txBody>
          <a:bodyPr spcFirstLastPara="1" wrap="square" lIns="91425" tIns="45700" rIns="91425" bIns="45700" anchor="t" anchorCtr="0">
            <a:noAutofit/>
          </a:bodyPr>
          <a:lstStyle/>
          <a:p>
            <a:pPr marL="457200" lvl="0" indent="-342900" algn="l" rtl="0">
              <a:lnSpc>
                <a:spcPct val="115000"/>
              </a:lnSpc>
              <a:spcBef>
                <a:spcPts val="1000"/>
              </a:spcBef>
              <a:spcAft>
                <a:spcPts val="0"/>
              </a:spcAft>
              <a:buSzPts val="1800"/>
              <a:buFont typeface="Roboto Serif"/>
              <a:buChar char="•"/>
            </a:pPr>
            <a:r>
              <a:rPr lang="en-US" sz="1800">
                <a:latin typeface="Roboto Serif"/>
                <a:ea typeface="Roboto Serif"/>
                <a:cs typeface="Roboto Serif"/>
                <a:sym typeface="Roboto Serif"/>
              </a:rPr>
              <a:t>This version takes the treatment to be exposing a person to two different stimuli, and the </a:t>
            </a:r>
            <a:r>
              <a:rPr lang="en-US" sz="1800" b="1">
                <a:latin typeface="Roboto Serif"/>
                <a:ea typeface="Roboto Serif"/>
                <a:cs typeface="Roboto Serif"/>
                <a:sym typeface="Roboto Serif"/>
              </a:rPr>
              <a:t>only assumption is that the stimuli differ in </a:t>
            </a:r>
            <a:r>
              <a:rPr lang="en-US" sz="1800" b="1" i="1">
                <a:latin typeface="Roboto Serif"/>
                <a:ea typeface="Roboto Serif"/>
                <a:cs typeface="Roboto Serif"/>
                <a:sym typeface="Roboto Serif"/>
              </a:rPr>
              <a:t>some</a:t>
            </a:r>
            <a:r>
              <a:rPr lang="en-US" sz="1800" b="1">
                <a:latin typeface="Roboto Serif"/>
                <a:ea typeface="Roboto Serif"/>
                <a:cs typeface="Roboto Serif"/>
                <a:sym typeface="Roboto Serif"/>
              </a:rPr>
              <a:t> respects.</a:t>
            </a:r>
            <a:br>
              <a:rPr lang="en-US" sz="1800" b="1">
                <a:latin typeface="Roboto Serif"/>
                <a:ea typeface="Roboto Serif"/>
                <a:cs typeface="Roboto Serif"/>
                <a:sym typeface="Roboto Serif"/>
              </a:rPr>
            </a:br>
            <a:endParaRPr sz="1800" b="1">
              <a:latin typeface="Roboto Serif"/>
              <a:ea typeface="Roboto Serif"/>
              <a:cs typeface="Roboto Serif"/>
              <a:sym typeface="Roboto Serif"/>
            </a:endParaRPr>
          </a:p>
          <a:p>
            <a:pPr marL="457200" lvl="0" indent="-342900" algn="l" rtl="0">
              <a:lnSpc>
                <a:spcPct val="115000"/>
              </a:lnSpc>
              <a:spcBef>
                <a:spcPts val="1000"/>
              </a:spcBef>
              <a:spcAft>
                <a:spcPts val="0"/>
              </a:spcAft>
              <a:buSzPts val="1800"/>
              <a:buFont typeface="Roboto Serif"/>
              <a:buChar char="•"/>
            </a:pPr>
            <a:r>
              <a:rPr lang="en-US" sz="1800">
                <a:latin typeface="Roboto Serif"/>
                <a:ea typeface="Roboto Serif"/>
                <a:cs typeface="Roboto Serif"/>
                <a:sym typeface="Roboto Serif"/>
              </a:rPr>
              <a:t>It makes </a:t>
            </a:r>
            <a:r>
              <a:rPr lang="en-US" sz="1800" b="1">
                <a:latin typeface="Roboto Serif"/>
                <a:ea typeface="Roboto Serif"/>
                <a:cs typeface="Roboto Serif"/>
                <a:sym typeface="Roboto Serif"/>
              </a:rPr>
              <a:t>no assumption about the </a:t>
            </a:r>
            <a:r>
              <a:rPr lang="en-US" sz="1800" b="1" i="1">
                <a:latin typeface="Roboto Serif"/>
                <a:ea typeface="Roboto Serif"/>
                <a:cs typeface="Roboto Serif"/>
                <a:sym typeface="Roboto Serif"/>
              </a:rPr>
              <a:t>meanings (if any) perceived</a:t>
            </a:r>
            <a:r>
              <a:rPr lang="en-US" sz="1800">
                <a:latin typeface="Roboto Serif"/>
                <a:ea typeface="Roboto Serif"/>
                <a:cs typeface="Roboto Serif"/>
                <a:sym typeface="Roboto Serif"/>
              </a:rPr>
              <a:t> by decision makers when they see, e.g., Blob 1.</a:t>
            </a:r>
            <a:br>
              <a:rPr lang="en-US" sz="1800">
                <a:latin typeface="Roboto Serif"/>
                <a:ea typeface="Roboto Serif"/>
                <a:cs typeface="Roboto Serif"/>
                <a:sym typeface="Roboto Serif"/>
              </a:rPr>
            </a:br>
            <a:endParaRPr sz="1800">
              <a:latin typeface="Roboto Serif"/>
              <a:ea typeface="Roboto Serif"/>
              <a:cs typeface="Roboto Serif"/>
              <a:sym typeface="Roboto Serif"/>
            </a:endParaRPr>
          </a:p>
          <a:p>
            <a:pPr marL="457200" lvl="0" indent="-342900" algn="l" rtl="0">
              <a:lnSpc>
                <a:spcPct val="115000"/>
              </a:lnSpc>
              <a:spcBef>
                <a:spcPts val="1000"/>
              </a:spcBef>
              <a:spcAft>
                <a:spcPts val="0"/>
              </a:spcAft>
              <a:buSzPts val="1800"/>
              <a:buFont typeface="Roboto Serif"/>
              <a:buChar char="•"/>
            </a:pPr>
            <a:r>
              <a:rPr lang="en-US" sz="1800">
                <a:latin typeface="Roboto Serif"/>
                <a:ea typeface="Roboto Serif"/>
                <a:cs typeface="Roboto Serif"/>
                <a:sym typeface="Roboto Serif"/>
              </a:rPr>
              <a:t>It’s just a “blob,” because no assumptions are made at all about the contents of the résumés, so no grounds to distinguish between the résumé’s “experience” text vs. the “name” text, or even to call any part of the blob “text”!</a:t>
            </a:r>
            <a:endParaRPr sz="1800">
              <a:latin typeface="Roboto Serif"/>
              <a:ea typeface="Roboto Serif"/>
              <a:cs typeface="Roboto Serif"/>
              <a:sym typeface="Roboto Serif"/>
            </a:endParaRPr>
          </a:p>
        </p:txBody>
      </p:sp>
      <p:grpSp>
        <p:nvGrpSpPr>
          <p:cNvPr id="494" name="Google Shape;494;p51"/>
          <p:cNvGrpSpPr/>
          <p:nvPr/>
        </p:nvGrpSpPr>
        <p:grpSpPr>
          <a:xfrm>
            <a:off x="8064222" y="2454595"/>
            <a:ext cx="3867227" cy="1948810"/>
            <a:chOff x="3797225" y="3116250"/>
            <a:chExt cx="3092050" cy="1057125"/>
          </a:xfrm>
        </p:grpSpPr>
        <p:pic>
          <p:nvPicPr>
            <p:cNvPr id="495" name="Google Shape;495;p51" descr="Image result for sample resume correspondence study"/>
            <p:cNvPicPr preferRelativeResize="0"/>
            <p:nvPr/>
          </p:nvPicPr>
          <p:blipFill rotWithShape="1">
            <a:blip r:embed="rId3">
              <a:alphaModFix/>
            </a:blip>
            <a:srcRect b="68599"/>
            <a:stretch/>
          </p:blipFill>
          <p:spPr>
            <a:xfrm>
              <a:off x="3797225" y="3116250"/>
              <a:ext cx="3092050" cy="1057125"/>
            </a:xfrm>
            <a:prstGeom prst="rect">
              <a:avLst/>
            </a:prstGeom>
            <a:noFill/>
            <a:ln w="9525" cap="flat" cmpd="sng">
              <a:solidFill>
                <a:schemeClr val="dk1"/>
              </a:solidFill>
              <a:prstDash val="solid"/>
              <a:round/>
              <a:headEnd type="none" w="sm" len="sm"/>
              <a:tailEnd type="none" w="sm" len="sm"/>
            </a:ln>
          </p:spPr>
        </p:pic>
        <p:sp>
          <p:nvSpPr>
            <p:cNvPr id="496" name="Google Shape;496;p51"/>
            <p:cNvSpPr txBox="1"/>
            <p:nvPr/>
          </p:nvSpPr>
          <p:spPr>
            <a:xfrm>
              <a:off x="4938100" y="3157584"/>
              <a:ext cx="810300" cy="1170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800" b="1">
                  <a:solidFill>
                    <a:schemeClr val="dk1"/>
                  </a:solidFill>
                  <a:latin typeface="Times"/>
                  <a:ea typeface="Times"/>
                  <a:cs typeface="Times"/>
                  <a:sym typeface="Times"/>
                </a:rPr>
                <a:t>Greg Baker </a:t>
              </a:r>
              <a:endParaRPr sz="1000"/>
            </a:p>
          </p:txBody>
        </p:sp>
      </p:grpSp>
      <p:sp>
        <p:nvSpPr>
          <p:cNvPr id="497" name="Google Shape;497;p51"/>
          <p:cNvSpPr txBox="1">
            <a:spLocks noGrp="1"/>
          </p:cNvSpPr>
          <p:nvPr>
            <p:ph type="title"/>
          </p:nvPr>
        </p:nvSpPr>
        <p:spPr>
          <a:xfrm>
            <a:off x="457200" y="154500"/>
            <a:ext cx="11277600" cy="1325700"/>
          </a:xfrm>
          <a:prstGeom prst="rect">
            <a:avLst/>
          </a:prstGeom>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3200">
                <a:solidFill>
                  <a:srgbClr val="0B5394"/>
                </a:solidFill>
              </a:rPr>
              <a:t>Interpretation #1: Treatment is Blob 1 vs. Blob 2</a:t>
            </a:r>
            <a:endParaRPr sz="4000"/>
          </a:p>
        </p:txBody>
      </p:sp>
      <p:sp>
        <p:nvSpPr>
          <p:cNvPr id="498" name="Google Shape;498;p51"/>
          <p:cNvSpPr txBox="1"/>
          <p:nvPr/>
        </p:nvSpPr>
        <p:spPr>
          <a:xfrm>
            <a:off x="8064188" y="2224500"/>
            <a:ext cx="3867300" cy="1539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0" tIns="0" rIns="91425" bIns="0" anchor="t" anchorCtr="0">
            <a:spAutoFit/>
          </a:bodyPr>
          <a:lstStyle/>
          <a:p>
            <a:pPr marL="0" lvl="0" indent="0" algn="ctr" rtl="0">
              <a:spcBef>
                <a:spcPts val="0"/>
              </a:spcBef>
              <a:spcAft>
                <a:spcPts val="0"/>
              </a:spcAft>
              <a:buNone/>
            </a:pPr>
            <a:r>
              <a:rPr lang="en-US" sz="1000" b="1">
                <a:latin typeface="Times New Roman"/>
                <a:ea typeface="Times New Roman"/>
                <a:cs typeface="Times New Roman"/>
                <a:sym typeface="Times New Roman"/>
              </a:rPr>
              <a:t>Blob 1</a:t>
            </a:r>
            <a:endParaRPr sz="1000" b="1">
              <a:latin typeface="Times New Roman"/>
              <a:ea typeface="Times New Roman"/>
              <a:cs typeface="Times New Roman"/>
              <a:sym typeface="Times New Roman"/>
            </a:endParaRPr>
          </a:p>
        </p:txBody>
      </p:sp>
      <p:pic>
        <p:nvPicPr>
          <p:cNvPr id="499" name="Google Shape;499;p51"/>
          <p:cNvPicPr preferRelativeResize="0"/>
          <p:nvPr/>
        </p:nvPicPr>
        <p:blipFill>
          <a:blip r:embed="rId4">
            <a:alphaModFix/>
          </a:blip>
          <a:stretch>
            <a:fillRect/>
          </a:stretch>
        </p:blipFill>
        <p:spPr>
          <a:xfrm>
            <a:off x="3909263" y="5394212"/>
            <a:ext cx="4373474" cy="697888"/>
          </a:xfrm>
          <a:prstGeom prst="rect">
            <a:avLst/>
          </a:prstGeom>
          <a:noFill/>
          <a:ln>
            <a:noFill/>
          </a:ln>
        </p:spPr>
      </p:pic>
      <p:sp>
        <p:nvSpPr>
          <p:cNvPr id="500" name="Google Shape;500;p5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64</a:t>
            </a:fld>
            <a:endParaRPr/>
          </a:p>
        </p:txBody>
      </p:sp>
      <p:sp>
        <p:nvSpPr>
          <p:cNvPr id="501" name="Google Shape;501;p51"/>
          <p:cNvSpPr txBox="1"/>
          <p:nvPr/>
        </p:nvSpPr>
        <p:spPr>
          <a:xfrm>
            <a:off x="0" y="6453150"/>
            <a:ext cx="121920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B7B7B7"/>
                </a:solidFill>
                <a:latin typeface="Roboto Serif"/>
                <a:ea typeface="Roboto Serif"/>
                <a:cs typeface="Roboto Serif"/>
                <a:sym typeface="Roboto Serif"/>
              </a:rPr>
              <a:t>Overview</a:t>
            </a:r>
            <a:r>
              <a:rPr lang="en-US" sz="900">
                <a:solidFill>
                  <a:srgbClr val="CCCCCC"/>
                </a:solidFill>
                <a:latin typeface="Roboto Serif"/>
                <a:ea typeface="Roboto Serif"/>
                <a:cs typeface="Roboto Serif"/>
                <a:sym typeface="Roboto Serif"/>
              </a:rPr>
              <a:t>	</a:t>
            </a:r>
            <a:r>
              <a:rPr lang="en-US" sz="900">
                <a:solidFill>
                  <a:srgbClr val="B7B7B7"/>
                </a:solidFill>
                <a:latin typeface="Roboto Serif"/>
                <a:ea typeface="Roboto Serif"/>
                <a:cs typeface="Roboto Serif"/>
                <a:sym typeface="Roboto Serif"/>
              </a:rPr>
              <a:t>Audit Studies: Canons of Interpretation	</a:t>
            </a:r>
            <a:r>
              <a:rPr lang="en-US" sz="900" b="1">
                <a:solidFill>
                  <a:srgbClr val="0070C0"/>
                </a:solidFill>
                <a:latin typeface="Roboto Serif"/>
                <a:ea typeface="Roboto Serif"/>
                <a:cs typeface="Roboto Serif"/>
                <a:sym typeface="Roboto Serif"/>
              </a:rPr>
              <a:t>Interpretation 1</a:t>
            </a:r>
            <a:r>
              <a:rPr lang="en-US" sz="900">
                <a:solidFill>
                  <a:srgbClr val="B7B7B7"/>
                </a:solidFill>
                <a:latin typeface="Roboto Serif"/>
                <a:ea typeface="Roboto Serif"/>
                <a:cs typeface="Roboto Serif"/>
                <a:sym typeface="Roboto Serif"/>
              </a:rPr>
              <a:t>	Interpretation 2	Interpretation 3	Implications</a:t>
            </a:r>
            <a:endParaRPr sz="900">
              <a:solidFill>
                <a:srgbClr val="CCCCCC"/>
              </a:solidFill>
              <a:latin typeface="Roboto Serif"/>
              <a:ea typeface="Roboto Serif"/>
              <a:cs typeface="Roboto Serif"/>
              <a:sym typeface="Roboto Serif"/>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bg>
      <p:bgPr>
        <a:solidFill>
          <a:srgbClr val="FFF2CC"/>
        </a:solidFill>
        <a:effectLst/>
      </p:bgPr>
    </p:bg>
    <p:spTree>
      <p:nvGrpSpPr>
        <p:cNvPr id="1" name="Shape 506"/>
        <p:cNvGrpSpPr/>
        <p:nvPr/>
      </p:nvGrpSpPr>
      <p:grpSpPr>
        <a:xfrm>
          <a:off x="0" y="0"/>
          <a:ext cx="0" cy="0"/>
          <a:chOff x="0" y="0"/>
          <a:chExt cx="0" cy="0"/>
        </a:xfrm>
      </p:grpSpPr>
      <p:sp>
        <p:nvSpPr>
          <p:cNvPr id="507" name="Google Shape;507;p52"/>
          <p:cNvSpPr txBox="1">
            <a:spLocks noGrp="1"/>
          </p:cNvSpPr>
          <p:nvPr>
            <p:ph type="title"/>
          </p:nvPr>
        </p:nvSpPr>
        <p:spPr>
          <a:xfrm>
            <a:off x="457200" y="163825"/>
            <a:ext cx="11277600" cy="1274100"/>
          </a:xfrm>
          <a:prstGeom prst="rect">
            <a:avLst/>
          </a:prstGeom>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3200">
                <a:solidFill>
                  <a:srgbClr val="0B5394"/>
                </a:solidFill>
              </a:rPr>
              <a:t>Interpretation #1: Blob 1 vs. Blob 2</a:t>
            </a:r>
            <a:endParaRPr sz="4000"/>
          </a:p>
        </p:txBody>
      </p:sp>
      <p:sp>
        <p:nvSpPr>
          <p:cNvPr id="508" name="Google Shape;508;p52"/>
          <p:cNvSpPr txBox="1">
            <a:spLocks noGrp="1"/>
          </p:cNvSpPr>
          <p:nvPr>
            <p:ph type="body" idx="1"/>
          </p:nvPr>
        </p:nvSpPr>
        <p:spPr>
          <a:xfrm>
            <a:off x="457200" y="1438000"/>
            <a:ext cx="11277600" cy="5278500"/>
          </a:xfrm>
          <a:prstGeom prst="rect">
            <a:avLst/>
          </a:prstGeom>
        </p:spPr>
        <p:txBody>
          <a:bodyPr spcFirstLastPara="1" wrap="square" lIns="91425" tIns="45700" rIns="91425" bIns="45700" anchor="t" anchorCtr="0">
            <a:noAutofit/>
          </a:bodyPr>
          <a:lstStyle/>
          <a:p>
            <a:pPr marL="0" lvl="0" indent="0" algn="l" rtl="0">
              <a:lnSpc>
                <a:spcPct val="115000"/>
              </a:lnSpc>
              <a:spcBef>
                <a:spcPts val="1000"/>
              </a:spcBef>
              <a:spcAft>
                <a:spcPts val="0"/>
              </a:spcAft>
              <a:buNone/>
            </a:pPr>
            <a:r>
              <a:rPr lang="en-US" sz="1800" b="1">
                <a:latin typeface="Roboto Serif"/>
                <a:ea typeface="Roboto Serif"/>
                <a:cs typeface="Roboto Serif"/>
                <a:sym typeface="Roboto Serif"/>
              </a:rPr>
              <a:t>We do not think folks adopt this version for the following reason:</a:t>
            </a:r>
            <a:endParaRPr sz="1800">
              <a:latin typeface="Roboto Serif"/>
              <a:ea typeface="Roboto Serif"/>
              <a:cs typeface="Roboto Serif"/>
              <a:sym typeface="Roboto Serif"/>
            </a:endParaRPr>
          </a:p>
          <a:p>
            <a:pPr marL="457200" lvl="0" indent="-342900" algn="l" rtl="0">
              <a:lnSpc>
                <a:spcPct val="115000"/>
              </a:lnSpc>
              <a:spcBef>
                <a:spcPts val="1000"/>
              </a:spcBef>
              <a:spcAft>
                <a:spcPts val="0"/>
              </a:spcAft>
              <a:buSzPts val="1800"/>
              <a:buFont typeface="Times New Roman"/>
              <a:buChar char="•"/>
            </a:pPr>
            <a:r>
              <a:rPr lang="en-US" sz="1800" b="1">
                <a:latin typeface="Roboto Serif"/>
                <a:ea typeface="Roboto Serif"/>
                <a:cs typeface="Roboto Serif"/>
                <a:sym typeface="Roboto Serif"/>
              </a:rPr>
              <a:t>It’s no longer about race:</a:t>
            </a:r>
            <a:r>
              <a:rPr lang="en-US" sz="1800">
                <a:latin typeface="Roboto Serif"/>
                <a:ea typeface="Roboto Serif"/>
                <a:cs typeface="Roboto Serif"/>
                <a:sym typeface="Roboto Serif"/>
              </a:rPr>
              <a:t> Because no assumptions are made about the meanings perceived, there is no ground to call it a study of the causal effects of perceiving race</a:t>
            </a:r>
            <a:br>
              <a:rPr lang="en-US" sz="1800">
                <a:latin typeface="Roboto Serif"/>
                <a:ea typeface="Roboto Serif"/>
                <a:cs typeface="Roboto Serif"/>
                <a:sym typeface="Roboto Serif"/>
              </a:rPr>
            </a:br>
            <a:endParaRPr sz="1800">
              <a:latin typeface="Roboto Serif"/>
              <a:ea typeface="Roboto Serif"/>
              <a:cs typeface="Roboto Serif"/>
              <a:sym typeface="Roboto Serif"/>
            </a:endParaRPr>
          </a:p>
          <a:p>
            <a:pPr marL="457200" marR="0" lvl="0" indent="-342900" algn="l" rtl="0">
              <a:lnSpc>
                <a:spcPct val="115000"/>
              </a:lnSpc>
              <a:spcBef>
                <a:spcPts val="0"/>
              </a:spcBef>
              <a:spcAft>
                <a:spcPts val="0"/>
              </a:spcAft>
              <a:buSzPts val="1800"/>
              <a:buFont typeface="Times New Roman"/>
              <a:buChar char="•"/>
            </a:pPr>
            <a:r>
              <a:rPr lang="en-US" sz="1800" b="1">
                <a:latin typeface="Roboto Serif"/>
                <a:ea typeface="Roboto Serif"/>
                <a:cs typeface="Roboto Serif"/>
                <a:sym typeface="Roboto Serif"/>
              </a:rPr>
              <a:t>Lack of connection between stimuli: </a:t>
            </a:r>
            <a:r>
              <a:rPr lang="en-US" sz="1800">
                <a:latin typeface="Roboto Serif"/>
                <a:ea typeface="Roboto Serif"/>
                <a:cs typeface="Roboto Serif"/>
                <a:sym typeface="Roboto Serif"/>
              </a:rPr>
              <a:t>Because no assumptions are made about the meanings perceived by the other text, what was the point of writing “same” text? </a:t>
            </a:r>
            <a:br>
              <a:rPr lang="en-US" sz="1800">
                <a:latin typeface="Roboto Serif"/>
                <a:ea typeface="Roboto Serif"/>
                <a:cs typeface="Roboto Serif"/>
                <a:sym typeface="Roboto Serif"/>
              </a:rPr>
            </a:br>
            <a:endParaRPr sz="1800">
              <a:latin typeface="Roboto Serif"/>
              <a:ea typeface="Roboto Serif"/>
              <a:cs typeface="Roboto Serif"/>
              <a:sym typeface="Roboto Serif"/>
            </a:endParaRPr>
          </a:p>
          <a:p>
            <a:pPr marL="457200" marR="0" lvl="0" indent="-342900" algn="l" rtl="0">
              <a:lnSpc>
                <a:spcPct val="115000"/>
              </a:lnSpc>
              <a:spcBef>
                <a:spcPts val="0"/>
              </a:spcBef>
              <a:spcAft>
                <a:spcPts val="0"/>
              </a:spcAft>
              <a:buSzPts val="1800"/>
              <a:buFont typeface="Times New Roman"/>
              <a:buChar char="•"/>
            </a:pPr>
            <a:r>
              <a:rPr lang="en-US" sz="1800" b="1">
                <a:latin typeface="Roboto Serif"/>
                <a:ea typeface="Roboto Serif"/>
                <a:cs typeface="Roboto Serif"/>
                <a:sym typeface="Roboto Serif"/>
              </a:rPr>
              <a:t>Lack of similarity between stimuli</a:t>
            </a:r>
            <a:r>
              <a:rPr lang="en-US" sz="1800">
                <a:latin typeface="Roboto Serif"/>
                <a:ea typeface="Roboto Serif"/>
                <a:cs typeface="Roboto Serif"/>
                <a:sym typeface="Roboto Serif"/>
              </a:rPr>
              <a:t>: Can’t assume the resumes are “the same” in any respect. In fact, not grounds to even call it a resume! It is just a blob stimulus</a:t>
            </a:r>
            <a:br>
              <a:rPr lang="en-US" sz="1800">
                <a:latin typeface="Roboto Serif"/>
                <a:ea typeface="Roboto Serif"/>
                <a:cs typeface="Roboto Serif"/>
                <a:sym typeface="Roboto Serif"/>
              </a:rPr>
            </a:br>
            <a:endParaRPr sz="1800">
              <a:latin typeface="Roboto Serif"/>
              <a:ea typeface="Roboto Serif"/>
              <a:cs typeface="Roboto Serif"/>
              <a:sym typeface="Roboto Serif"/>
            </a:endParaRPr>
          </a:p>
        </p:txBody>
      </p:sp>
      <p:sp>
        <p:nvSpPr>
          <p:cNvPr id="509" name="Google Shape;509;p5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65</a:t>
            </a:fld>
            <a:endParaRPr/>
          </a:p>
        </p:txBody>
      </p:sp>
      <p:sp>
        <p:nvSpPr>
          <p:cNvPr id="510" name="Google Shape;510;p52"/>
          <p:cNvSpPr txBox="1"/>
          <p:nvPr/>
        </p:nvSpPr>
        <p:spPr>
          <a:xfrm>
            <a:off x="0" y="6453150"/>
            <a:ext cx="121920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B7B7B7"/>
                </a:solidFill>
                <a:latin typeface="Roboto Serif"/>
                <a:ea typeface="Roboto Serif"/>
                <a:cs typeface="Roboto Serif"/>
                <a:sym typeface="Roboto Serif"/>
              </a:rPr>
              <a:t>Overview</a:t>
            </a:r>
            <a:r>
              <a:rPr lang="en-US" sz="900">
                <a:solidFill>
                  <a:srgbClr val="CCCCCC"/>
                </a:solidFill>
                <a:latin typeface="Roboto Serif"/>
                <a:ea typeface="Roboto Serif"/>
                <a:cs typeface="Roboto Serif"/>
                <a:sym typeface="Roboto Serif"/>
              </a:rPr>
              <a:t>	</a:t>
            </a:r>
            <a:r>
              <a:rPr lang="en-US" sz="900">
                <a:solidFill>
                  <a:srgbClr val="B7B7B7"/>
                </a:solidFill>
                <a:latin typeface="Roboto Serif"/>
                <a:ea typeface="Roboto Serif"/>
                <a:cs typeface="Roboto Serif"/>
                <a:sym typeface="Roboto Serif"/>
              </a:rPr>
              <a:t>Audit Studies: Canons of Interpretation	</a:t>
            </a:r>
            <a:r>
              <a:rPr lang="en-US" sz="900" b="1">
                <a:solidFill>
                  <a:srgbClr val="0070C0"/>
                </a:solidFill>
                <a:latin typeface="Roboto Serif"/>
                <a:ea typeface="Roboto Serif"/>
                <a:cs typeface="Roboto Serif"/>
                <a:sym typeface="Roboto Serif"/>
              </a:rPr>
              <a:t>Interpretation 1</a:t>
            </a:r>
            <a:r>
              <a:rPr lang="en-US" sz="900">
                <a:solidFill>
                  <a:srgbClr val="B7B7B7"/>
                </a:solidFill>
                <a:latin typeface="Roboto Serif"/>
                <a:ea typeface="Roboto Serif"/>
                <a:cs typeface="Roboto Serif"/>
                <a:sym typeface="Roboto Serif"/>
              </a:rPr>
              <a:t>	Interpretation 2	Interpretation 3	Implications</a:t>
            </a:r>
            <a:endParaRPr sz="900">
              <a:solidFill>
                <a:srgbClr val="CCCCCC"/>
              </a:solidFill>
              <a:latin typeface="Roboto Serif"/>
              <a:ea typeface="Roboto Serif"/>
              <a:cs typeface="Roboto Serif"/>
              <a:sym typeface="Roboto Serif"/>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bg>
      <p:bgPr>
        <a:solidFill>
          <a:srgbClr val="FFF2CC"/>
        </a:solidFill>
        <a:effectLst/>
      </p:bgPr>
    </p:bg>
    <p:spTree>
      <p:nvGrpSpPr>
        <p:cNvPr id="1" name="Shape 515"/>
        <p:cNvGrpSpPr/>
        <p:nvPr/>
      </p:nvGrpSpPr>
      <p:grpSpPr>
        <a:xfrm>
          <a:off x="0" y="0"/>
          <a:ext cx="0" cy="0"/>
          <a:chOff x="0" y="0"/>
          <a:chExt cx="0" cy="0"/>
        </a:xfrm>
      </p:grpSpPr>
      <p:sp>
        <p:nvSpPr>
          <p:cNvPr id="516" name="Google Shape;516;p53"/>
          <p:cNvSpPr txBox="1">
            <a:spLocks noGrp="1"/>
          </p:cNvSpPr>
          <p:nvPr>
            <p:ph type="body" idx="1"/>
          </p:nvPr>
        </p:nvSpPr>
        <p:spPr>
          <a:xfrm>
            <a:off x="531600" y="1447850"/>
            <a:ext cx="11128800" cy="5278500"/>
          </a:xfrm>
          <a:prstGeom prst="rect">
            <a:avLst/>
          </a:prstGeom>
        </p:spPr>
        <p:txBody>
          <a:bodyPr spcFirstLastPara="1" wrap="square" lIns="91425" tIns="45700" rIns="91425" bIns="45700" anchor="t" anchorCtr="0">
            <a:noAutofit/>
          </a:bodyPr>
          <a:lstStyle/>
          <a:p>
            <a:pPr marL="0" lvl="0" indent="0" algn="l" rtl="0">
              <a:lnSpc>
                <a:spcPct val="115000"/>
              </a:lnSpc>
              <a:spcBef>
                <a:spcPts val="1000"/>
              </a:spcBef>
              <a:spcAft>
                <a:spcPts val="0"/>
              </a:spcAft>
              <a:buNone/>
            </a:pPr>
            <a:r>
              <a:rPr lang="en-US" sz="1800">
                <a:latin typeface="Roboto Serif"/>
                <a:ea typeface="Roboto Serif"/>
                <a:cs typeface="Roboto Serif"/>
                <a:sym typeface="Roboto Serif"/>
              </a:rPr>
              <a:t>This is how </a:t>
            </a:r>
            <a:r>
              <a:rPr lang="en-US" sz="1800" b="1">
                <a:latin typeface="Roboto Serif"/>
                <a:ea typeface="Roboto Serif"/>
                <a:cs typeface="Roboto Serif"/>
                <a:sym typeface="Roboto Serif"/>
              </a:rPr>
              <a:t>a lot of folks interpret the results of audit studies</a:t>
            </a:r>
            <a:r>
              <a:rPr lang="en-US" sz="1800">
                <a:latin typeface="Roboto Serif"/>
                <a:ea typeface="Roboto Serif"/>
                <a:cs typeface="Roboto Serif"/>
                <a:sym typeface="Roboto Serif"/>
              </a:rPr>
              <a:t>, to be after the following causal contrast (writing ICE for ease here): </a:t>
            </a:r>
            <a:endParaRPr sz="1800">
              <a:latin typeface="Roboto Serif"/>
              <a:ea typeface="Roboto Serif"/>
              <a:cs typeface="Roboto Serif"/>
              <a:sym typeface="Roboto Serif"/>
            </a:endParaRPr>
          </a:p>
          <a:p>
            <a:pPr marL="0" lvl="0" indent="0" algn="ctr" rtl="0">
              <a:lnSpc>
                <a:spcPct val="115000"/>
              </a:lnSpc>
              <a:spcBef>
                <a:spcPts val="1000"/>
              </a:spcBef>
              <a:spcAft>
                <a:spcPts val="0"/>
              </a:spcAft>
              <a:buClr>
                <a:schemeClr val="dk1"/>
              </a:buClr>
              <a:buSzPts val="1100"/>
              <a:buFont typeface="Arial"/>
              <a:buNone/>
            </a:pPr>
            <a:endParaRPr sz="1800">
              <a:latin typeface="Roboto Serif"/>
              <a:ea typeface="Roboto Serif"/>
              <a:cs typeface="Roboto Serif"/>
              <a:sym typeface="Roboto Serif"/>
            </a:endParaRPr>
          </a:p>
          <a:p>
            <a:pPr marL="0" lvl="0" indent="0" algn="l" rtl="0">
              <a:lnSpc>
                <a:spcPct val="115000"/>
              </a:lnSpc>
              <a:spcBef>
                <a:spcPts val="1000"/>
              </a:spcBef>
              <a:spcAft>
                <a:spcPts val="0"/>
              </a:spcAft>
              <a:buClr>
                <a:srgbClr val="000000"/>
              </a:buClr>
              <a:buSzPts val="1100"/>
              <a:buFont typeface="Arial"/>
              <a:buNone/>
            </a:pPr>
            <a:endParaRPr sz="1800">
              <a:latin typeface="Roboto Serif"/>
              <a:ea typeface="Roboto Serif"/>
              <a:cs typeface="Roboto Serif"/>
              <a:sym typeface="Roboto Serif"/>
            </a:endParaRPr>
          </a:p>
          <a:p>
            <a:pPr marL="0" lvl="0" indent="0" algn="l" rtl="0">
              <a:lnSpc>
                <a:spcPct val="115000"/>
              </a:lnSpc>
              <a:spcBef>
                <a:spcPts val="1000"/>
              </a:spcBef>
              <a:spcAft>
                <a:spcPts val="0"/>
              </a:spcAft>
              <a:buClr>
                <a:srgbClr val="000000"/>
              </a:buClr>
              <a:buSzPts val="1100"/>
              <a:buFont typeface="Arial"/>
              <a:buNone/>
            </a:pPr>
            <a:endParaRPr sz="1800">
              <a:latin typeface="Roboto Serif"/>
              <a:ea typeface="Roboto Serif"/>
              <a:cs typeface="Roboto Serif"/>
              <a:sym typeface="Roboto Serif"/>
            </a:endParaRPr>
          </a:p>
          <a:p>
            <a:pPr marL="0" lvl="0" indent="0" algn="l" rtl="0">
              <a:lnSpc>
                <a:spcPct val="115000"/>
              </a:lnSpc>
              <a:spcBef>
                <a:spcPts val="1000"/>
              </a:spcBef>
              <a:spcAft>
                <a:spcPts val="0"/>
              </a:spcAft>
              <a:buClr>
                <a:srgbClr val="000000"/>
              </a:buClr>
              <a:buSzPts val="1100"/>
              <a:buFont typeface="Arial"/>
              <a:buNone/>
            </a:pPr>
            <a:r>
              <a:rPr lang="en-US" sz="1800">
                <a:latin typeface="Roboto Serif"/>
                <a:ea typeface="Roboto Serif"/>
                <a:cs typeface="Roboto Serif"/>
                <a:sym typeface="Roboto Serif"/>
              </a:rPr>
              <a:t>where b indicates perception of Black</a:t>
            </a:r>
            <a:endParaRPr sz="1800">
              <a:latin typeface="Roboto Serif"/>
              <a:ea typeface="Roboto Serif"/>
              <a:cs typeface="Roboto Serif"/>
              <a:sym typeface="Roboto Serif"/>
            </a:endParaRPr>
          </a:p>
          <a:p>
            <a:pPr marL="457200" lvl="0" indent="457200" algn="l" rtl="0">
              <a:lnSpc>
                <a:spcPct val="115000"/>
              </a:lnSpc>
              <a:spcBef>
                <a:spcPts val="1000"/>
              </a:spcBef>
              <a:spcAft>
                <a:spcPts val="0"/>
              </a:spcAft>
              <a:buClr>
                <a:srgbClr val="000000"/>
              </a:buClr>
              <a:buSzPts val="1100"/>
              <a:buFont typeface="Arial"/>
              <a:buNone/>
            </a:pPr>
            <a:r>
              <a:rPr lang="en-US" sz="1800">
                <a:latin typeface="Roboto Serif"/>
                <a:ea typeface="Roboto Serif"/>
                <a:cs typeface="Roboto Serif"/>
                <a:sym typeface="Roboto Serif"/>
              </a:rPr>
              <a:t>w indicates perception of white</a:t>
            </a:r>
            <a:endParaRPr sz="1800">
              <a:latin typeface="Roboto Serif"/>
              <a:ea typeface="Roboto Serif"/>
              <a:cs typeface="Roboto Serif"/>
              <a:sym typeface="Roboto Serif"/>
            </a:endParaRPr>
          </a:p>
          <a:p>
            <a:pPr marL="457200" lvl="0" indent="457200" algn="l" rtl="0">
              <a:lnSpc>
                <a:spcPct val="115000"/>
              </a:lnSpc>
              <a:spcBef>
                <a:spcPts val="1000"/>
              </a:spcBef>
              <a:spcAft>
                <a:spcPts val="0"/>
              </a:spcAft>
              <a:buClr>
                <a:schemeClr val="dk1"/>
              </a:buClr>
              <a:buSzPts val="1100"/>
              <a:buFont typeface="Arial"/>
              <a:buNone/>
            </a:pPr>
            <a:r>
              <a:rPr lang="en-US" sz="1800">
                <a:latin typeface="Roboto Serif"/>
                <a:ea typeface="Roboto Serif"/>
                <a:cs typeface="Roboto Serif"/>
                <a:sym typeface="Roboto Serif"/>
              </a:rPr>
              <a:t>hsd indicates perception that the candidates have met the formal requirements of obtaining a high school diploma </a:t>
            </a:r>
            <a:endParaRPr sz="1800">
              <a:latin typeface="Roboto Serif"/>
              <a:ea typeface="Roboto Serif"/>
              <a:cs typeface="Roboto Serif"/>
              <a:sym typeface="Roboto Serif"/>
            </a:endParaRPr>
          </a:p>
          <a:p>
            <a:pPr marL="0" lvl="0" indent="0" algn="l" rtl="0">
              <a:lnSpc>
                <a:spcPct val="115000"/>
              </a:lnSpc>
              <a:spcBef>
                <a:spcPts val="1000"/>
              </a:spcBef>
              <a:spcAft>
                <a:spcPts val="0"/>
              </a:spcAft>
              <a:buClr>
                <a:schemeClr val="dk1"/>
              </a:buClr>
              <a:buSzPts val="1100"/>
              <a:buFont typeface="Arial"/>
              <a:buNone/>
            </a:pPr>
            <a:endParaRPr/>
          </a:p>
          <a:p>
            <a:pPr marL="0" lvl="0" indent="0" algn="l" rtl="0">
              <a:lnSpc>
                <a:spcPct val="115000"/>
              </a:lnSpc>
              <a:spcBef>
                <a:spcPts val="1000"/>
              </a:spcBef>
              <a:spcAft>
                <a:spcPts val="0"/>
              </a:spcAft>
              <a:buClr>
                <a:schemeClr val="dk1"/>
              </a:buClr>
              <a:buSzPts val="1100"/>
              <a:buFont typeface="Arial"/>
              <a:buNone/>
            </a:pPr>
            <a:endParaRPr/>
          </a:p>
        </p:txBody>
      </p:sp>
      <p:sp>
        <p:nvSpPr>
          <p:cNvPr id="517" name="Google Shape;517;p53"/>
          <p:cNvSpPr txBox="1">
            <a:spLocks noGrp="1"/>
          </p:cNvSpPr>
          <p:nvPr>
            <p:ph type="title"/>
          </p:nvPr>
        </p:nvSpPr>
        <p:spPr>
          <a:xfrm>
            <a:off x="457200" y="163825"/>
            <a:ext cx="11277600" cy="12741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200">
                <a:solidFill>
                  <a:srgbClr val="0B5394"/>
                </a:solidFill>
              </a:rPr>
              <a:t>Interpretation #2: Different perceptions of race but perception of the ‘same’</a:t>
            </a:r>
            <a:r>
              <a:rPr lang="en-US" sz="3200" b="1">
                <a:solidFill>
                  <a:srgbClr val="0B5394"/>
                </a:solidFill>
              </a:rPr>
              <a:t> formal résumé credentials</a:t>
            </a:r>
            <a:endParaRPr sz="3200" b="1">
              <a:solidFill>
                <a:srgbClr val="0B5394"/>
              </a:solidFill>
            </a:endParaRPr>
          </a:p>
        </p:txBody>
      </p:sp>
      <p:pic>
        <p:nvPicPr>
          <p:cNvPr id="518" name="Google Shape;518;p53"/>
          <p:cNvPicPr preferRelativeResize="0"/>
          <p:nvPr/>
        </p:nvPicPr>
        <p:blipFill>
          <a:blip r:embed="rId3">
            <a:alphaModFix/>
          </a:blip>
          <a:stretch>
            <a:fillRect/>
          </a:stretch>
        </p:blipFill>
        <p:spPr>
          <a:xfrm>
            <a:off x="3602538" y="2438375"/>
            <a:ext cx="4986925" cy="869825"/>
          </a:xfrm>
          <a:prstGeom prst="rect">
            <a:avLst/>
          </a:prstGeom>
          <a:noFill/>
          <a:ln>
            <a:noFill/>
          </a:ln>
        </p:spPr>
      </p:pic>
      <p:sp>
        <p:nvSpPr>
          <p:cNvPr id="519" name="Google Shape;519;p5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66</a:t>
            </a:fld>
            <a:endParaRPr/>
          </a:p>
        </p:txBody>
      </p:sp>
      <p:sp>
        <p:nvSpPr>
          <p:cNvPr id="520" name="Google Shape;520;p53"/>
          <p:cNvSpPr txBox="1"/>
          <p:nvPr/>
        </p:nvSpPr>
        <p:spPr>
          <a:xfrm>
            <a:off x="0" y="6453150"/>
            <a:ext cx="121920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B7B7B7"/>
                </a:solidFill>
                <a:latin typeface="Roboto Serif"/>
                <a:ea typeface="Roboto Serif"/>
                <a:cs typeface="Roboto Serif"/>
                <a:sym typeface="Roboto Serif"/>
              </a:rPr>
              <a:t>Overview</a:t>
            </a:r>
            <a:r>
              <a:rPr lang="en-US" sz="900">
                <a:solidFill>
                  <a:srgbClr val="CCCCCC"/>
                </a:solidFill>
                <a:latin typeface="Roboto Serif"/>
                <a:ea typeface="Roboto Serif"/>
                <a:cs typeface="Roboto Serif"/>
                <a:sym typeface="Roboto Serif"/>
              </a:rPr>
              <a:t>	</a:t>
            </a:r>
            <a:r>
              <a:rPr lang="en-US" sz="900">
                <a:solidFill>
                  <a:srgbClr val="B7B7B7"/>
                </a:solidFill>
                <a:latin typeface="Roboto Serif"/>
                <a:ea typeface="Roboto Serif"/>
                <a:cs typeface="Roboto Serif"/>
                <a:sym typeface="Roboto Serif"/>
              </a:rPr>
              <a:t>Audit Studies: Canons of Interpretation	Interpretation 1	</a:t>
            </a:r>
            <a:r>
              <a:rPr lang="en-US" sz="900" b="1">
                <a:solidFill>
                  <a:srgbClr val="0070C0"/>
                </a:solidFill>
                <a:latin typeface="Roboto Serif"/>
                <a:ea typeface="Roboto Serif"/>
                <a:cs typeface="Roboto Serif"/>
                <a:sym typeface="Roboto Serif"/>
              </a:rPr>
              <a:t>Interpretation 2</a:t>
            </a:r>
            <a:r>
              <a:rPr lang="en-US" sz="900">
                <a:solidFill>
                  <a:srgbClr val="B7B7B7"/>
                </a:solidFill>
                <a:latin typeface="Roboto Serif"/>
                <a:ea typeface="Roboto Serif"/>
                <a:cs typeface="Roboto Serif"/>
                <a:sym typeface="Roboto Serif"/>
              </a:rPr>
              <a:t>	Interpretation 3	Implications</a:t>
            </a:r>
            <a:endParaRPr sz="900">
              <a:solidFill>
                <a:srgbClr val="CCCCCC"/>
              </a:solidFill>
              <a:latin typeface="Roboto Serif"/>
              <a:ea typeface="Roboto Serif"/>
              <a:cs typeface="Roboto Serif"/>
              <a:sym typeface="Roboto Serif"/>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bg>
      <p:bgPr>
        <a:solidFill>
          <a:srgbClr val="FFF2CC"/>
        </a:solidFill>
        <a:effectLst/>
      </p:bgPr>
    </p:bg>
    <p:spTree>
      <p:nvGrpSpPr>
        <p:cNvPr id="1" name="Shape 525"/>
        <p:cNvGrpSpPr/>
        <p:nvPr/>
      </p:nvGrpSpPr>
      <p:grpSpPr>
        <a:xfrm>
          <a:off x="0" y="0"/>
          <a:ext cx="0" cy="0"/>
          <a:chOff x="0" y="0"/>
          <a:chExt cx="0" cy="0"/>
        </a:xfrm>
      </p:grpSpPr>
      <p:sp>
        <p:nvSpPr>
          <p:cNvPr id="526" name="Google Shape;526;p54"/>
          <p:cNvSpPr txBox="1">
            <a:spLocks noGrp="1"/>
          </p:cNvSpPr>
          <p:nvPr>
            <p:ph type="body" idx="1"/>
          </p:nvPr>
        </p:nvSpPr>
        <p:spPr>
          <a:xfrm>
            <a:off x="457200" y="1438000"/>
            <a:ext cx="11128800" cy="49629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sz="1800">
              <a:latin typeface="Roboto Serif"/>
              <a:ea typeface="Roboto Serif"/>
              <a:cs typeface="Roboto Serif"/>
              <a:sym typeface="Roboto Serif"/>
            </a:endParaRPr>
          </a:p>
          <a:p>
            <a:pPr marL="457200" lvl="0" indent="-342900" algn="l" rtl="0">
              <a:spcBef>
                <a:spcPts val="1000"/>
              </a:spcBef>
              <a:spcAft>
                <a:spcPts val="0"/>
              </a:spcAft>
              <a:buSzPts val="1800"/>
              <a:buFont typeface="Roboto Serif"/>
              <a:buChar char="•"/>
            </a:pPr>
            <a:r>
              <a:rPr lang="en-US" sz="1800">
                <a:latin typeface="Roboto Serif"/>
                <a:ea typeface="Roboto Serif"/>
                <a:cs typeface="Roboto Serif"/>
                <a:sym typeface="Roboto Serif"/>
              </a:rPr>
              <a:t>Read “Greg”</a:t>
            </a:r>
            <a:endParaRPr sz="1800">
              <a:latin typeface="Roboto Serif"/>
              <a:ea typeface="Roboto Serif"/>
              <a:cs typeface="Roboto Serif"/>
              <a:sym typeface="Roboto Serif"/>
            </a:endParaRPr>
          </a:p>
          <a:p>
            <a:pPr marL="0" lvl="0" indent="457200" algn="l" rtl="0">
              <a:spcBef>
                <a:spcPts val="1000"/>
              </a:spcBef>
              <a:spcAft>
                <a:spcPts val="0"/>
              </a:spcAft>
              <a:buNone/>
            </a:pPr>
            <a:r>
              <a:rPr lang="en-US" sz="1800">
                <a:latin typeface="Roboto Serif"/>
                <a:ea typeface="Roboto Serif"/>
                <a:cs typeface="Roboto Serif"/>
                <a:sym typeface="Roboto Serif"/>
              </a:rPr>
              <a:t>→ Assume decisionmaker perceives the candidate to be racialized white</a:t>
            </a:r>
            <a:endParaRPr sz="1800">
              <a:latin typeface="Roboto Serif"/>
              <a:ea typeface="Roboto Serif"/>
              <a:cs typeface="Roboto Serif"/>
              <a:sym typeface="Roboto Serif"/>
            </a:endParaRPr>
          </a:p>
          <a:p>
            <a:pPr marL="0" lvl="0" indent="457200" algn="l" rtl="0">
              <a:spcBef>
                <a:spcPts val="1000"/>
              </a:spcBef>
              <a:spcAft>
                <a:spcPts val="0"/>
              </a:spcAft>
              <a:buNone/>
            </a:pPr>
            <a:endParaRPr sz="1800">
              <a:latin typeface="Roboto Serif"/>
              <a:ea typeface="Roboto Serif"/>
              <a:cs typeface="Roboto Serif"/>
              <a:sym typeface="Roboto Serif"/>
            </a:endParaRPr>
          </a:p>
          <a:p>
            <a:pPr marL="457200" lvl="0" indent="-342900" algn="l" rtl="0">
              <a:spcBef>
                <a:spcPts val="1000"/>
              </a:spcBef>
              <a:spcAft>
                <a:spcPts val="0"/>
              </a:spcAft>
              <a:buSzPts val="1800"/>
              <a:buFont typeface="Roboto Serif"/>
              <a:buChar char="•"/>
            </a:pPr>
            <a:r>
              <a:rPr lang="en-US" sz="1800">
                <a:latin typeface="Roboto Serif"/>
                <a:ea typeface="Roboto Serif"/>
                <a:cs typeface="Roboto Serif"/>
                <a:sym typeface="Roboto Serif"/>
              </a:rPr>
              <a:t>Read “Education: High school diploma from Berkeley High School”</a:t>
            </a:r>
            <a:endParaRPr sz="1800">
              <a:latin typeface="Roboto Serif"/>
              <a:ea typeface="Roboto Serif"/>
              <a:cs typeface="Roboto Serif"/>
              <a:sym typeface="Roboto Serif"/>
            </a:endParaRPr>
          </a:p>
          <a:p>
            <a:pPr marL="457200" lvl="0" indent="0" algn="l" rtl="0">
              <a:spcBef>
                <a:spcPts val="1000"/>
              </a:spcBef>
              <a:spcAft>
                <a:spcPts val="0"/>
              </a:spcAft>
              <a:buNone/>
            </a:pPr>
            <a:r>
              <a:rPr lang="en-US" sz="1800">
                <a:latin typeface="Roboto Serif"/>
                <a:ea typeface="Roboto Serif"/>
                <a:cs typeface="Roboto Serif"/>
                <a:sym typeface="Roboto Serif"/>
              </a:rPr>
              <a:t>→ Assume decisionmaker perceives a candidate they believe to have met the formal requirements of getting a HSD from Berkeley High</a:t>
            </a:r>
            <a:br>
              <a:rPr lang="en-US" sz="1800">
                <a:latin typeface="Roboto Serif"/>
                <a:ea typeface="Roboto Serif"/>
                <a:cs typeface="Roboto Serif"/>
                <a:sym typeface="Roboto Serif"/>
              </a:rPr>
            </a:br>
            <a:endParaRPr sz="1800">
              <a:latin typeface="Roboto Serif"/>
              <a:ea typeface="Roboto Serif"/>
              <a:cs typeface="Roboto Serif"/>
              <a:sym typeface="Roboto Serif"/>
            </a:endParaRPr>
          </a:p>
          <a:p>
            <a:pPr marL="457200" lvl="0" indent="-342900" algn="l" rtl="0">
              <a:spcBef>
                <a:spcPts val="1000"/>
              </a:spcBef>
              <a:spcAft>
                <a:spcPts val="0"/>
              </a:spcAft>
              <a:buSzPts val="1800"/>
              <a:buFont typeface="Roboto Serif"/>
              <a:buChar char="•"/>
            </a:pPr>
            <a:r>
              <a:rPr lang="en-US" sz="1800">
                <a:latin typeface="Roboto Serif"/>
                <a:ea typeface="Roboto Serif"/>
                <a:cs typeface="Roboto Serif"/>
                <a:sym typeface="Roboto Serif"/>
              </a:rPr>
              <a:t>Read “Jamal”</a:t>
            </a:r>
            <a:endParaRPr sz="1800">
              <a:latin typeface="Roboto Serif"/>
              <a:ea typeface="Roboto Serif"/>
              <a:cs typeface="Roboto Serif"/>
              <a:sym typeface="Roboto Serif"/>
            </a:endParaRPr>
          </a:p>
          <a:p>
            <a:pPr marL="0" lvl="0" indent="457200" algn="l" rtl="0">
              <a:spcBef>
                <a:spcPts val="1000"/>
              </a:spcBef>
              <a:spcAft>
                <a:spcPts val="0"/>
              </a:spcAft>
              <a:buNone/>
            </a:pPr>
            <a:r>
              <a:rPr lang="en-US" sz="1800">
                <a:latin typeface="Roboto Serif"/>
                <a:ea typeface="Roboto Serif"/>
                <a:cs typeface="Roboto Serif"/>
                <a:sym typeface="Roboto Serif"/>
              </a:rPr>
              <a:t>→ Assume decisionmaker perceives the candidate to be racialized Black</a:t>
            </a:r>
            <a:endParaRPr sz="1800">
              <a:latin typeface="Roboto Serif"/>
              <a:ea typeface="Roboto Serif"/>
              <a:cs typeface="Roboto Serif"/>
              <a:sym typeface="Roboto Serif"/>
            </a:endParaRPr>
          </a:p>
          <a:p>
            <a:pPr marL="0" lvl="0" indent="457200" algn="l" rtl="0">
              <a:spcBef>
                <a:spcPts val="1000"/>
              </a:spcBef>
              <a:spcAft>
                <a:spcPts val="0"/>
              </a:spcAft>
              <a:buNone/>
            </a:pPr>
            <a:endParaRPr sz="1800">
              <a:latin typeface="Roboto Serif"/>
              <a:ea typeface="Roboto Serif"/>
              <a:cs typeface="Roboto Serif"/>
              <a:sym typeface="Roboto Serif"/>
            </a:endParaRPr>
          </a:p>
          <a:p>
            <a:pPr marL="457200" lvl="0" indent="-342900" algn="l" rtl="0">
              <a:spcBef>
                <a:spcPts val="1000"/>
              </a:spcBef>
              <a:spcAft>
                <a:spcPts val="0"/>
              </a:spcAft>
              <a:buSzPts val="1800"/>
              <a:buFont typeface="Roboto Serif"/>
              <a:buChar char="•"/>
            </a:pPr>
            <a:r>
              <a:rPr lang="en-US" sz="1800">
                <a:latin typeface="Roboto Serif"/>
                <a:ea typeface="Roboto Serif"/>
                <a:cs typeface="Roboto Serif"/>
                <a:sym typeface="Roboto Serif"/>
              </a:rPr>
              <a:t>Read “Education: High school diploma from Berkeley High School”</a:t>
            </a:r>
            <a:endParaRPr sz="1800">
              <a:latin typeface="Roboto Serif"/>
              <a:ea typeface="Roboto Serif"/>
              <a:cs typeface="Roboto Serif"/>
              <a:sym typeface="Roboto Serif"/>
            </a:endParaRPr>
          </a:p>
          <a:p>
            <a:pPr marL="457200" lvl="0" indent="0" algn="l" rtl="0">
              <a:spcBef>
                <a:spcPts val="1000"/>
              </a:spcBef>
              <a:spcAft>
                <a:spcPts val="0"/>
              </a:spcAft>
              <a:buNone/>
            </a:pPr>
            <a:r>
              <a:rPr lang="en-US" sz="1800">
                <a:latin typeface="Roboto Serif"/>
                <a:ea typeface="Roboto Serif"/>
                <a:cs typeface="Roboto Serif"/>
                <a:sym typeface="Roboto Serif"/>
              </a:rPr>
              <a:t>→ Assume decisionmaker perceives a candidate they believe to have met the formal requirements of getting a HSD from Berkeley High</a:t>
            </a:r>
            <a:endParaRPr sz="1800">
              <a:latin typeface="Roboto Serif"/>
              <a:ea typeface="Roboto Serif"/>
              <a:cs typeface="Roboto Serif"/>
              <a:sym typeface="Roboto Serif"/>
            </a:endParaRPr>
          </a:p>
        </p:txBody>
      </p:sp>
      <p:sp>
        <p:nvSpPr>
          <p:cNvPr id="527" name="Google Shape;527;p5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67</a:t>
            </a:fld>
            <a:endParaRPr/>
          </a:p>
        </p:txBody>
      </p:sp>
      <p:sp>
        <p:nvSpPr>
          <p:cNvPr id="528" name="Google Shape;528;p54"/>
          <p:cNvSpPr txBox="1"/>
          <p:nvPr/>
        </p:nvSpPr>
        <p:spPr>
          <a:xfrm>
            <a:off x="0" y="6453150"/>
            <a:ext cx="121920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B7B7B7"/>
                </a:solidFill>
                <a:latin typeface="Roboto Serif"/>
                <a:ea typeface="Roboto Serif"/>
                <a:cs typeface="Roboto Serif"/>
                <a:sym typeface="Roboto Serif"/>
              </a:rPr>
              <a:t>Overview</a:t>
            </a:r>
            <a:r>
              <a:rPr lang="en-US" sz="900">
                <a:solidFill>
                  <a:srgbClr val="CCCCCC"/>
                </a:solidFill>
                <a:latin typeface="Roboto Serif"/>
                <a:ea typeface="Roboto Serif"/>
                <a:cs typeface="Roboto Serif"/>
                <a:sym typeface="Roboto Serif"/>
              </a:rPr>
              <a:t>	</a:t>
            </a:r>
            <a:r>
              <a:rPr lang="en-US" sz="900">
                <a:solidFill>
                  <a:srgbClr val="B7B7B7"/>
                </a:solidFill>
                <a:latin typeface="Roboto Serif"/>
                <a:ea typeface="Roboto Serif"/>
                <a:cs typeface="Roboto Serif"/>
                <a:sym typeface="Roboto Serif"/>
              </a:rPr>
              <a:t>Audit Studies: Canons of Interpretation	Interpretation 1	</a:t>
            </a:r>
            <a:r>
              <a:rPr lang="en-US" sz="900" b="1">
                <a:solidFill>
                  <a:srgbClr val="0070C0"/>
                </a:solidFill>
                <a:latin typeface="Roboto Serif"/>
                <a:ea typeface="Roboto Serif"/>
                <a:cs typeface="Roboto Serif"/>
                <a:sym typeface="Roboto Serif"/>
              </a:rPr>
              <a:t>Interpretation 2</a:t>
            </a:r>
            <a:r>
              <a:rPr lang="en-US" sz="900">
                <a:solidFill>
                  <a:srgbClr val="B7B7B7"/>
                </a:solidFill>
                <a:latin typeface="Roboto Serif"/>
                <a:ea typeface="Roboto Serif"/>
                <a:cs typeface="Roboto Serif"/>
                <a:sym typeface="Roboto Serif"/>
              </a:rPr>
              <a:t>	Interpretation 3	Implications</a:t>
            </a:r>
            <a:endParaRPr sz="900">
              <a:solidFill>
                <a:srgbClr val="CCCCCC"/>
              </a:solidFill>
              <a:latin typeface="Roboto Serif"/>
              <a:ea typeface="Roboto Serif"/>
              <a:cs typeface="Roboto Serif"/>
              <a:sym typeface="Roboto Serif"/>
            </a:endParaRPr>
          </a:p>
        </p:txBody>
      </p:sp>
      <p:sp>
        <p:nvSpPr>
          <p:cNvPr id="529" name="Google Shape;529;p54"/>
          <p:cNvSpPr txBox="1">
            <a:spLocks noGrp="1"/>
          </p:cNvSpPr>
          <p:nvPr>
            <p:ph type="title"/>
          </p:nvPr>
        </p:nvSpPr>
        <p:spPr>
          <a:xfrm>
            <a:off x="474600" y="162500"/>
            <a:ext cx="11260200" cy="1285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200">
                <a:solidFill>
                  <a:srgbClr val="0B5394"/>
                </a:solidFill>
              </a:rPr>
              <a:t>Interpretation #2: Different perceptions of race but perception of the ‘same’ </a:t>
            </a:r>
            <a:r>
              <a:rPr lang="en-US" sz="3200" b="1">
                <a:solidFill>
                  <a:srgbClr val="0B5394"/>
                </a:solidFill>
              </a:rPr>
              <a:t>formal résumé credentials</a:t>
            </a:r>
            <a:endParaRPr sz="3200" b="1">
              <a:solidFill>
                <a:srgbClr val="0B5394"/>
              </a:solidFill>
            </a:endParaRPr>
          </a:p>
        </p:txBody>
      </p:sp>
      <p:sp>
        <p:nvSpPr>
          <p:cNvPr id="530" name="Google Shape;530;p54"/>
          <p:cNvSpPr/>
          <p:nvPr/>
        </p:nvSpPr>
        <p:spPr>
          <a:xfrm>
            <a:off x="558925" y="1416125"/>
            <a:ext cx="10932600" cy="365100"/>
          </a:xfrm>
          <a:prstGeom prst="homePlate">
            <a:avLst>
              <a:gd name="adj" fmla="val 50000"/>
            </a:avLst>
          </a:prstGeom>
          <a:solidFill>
            <a:srgbClr val="CFE2F3"/>
          </a:solidFill>
          <a:ln w="9525"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solidFill>
                  <a:schemeClr val="dk1"/>
                </a:solidFill>
                <a:latin typeface="Roboto Serif"/>
                <a:ea typeface="Roboto Serif"/>
                <a:cs typeface="Roboto Serif"/>
                <a:sym typeface="Roboto Serif"/>
              </a:rPr>
              <a:t>ASSUMPTIONS - INTERPRETATION #2</a:t>
            </a:r>
            <a:endParaRPr b="1">
              <a:solidFill>
                <a:schemeClr val="dk1"/>
              </a:solidFill>
              <a:latin typeface="Roboto Serif"/>
              <a:ea typeface="Roboto Serif"/>
              <a:cs typeface="Roboto Serif"/>
              <a:sym typeface="Roboto Serif"/>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bg>
      <p:bgPr>
        <a:solidFill>
          <a:srgbClr val="FFF2CC"/>
        </a:solidFill>
        <a:effectLst/>
      </p:bgPr>
    </p:bg>
    <p:spTree>
      <p:nvGrpSpPr>
        <p:cNvPr id="1" name="Shape 535"/>
        <p:cNvGrpSpPr/>
        <p:nvPr/>
      </p:nvGrpSpPr>
      <p:grpSpPr>
        <a:xfrm>
          <a:off x="0" y="0"/>
          <a:ext cx="0" cy="0"/>
          <a:chOff x="0" y="0"/>
          <a:chExt cx="0" cy="0"/>
        </a:xfrm>
      </p:grpSpPr>
      <p:sp>
        <p:nvSpPr>
          <p:cNvPr id="536" name="Google Shape;536;p55"/>
          <p:cNvSpPr txBox="1">
            <a:spLocks noGrp="1"/>
          </p:cNvSpPr>
          <p:nvPr>
            <p:ph type="title"/>
          </p:nvPr>
        </p:nvSpPr>
        <p:spPr>
          <a:xfrm>
            <a:off x="474600" y="162500"/>
            <a:ext cx="11260200" cy="1285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200">
                <a:solidFill>
                  <a:srgbClr val="0B5394"/>
                </a:solidFill>
              </a:rPr>
              <a:t>Interpretation #2: Different perceptions of race but perception of the ‘same’ </a:t>
            </a:r>
            <a:r>
              <a:rPr lang="en-US" sz="3200" b="1">
                <a:solidFill>
                  <a:srgbClr val="0B5394"/>
                </a:solidFill>
              </a:rPr>
              <a:t>formal résumé credentials</a:t>
            </a:r>
            <a:endParaRPr sz="3200" b="1">
              <a:solidFill>
                <a:srgbClr val="0B5394"/>
              </a:solidFill>
            </a:endParaRPr>
          </a:p>
        </p:txBody>
      </p:sp>
      <p:sp>
        <p:nvSpPr>
          <p:cNvPr id="537" name="Google Shape;537;p55"/>
          <p:cNvSpPr txBox="1">
            <a:spLocks noGrp="1"/>
          </p:cNvSpPr>
          <p:nvPr>
            <p:ph type="body" idx="1"/>
          </p:nvPr>
        </p:nvSpPr>
        <p:spPr>
          <a:xfrm>
            <a:off x="475950" y="1445725"/>
            <a:ext cx="11364300" cy="5572500"/>
          </a:xfrm>
          <a:prstGeom prst="rect">
            <a:avLst/>
          </a:prstGeom>
        </p:spPr>
        <p:txBody>
          <a:bodyPr spcFirstLastPara="1" wrap="square" lIns="91425" tIns="45700" rIns="91425" bIns="45700" anchor="t" anchorCtr="0">
            <a:noAutofit/>
          </a:bodyPr>
          <a:lstStyle/>
          <a:p>
            <a:pPr marL="0" lvl="0" indent="0" algn="l" rtl="0">
              <a:lnSpc>
                <a:spcPct val="115000"/>
              </a:lnSpc>
              <a:spcBef>
                <a:spcPts val="1000"/>
              </a:spcBef>
              <a:spcAft>
                <a:spcPts val="0"/>
              </a:spcAft>
              <a:buNone/>
            </a:pPr>
            <a:r>
              <a:rPr lang="en-US" sz="1800" u="sng">
                <a:latin typeface="Roboto Serif"/>
                <a:ea typeface="Roboto Serif"/>
                <a:cs typeface="Roboto Serif"/>
                <a:sym typeface="Roboto Serif"/>
              </a:rPr>
              <a:t>Not Assuming:</a:t>
            </a:r>
            <a:endParaRPr sz="1800">
              <a:latin typeface="Roboto Serif"/>
              <a:ea typeface="Roboto Serif"/>
              <a:cs typeface="Roboto Serif"/>
              <a:sym typeface="Roboto Serif"/>
            </a:endParaRPr>
          </a:p>
          <a:p>
            <a:pPr marL="457200" lvl="0" indent="-342900" algn="l" rtl="0">
              <a:lnSpc>
                <a:spcPct val="115000"/>
              </a:lnSpc>
              <a:spcBef>
                <a:spcPts val="1000"/>
              </a:spcBef>
              <a:spcAft>
                <a:spcPts val="0"/>
              </a:spcAft>
              <a:buSzPts val="1800"/>
              <a:buChar char="•"/>
            </a:pPr>
            <a:r>
              <a:rPr lang="en-US" sz="1800" b="1">
                <a:latin typeface="Roboto Serif"/>
                <a:ea typeface="Roboto Serif"/>
                <a:cs typeface="Roboto Serif"/>
                <a:sym typeface="Roboto Serif"/>
              </a:rPr>
              <a:t>Not assuming</a:t>
            </a:r>
            <a:r>
              <a:rPr lang="en-US" sz="1800">
                <a:latin typeface="Roboto Serif"/>
                <a:ea typeface="Roboto Serif"/>
                <a:cs typeface="Roboto Serif"/>
                <a:sym typeface="Roboto Serif"/>
              </a:rPr>
              <a:t> that when the decisionmaker perceives a candidate they believe to have met the formal requirements of getting a HSD from Berkeley High, </a:t>
            </a:r>
            <a:r>
              <a:rPr lang="en-US" sz="1800" b="1">
                <a:latin typeface="Roboto Serif"/>
                <a:ea typeface="Roboto Serif"/>
                <a:cs typeface="Roboto Serif"/>
                <a:sym typeface="Roboto Serif"/>
              </a:rPr>
              <a:t>such a perception produces any specific impression regarding that candidate’s productivity, level of human capital, or other indicia of merit</a:t>
            </a:r>
            <a:endParaRPr sz="1800" b="1">
              <a:latin typeface="Roboto Serif"/>
              <a:ea typeface="Roboto Serif"/>
              <a:cs typeface="Roboto Serif"/>
              <a:sym typeface="Roboto Serif"/>
            </a:endParaRPr>
          </a:p>
          <a:p>
            <a:pPr marL="0" lvl="0" indent="0" algn="l" rtl="0">
              <a:lnSpc>
                <a:spcPct val="115000"/>
              </a:lnSpc>
              <a:spcBef>
                <a:spcPts val="1000"/>
              </a:spcBef>
              <a:spcAft>
                <a:spcPts val="0"/>
              </a:spcAft>
              <a:buNone/>
            </a:pPr>
            <a:endParaRPr sz="1800" b="1">
              <a:latin typeface="Roboto Serif"/>
              <a:ea typeface="Roboto Serif"/>
              <a:cs typeface="Roboto Serif"/>
              <a:sym typeface="Roboto Serif"/>
            </a:endParaRPr>
          </a:p>
          <a:p>
            <a:pPr marL="457200" lvl="0" indent="-342900" algn="l" rtl="0">
              <a:lnSpc>
                <a:spcPct val="115000"/>
              </a:lnSpc>
              <a:spcBef>
                <a:spcPts val="1000"/>
              </a:spcBef>
              <a:spcAft>
                <a:spcPts val="0"/>
              </a:spcAft>
              <a:buSzPts val="1800"/>
              <a:buChar char="•"/>
            </a:pPr>
            <a:r>
              <a:rPr lang="en-US" sz="1800">
                <a:latin typeface="Roboto Serif"/>
                <a:ea typeface="Roboto Serif"/>
                <a:cs typeface="Roboto Serif"/>
                <a:sym typeface="Roboto Serif"/>
              </a:rPr>
              <a:t>This is why researchers often say that part of the “effect” audit studies are testing for is whether the decision maker devalues (e.g.) educational credentials “because of race” </a:t>
            </a:r>
            <a:endParaRPr sz="1800">
              <a:latin typeface="Roboto Serif"/>
              <a:ea typeface="Roboto Serif"/>
              <a:cs typeface="Roboto Serif"/>
              <a:sym typeface="Roboto Serif"/>
            </a:endParaRPr>
          </a:p>
        </p:txBody>
      </p:sp>
      <p:sp>
        <p:nvSpPr>
          <p:cNvPr id="538" name="Google Shape;538;p5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68</a:t>
            </a:fld>
            <a:endParaRPr/>
          </a:p>
        </p:txBody>
      </p:sp>
      <p:sp>
        <p:nvSpPr>
          <p:cNvPr id="539" name="Google Shape;539;p55"/>
          <p:cNvSpPr txBox="1"/>
          <p:nvPr/>
        </p:nvSpPr>
        <p:spPr>
          <a:xfrm>
            <a:off x="0" y="6453150"/>
            <a:ext cx="121920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B7B7B7"/>
                </a:solidFill>
                <a:latin typeface="Roboto Serif"/>
                <a:ea typeface="Roboto Serif"/>
                <a:cs typeface="Roboto Serif"/>
                <a:sym typeface="Roboto Serif"/>
              </a:rPr>
              <a:t>Overview</a:t>
            </a:r>
            <a:r>
              <a:rPr lang="en-US" sz="900">
                <a:solidFill>
                  <a:srgbClr val="CCCCCC"/>
                </a:solidFill>
                <a:latin typeface="Roboto Serif"/>
                <a:ea typeface="Roboto Serif"/>
                <a:cs typeface="Roboto Serif"/>
                <a:sym typeface="Roboto Serif"/>
              </a:rPr>
              <a:t>	</a:t>
            </a:r>
            <a:r>
              <a:rPr lang="en-US" sz="900">
                <a:solidFill>
                  <a:srgbClr val="B7B7B7"/>
                </a:solidFill>
                <a:latin typeface="Roboto Serif"/>
                <a:ea typeface="Roboto Serif"/>
                <a:cs typeface="Roboto Serif"/>
                <a:sym typeface="Roboto Serif"/>
              </a:rPr>
              <a:t>Audit Studies: Canons of Interpretation	Interpretation 1	</a:t>
            </a:r>
            <a:r>
              <a:rPr lang="en-US" sz="900" b="1">
                <a:solidFill>
                  <a:srgbClr val="0070C0"/>
                </a:solidFill>
                <a:latin typeface="Roboto Serif"/>
                <a:ea typeface="Roboto Serif"/>
                <a:cs typeface="Roboto Serif"/>
                <a:sym typeface="Roboto Serif"/>
              </a:rPr>
              <a:t>Interpretation 2</a:t>
            </a:r>
            <a:r>
              <a:rPr lang="en-US" sz="900">
                <a:solidFill>
                  <a:srgbClr val="B7B7B7"/>
                </a:solidFill>
                <a:latin typeface="Roboto Serif"/>
                <a:ea typeface="Roboto Serif"/>
                <a:cs typeface="Roboto Serif"/>
                <a:sym typeface="Roboto Serif"/>
              </a:rPr>
              <a:t>	Interpretation 3	Implications</a:t>
            </a:r>
            <a:endParaRPr sz="900">
              <a:solidFill>
                <a:srgbClr val="CCCCCC"/>
              </a:solidFill>
              <a:latin typeface="Roboto Serif"/>
              <a:ea typeface="Roboto Serif"/>
              <a:cs typeface="Roboto Serif"/>
              <a:sym typeface="Roboto Serif"/>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bg>
      <p:bgPr>
        <a:solidFill>
          <a:srgbClr val="FFF2CC"/>
        </a:solidFill>
        <a:effectLst/>
      </p:bgPr>
    </p:bg>
    <p:spTree>
      <p:nvGrpSpPr>
        <p:cNvPr id="1" name="Shape 544"/>
        <p:cNvGrpSpPr/>
        <p:nvPr/>
      </p:nvGrpSpPr>
      <p:grpSpPr>
        <a:xfrm>
          <a:off x="0" y="0"/>
          <a:ext cx="0" cy="0"/>
          <a:chOff x="0" y="0"/>
          <a:chExt cx="0" cy="0"/>
        </a:xfrm>
      </p:grpSpPr>
      <p:sp>
        <p:nvSpPr>
          <p:cNvPr id="545" name="Google Shape;545;p56"/>
          <p:cNvSpPr txBox="1">
            <a:spLocks noGrp="1"/>
          </p:cNvSpPr>
          <p:nvPr>
            <p:ph type="title"/>
          </p:nvPr>
        </p:nvSpPr>
        <p:spPr>
          <a:xfrm>
            <a:off x="457200" y="163825"/>
            <a:ext cx="11277600" cy="1274100"/>
          </a:xfrm>
          <a:prstGeom prst="rect">
            <a:avLst/>
          </a:prstGeom>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3200">
                <a:solidFill>
                  <a:srgbClr val="0B5394"/>
                </a:solidFill>
              </a:rPr>
              <a:t>Interpretation #1: Blob 1 vs. Blob 2</a:t>
            </a:r>
            <a:endParaRPr sz="4000"/>
          </a:p>
        </p:txBody>
      </p:sp>
      <p:sp>
        <p:nvSpPr>
          <p:cNvPr id="546" name="Google Shape;546;p56"/>
          <p:cNvSpPr txBox="1">
            <a:spLocks noGrp="1"/>
          </p:cNvSpPr>
          <p:nvPr>
            <p:ph type="body" idx="1"/>
          </p:nvPr>
        </p:nvSpPr>
        <p:spPr>
          <a:xfrm>
            <a:off x="457200" y="1438000"/>
            <a:ext cx="11277600" cy="5278500"/>
          </a:xfrm>
          <a:prstGeom prst="rect">
            <a:avLst/>
          </a:prstGeom>
        </p:spPr>
        <p:txBody>
          <a:bodyPr spcFirstLastPara="1" wrap="square" lIns="91425" tIns="45700" rIns="91425" bIns="45700" anchor="t" anchorCtr="0">
            <a:noAutofit/>
          </a:bodyPr>
          <a:lstStyle/>
          <a:p>
            <a:pPr marL="0" lvl="0" indent="0" algn="l" rtl="0">
              <a:lnSpc>
                <a:spcPct val="115000"/>
              </a:lnSpc>
              <a:spcBef>
                <a:spcPts val="1000"/>
              </a:spcBef>
              <a:spcAft>
                <a:spcPts val="0"/>
              </a:spcAft>
              <a:buNone/>
            </a:pPr>
            <a:r>
              <a:rPr lang="en-US" sz="1800">
                <a:latin typeface="Roboto Serif"/>
                <a:ea typeface="Roboto Serif"/>
                <a:cs typeface="Roboto Serif"/>
                <a:sym typeface="Roboto Serif"/>
              </a:rPr>
              <a:t>The implication is that</a:t>
            </a:r>
            <a:r>
              <a:rPr lang="en-US" sz="1800" b="1">
                <a:latin typeface="Roboto Serif"/>
                <a:ea typeface="Roboto Serif"/>
                <a:cs typeface="Roboto Serif"/>
                <a:sym typeface="Roboto Serif"/>
              </a:rPr>
              <a:t> </a:t>
            </a:r>
            <a:r>
              <a:rPr lang="en-US" sz="1800" b="1" i="1">
                <a:latin typeface="Roboto Serif"/>
                <a:ea typeface="Roboto Serif"/>
                <a:cs typeface="Roboto Serif"/>
                <a:sym typeface="Roboto Serif"/>
              </a:rPr>
              <a:t>any way</a:t>
            </a:r>
            <a:r>
              <a:rPr lang="en-US" sz="1800" b="1">
                <a:latin typeface="Roboto Serif"/>
                <a:ea typeface="Roboto Serif"/>
                <a:cs typeface="Roboto Serif"/>
                <a:sym typeface="Roboto Serif"/>
              </a:rPr>
              <a:t> that the stimulus causes outcomes counts as an effect of the treatment. </a:t>
            </a:r>
            <a:endParaRPr sz="1800" b="1">
              <a:latin typeface="Roboto Serif"/>
              <a:ea typeface="Roboto Serif"/>
              <a:cs typeface="Roboto Serif"/>
              <a:sym typeface="Roboto Serif"/>
            </a:endParaRPr>
          </a:p>
          <a:p>
            <a:pPr marL="914400" lvl="1" indent="-342900" algn="l" rtl="0">
              <a:lnSpc>
                <a:spcPct val="115000"/>
              </a:lnSpc>
              <a:spcBef>
                <a:spcPts val="500"/>
              </a:spcBef>
              <a:spcAft>
                <a:spcPts val="0"/>
              </a:spcAft>
              <a:buSzPts val="1800"/>
              <a:buFont typeface="Roboto Serif"/>
              <a:buChar char="•"/>
            </a:pPr>
            <a:r>
              <a:rPr lang="en-US" sz="1800">
                <a:latin typeface="Roboto Serif"/>
                <a:ea typeface="Roboto Serif"/>
                <a:cs typeface="Roboto Serif"/>
                <a:sym typeface="Roboto Serif"/>
              </a:rPr>
              <a:t>E.g., if the decisionmaker takes the stimulus to be a sign from the dieties that he must crumple and eat the resume, that counts as an effect of the treatment as opposed to non-compliance with the treatment</a:t>
            </a:r>
            <a:endParaRPr sz="1800">
              <a:latin typeface="Roboto Serif"/>
              <a:ea typeface="Roboto Serif"/>
              <a:cs typeface="Roboto Serif"/>
              <a:sym typeface="Roboto Serif"/>
            </a:endParaRPr>
          </a:p>
          <a:p>
            <a:pPr marL="0" lvl="0" indent="0" algn="l" rtl="0">
              <a:spcBef>
                <a:spcPts val="1000"/>
              </a:spcBef>
              <a:spcAft>
                <a:spcPts val="0"/>
              </a:spcAft>
              <a:buNone/>
            </a:pPr>
            <a:endParaRPr/>
          </a:p>
        </p:txBody>
      </p:sp>
      <p:sp>
        <p:nvSpPr>
          <p:cNvPr id="547" name="Google Shape;547;p5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69</a:t>
            </a:fld>
            <a:endParaRPr/>
          </a:p>
        </p:txBody>
      </p:sp>
      <p:sp>
        <p:nvSpPr>
          <p:cNvPr id="548" name="Google Shape;548;p56"/>
          <p:cNvSpPr txBox="1"/>
          <p:nvPr/>
        </p:nvSpPr>
        <p:spPr>
          <a:xfrm>
            <a:off x="0" y="6453150"/>
            <a:ext cx="121920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B7B7B7"/>
                </a:solidFill>
                <a:latin typeface="Roboto Serif"/>
                <a:ea typeface="Roboto Serif"/>
                <a:cs typeface="Roboto Serif"/>
                <a:sym typeface="Roboto Serif"/>
              </a:rPr>
              <a:t>Overview</a:t>
            </a:r>
            <a:r>
              <a:rPr lang="en-US" sz="900">
                <a:solidFill>
                  <a:srgbClr val="CCCCCC"/>
                </a:solidFill>
                <a:latin typeface="Roboto Serif"/>
                <a:ea typeface="Roboto Serif"/>
                <a:cs typeface="Roboto Serif"/>
                <a:sym typeface="Roboto Serif"/>
              </a:rPr>
              <a:t>	</a:t>
            </a:r>
            <a:r>
              <a:rPr lang="en-US" sz="900">
                <a:solidFill>
                  <a:srgbClr val="B7B7B7"/>
                </a:solidFill>
                <a:latin typeface="Roboto Serif"/>
                <a:ea typeface="Roboto Serif"/>
                <a:cs typeface="Roboto Serif"/>
                <a:sym typeface="Roboto Serif"/>
              </a:rPr>
              <a:t>Audit Studies: Canons of Interpretation	</a:t>
            </a:r>
            <a:r>
              <a:rPr lang="en-US" sz="900" b="1">
                <a:solidFill>
                  <a:srgbClr val="0070C0"/>
                </a:solidFill>
                <a:latin typeface="Roboto Serif"/>
                <a:ea typeface="Roboto Serif"/>
                <a:cs typeface="Roboto Serif"/>
                <a:sym typeface="Roboto Serif"/>
              </a:rPr>
              <a:t>Interpretation 1</a:t>
            </a:r>
            <a:r>
              <a:rPr lang="en-US" sz="900">
                <a:solidFill>
                  <a:srgbClr val="B7B7B7"/>
                </a:solidFill>
                <a:latin typeface="Roboto Serif"/>
                <a:ea typeface="Roboto Serif"/>
                <a:cs typeface="Roboto Serif"/>
                <a:sym typeface="Roboto Serif"/>
              </a:rPr>
              <a:t>	Interpretation 2	Interpretation 3	Implications</a:t>
            </a:r>
            <a:endParaRPr sz="900">
              <a:solidFill>
                <a:srgbClr val="CCCCCC"/>
              </a:solidFill>
              <a:latin typeface="Roboto Serif"/>
              <a:ea typeface="Roboto Serif"/>
              <a:cs typeface="Roboto Serif"/>
              <a:sym typeface="Roboto Serif"/>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126"/>
        <p:cNvGrpSpPr/>
        <p:nvPr/>
      </p:nvGrpSpPr>
      <p:grpSpPr>
        <a:xfrm>
          <a:off x="0" y="0"/>
          <a:ext cx="0" cy="0"/>
          <a:chOff x="0" y="0"/>
          <a:chExt cx="0" cy="0"/>
        </a:xfrm>
      </p:grpSpPr>
      <p:sp>
        <p:nvSpPr>
          <p:cNvPr id="127" name="Google Shape;127;p18"/>
          <p:cNvSpPr txBox="1">
            <a:spLocks noGrp="1"/>
          </p:cNvSpPr>
          <p:nvPr>
            <p:ph type="title"/>
          </p:nvPr>
        </p:nvSpPr>
        <p:spPr>
          <a:xfrm>
            <a:off x="457200" y="226325"/>
            <a:ext cx="11277600" cy="12216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800">
                <a:solidFill>
                  <a:srgbClr val="0B5394"/>
                </a:solidFill>
              </a:rPr>
              <a:t>“Treat like cases alike” </a:t>
            </a:r>
            <a:endParaRPr sz="3800">
              <a:solidFill>
                <a:srgbClr val="0B5394"/>
              </a:solidFill>
            </a:endParaRPr>
          </a:p>
        </p:txBody>
      </p:sp>
      <p:sp>
        <p:nvSpPr>
          <p:cNvPr id="128" name="Google Shape;128;p1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129" name="Google Shape;129;p18"/>
          <p:cNvSpPr txBox="1"/>
          <p:nvPr/>
        </p:nvSpPr>
        <p:spPr>
          <a:xfrm>
            <a:off x="5055375" y="6448475"/>
            <a:ext cx="265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131" name="Google Shape;131;p18"/>
          <p:cNvSpPr txBox="1"/>
          <p:nvPr/>
        </p:nvSpPr>
        <p:spPr>
          <a:xfrm>
            <a:off x="726300" y="1787825"/>
            <a:ext cx="10928400" cy="197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900" dirty="0">
                <a:latin typeface="Times New Roman"/>
                <a:ea typeface="Times New Roman"/>
                <a:cs typeface="Times New Roman"/>
                <a:sym typeface="Times New Roman"/>
              </a:rPr>
              <a:t>Three interpretations:</a:t>
            </a:r>
            <a:endParaRPr sz="2900" dirty="0">
              <a:latin typeface="Times New Roman"/>
              <a:ea typeface="Times New Roman"/>
              <a:cs typeface="Times New Roman"/>
              <a:sym typeface="Times New Roman"/>
            </a:endParaRPr>
          </a:p>
          <a:p>
            <a:pPr marL="914400" lvl="0" indent="-412750" algn="l" rtl="0">
              <a:spcBef>
                <a:spcPts val="0"/>
              </a:spcBef>
              <a:spcAft>
                <a:spcPts val="0"/>
              </a:spcAft>
              <a:buSzPts val="2900"/>
              <a:buFont typeface="Times New Roman"/>
              <a:buAutoNum type="arabicPeriod"/>
            </a:pPr>
            <a:r>
              <a:rPr lang="en-US" sz="2900" dirty="0">
                <a:latin typeface="Times New Roman"/>
                <a:ea typeface="Times New Roman"/>
                <a:cs typeface="Times New Roman"/>
                <a:sym typeface="Times New Roman"/>
              </a:rPr>
              <a:t>Treat </a:t>
            </a:r>
            <a:r>
              <a:rPr lang="en-US" sz="2900" i="1" dirty="0">
                <a:latin typeface="Times New Roman"/>
                <a:ea typeface="Times New Roman"/>
                <a:cs typeface="Times New Roman"/>
                <a:sym typeface="Times New Roman"/>
              </a:rPr>
              <a:t>exactly alike </a:t>
            </a:r>
            <a:r>
              <a:rPr lang="en-US" sz="2900" dirty="0">
                <a:latin typeface="Times New Roman"/>
                <a:ea typeface="Times New Roman"/>
                <a:cs typeface="Times New Roman"/>
                <a:sym typeface="Times New Roman"/>
              </a:rPr>
              <a:t>cases alike</a:t>
            </a:r>
            <a:endParaRPr sz="2900" dirty="0">
              <a:latin typeface="Times New Roman"/>
              <a:ea typeface="Times New Roman"/>
              <a:cs typeface="Times New Roman"/>
              <a:sym typeface="Times New Roman"/>
            </a:endParaRPr>
          </a:p>
          <a:p>
            <a:pPr marL="914400" lvl="0" indent="-412750" algn="l" rtl="0">
              <a:spcBef>
                <a:spcPts val="0"/>
              </a:spcBef>
              <a:spcAft>
                <a:spcPts val="0"/>
              </a:spcAft>
              <a:buSzPts val="2900"/>
              <a:buFont typeface="Times New Roman"/>
              <a:buAutoNum type="arabicPeriod"/>
            </a:pPr>
            <a:r>
              <a:rPr lang="en-US" sz="2900" dirty="0">
                <a:latin typeface="Times New Roman"/>
                <a:ea typeface="Times New Roman"/>
                <a:cs typeface="Times New Roman"/>
                <a:sym typeface="Times New Roman"/>
              </a:rPr>
              <a:t>Treat cases that are alike in </a:t>
            </a:r>
            <a:r>
              <a:rPr lang="en-US" sz="2900" i="1" dirty="0">
                <a:latin typeface="Times New Roman"/>
                <a:ea typeface="Times New Roman"/>
                <a:cs typeface="Times New Roman"/>
                <a:sym typeface="Times New Roman"/>
              </a:rPr>
              <a:t>some way</a:t>
            </a:r>
            <a:r>
              <a:rPr lang="en-US" sz="2900" dirty="0">
                <a:latin typeface="Times New Roman"/>
                <a:ea typeface="Times New Roman"/>
                <a:cs typeface="Times New Roman"/>
                <a:sym typeface="Times New Roman"/>
              </a:rPr>
              <a:t>, alike</a:t>
            </a:r>
            <a:endParaRPr sz="2900" dirty="0">
              <a:latin typeface="Times New Roman"/>
              <a:ea typeface="Times New Roman"/>
              <a:cs typeface="Times New Roman"/>
              <a:sym typeface="Times New Roman"/>
            </a:endParaRPr>
          </a:p>
          <a:p>
            <a:pPr marL="914400" lvl="0" indent="-412750" algn="l" rtl="0">
              <a:spcBef>
                <a:spcPts val="0"/>
              </a:spcBef>
              <a:spcAft>
                <a:spcPts val="0"/>
              </a:spcAft>
              <a:buSzPts val="2900"/>
              <a:buFont typeface="Times New Roman"/>
              <a:buAutoNum type="arabicPeriod"/>
            </a:pPr>
            <a:r>
              <a:rPr lang="en-US" sz="2900" dirty="0">
                <a:latin typeface="Times New Roman"/>
                <a:ea typeface="Times New Roman"/>
                <a:cs typeface="Times New Roman"/>
                <a:sym typeface="Times New Roman"/>
              </a:rPr>
              <a:t>Treat cases that are alike in the </a:t>
            </a:r>
            <a:r>
              <a:rPr lang="en-US" sz="2900" i="1" dirty="0">
                <a:latin typeface="Times New Roman"/>
                <a:ea typeface="Times New Roman"/>
                <a:cs typeface="Times New Roman"/>
                <a:sym typeface="Times New Roman"/>
              </a:rPr>
              <a:t>relevant respects</a:t>
            </a:r>
            <a:r>
              <a:rPr lang="en-US" sz="2900" dirty="0">
                <a:latin typeface="Times New Roman"/>
                <a:ea typeface="Times New Roman"/>
                <a:cs typeface="Times New Roman"/>
                <a:sym typeface="Times New Roman"/>
              </a:rPr>
              <a:t>, alike</a:t>
            </a:r>
            <a:endParaRPr sz="2900" dirty="0">
              <a:latin typeface="Times New Roman"/>
              <a:ea typeface="Times New Roman"/>
              <a:cs typeface="Times New Roman"/>
              <a:sym typeface="Times New Roman"/>
            </a:endParaRPr>
          </a:p>
        </p:txBody>
      </p:sp>
      <p:cxnSp>
        <p:nvCxnSpPr>
          <p:cNvPr id="7" name="Google Shape;263;p32">
            <a:extLst>
              <a:ext uri="{FF2B5EF4-FFF2-40B4-BE49-F238E27FC236}">
                <a16:creationId xmlns:a16="http://schemas.microsoft.com/office/drawing/2014/main" id="{A4702F15-E4B1-DB9B-6F34-9061DD55E061}"/>
              </a:ext>
            </a:extLst>
          </p:cNvPr>
          <p:cNvCxnSpPr>
            <a:cxnSpLocks/>
          </p:cNvCxnSpPr>
          <p:nvPr/>
        </p:nvCxnSpPr>
        <p:spPr>
          <a:xfrm>
            <a:off x="1635425" y="2581700"/>
            <a:ext cx="4622156" cy="0"/>
          </a:xfrm>
          <a:prstGeom prst="straightConnector1">
            <a:avLst/>
          </a:prstGeom>
          <a:noFill/>
          <a:ln w="28575" cap="flat" cmpd="sng">
            <a:solidFill>
              <a:schemeClr val="dk2"/>
            </a:solidFill>
            <a:prstDash val="solid"/>
            <a:round/>
            <a:headEnd type="none" w="med" len="med"/>
            <a:tailEnd type="none" w="med" len="med"/>
          </a:ln>
        </p:spPr>
      </p:cxnSp>
    </p:spTree>
    <p:extLst>
      <p:ext uri="{BB962C8B-B14F-4D97-AF65-F5344CB8AC3E}">
        <p14:creationId xmlns:p14="http://schemas.microsoft.com/office/powerpoint/2010/main" val="12586634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bg>
      <p:bgPr>
        <a:solidFill>
          <a:srgbClr val="FFF2CC"/>
        </a:solidFill>
        <a:effectLst/>
      </p:bgPr>
    </p:bg>
    <p:spTree>
      <p:nvGrpSpPr>
        <p:cNvPr id="1" name="Shape 553"/>
        <p:cNvGrpSpPr/>
        <p:nvPr/>
      </p:nvGrpSpPr>
      <p:grpSpPr>
        <a:xfrm>
          <a:off x="0" y="0"/>
          <a:ext cx="0" cy="0"/>
          <a:chOff x="0" y="0"/>
          <a:chExt cx="0" cy="0"/>
        </a:xfrm>
      </p:grpSpPr>
      <p:sp>
        <p:nvSpPr>
          <p:cNvPr id="554" name="Google Shape;554;p57"/>
          <p:cNvSpPr txBox="1">
            <a:spLocks noGrp="1"/>
          </p:cNvSpPr>
          <p:nvPr>
            <p:ph type="title"/>
          </p:nvPr>
        </p:nvSpPr>
        <p:spPr>
          <a:xfrm>
            <a:off x="474600" y="162500"/>
            <a:ext cx="11260200" cy="12855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200">
                <a:solidFill>
                  <a:srgbClr val="0B5394"/>
                </a:solidFill>
              </a:rPr>
              <a:t>Interpretation #2: Different perceptions of race but perception of the ‘same’ </a:t>
            </a:r>
            <a:r>
              <a:rPr lang="en-US" sz="3200" b="1">
                <a:solidFill>
                  <a:srgbClr val="0B5394"/>
                </a:solidFill>
              </a:rPr>
              <a:t>formal, résumé </a:t>
            </a:r>
            <a:r>
              <a:rPr lang="en-US" sz="3200">
                <a:solidFill>
                  <a:srgbClr val="0B5394"/>
                </a:solidFill>
              </a:rPr>
              <a:t>credentials</a:t>
            </a:r>
            <a:endParaRPr sz="3200">
              <a:solidFill>
                <a:srgbClr val="0B5394"/>
              </a:solidFill>
            </a:endParaRPr>
          </a:p>
        </p:txBody>
      </p:sp>
      <p:sp>
        <p:nvSpPr>
          <p:cNvPr id="555" name="Google Shape;555;p57"/>
          <p:cNvSpPr txBox="1">
            <a:spLocks noGrp="1"/>
          </p:cNvSpPr>
          <p:nvPr>
            <p:ph type="body" idx="1"/>
          </p:nvPr>
        </p:nvSpPr>
        <p:spPr>
          <a:xfrm>
            <a:off x="475950" y="1445725"/>
            <a:ext cx="11364300" cy="5572500"/>
          </a:xfrm>
          <a:prstGeom prst="rect">
            <a:avLst/>
          </a:prstGeom>
        </p:spPr>
        <p:txBody>
          <a:bodyPr spcFirstLastPara="1" wrap="square" lIns="91425" tIns="45700" rIns="91425" bIns="45700" anchor="t" anchorCtr="0">
            <a:noAutofit/>
          </a:bodyPr>
          <a:lstStyle/>
          <a:p>
            <a:pPr marL="0" lvl="0" indent="0" algn="l" rtl="0">
              <a:lnSpc>
                <a:spcPct val="115000"/>
              </a:lnSpc>
              <a:spcBef>
                <a:spcPts val="1000"/>
              </a:spcBef>
              <a:spcAft>
                <a:spcPts val="0"/>
              </a:spcAft>
              <a:buClr>
                <a:schemeClr val="dk1"/>
              </a:buClr>
              <a:buSzPts val="1100"/>
              <a:buFont typeface="Arial"/>
              <a:buNone/>
            </a:pPr>
            <a:r>
              <a:rPr lang="en-US" sz="1800">
                <a:latin typeface="Roboto Serif"/>
                <a:ea typeface="Roboto Serif"/>
                <a:cs typeface="Roboto Serif"/>
                <a:sym typeface="Roboto Serif"/>
              </a:rPr>
              <a:t>For instance…</a:t>
            </a:r>
            <a:endParaRPr sz="1800">
              <a:latin typeface="Roboto Serif"/>
              <a:ea typeface="Roboto Serif"/>
              <a:cs typeface="Roboto Serif"/>
              <a:sym typeface="Roboto Serif"/>
            </a:endParaRPr>
          </a:p>
          <a:p>
            <a:pPr marL="0" lvl="0" indent="0" algn="l" rtl="0">
              <a:lnSpc>
                <a:spcPct val="115000"/>
              </a:lnSpc>
              <a:spcBef>
                <a:spcPts val="1000"/>
              </a:spcBef>
              <a:spcAft>
                <a:spcPts val="0"/>
              </a:spcAft>
              <a:buClr>
                <a:schemeClr val="dk1"/>
              </a:buClr>
              <a:buSzPts val="1100"/>
              <a:buFont typeface="Arial"/>
              <a:buNone/>
            </a:pPr>
            <a:endParaRPr sz="1800">
              <a:latin typeface="Roboto Serif"/>
              <a:ea typeface="Roboto Serif"/>
              <a:cs typeface="Roboto Serif"/>
              <a:sym typeface="Roboto Serif"/>
            </a:endParaRPr>
          </a:p>
          <a:p>
            <a:pPr marL="0" lvl="0" indent="0" algn="l" rtl="0">
              <a:lnSpc>
                <a:spcPct val="115000"/>
              </a:lnSpc>
              <a:spcBef>
                <a:spcPts val="1000"/>
              </a:spcBef>
              <a:spcAft>
                <a:spcPts val="0"/>
              </a:spcAft>
              <a:buClr>
                <a:schemeClr val="dk1"/>
              </a:buClr>
              <a:buSzPts val="1100"/>
              <a:buFont typeface="Arial"/>
              <a:buNone/>
            </a:pPr>
            <a:r>
              <a:rPr lang="en-US" sz="1800">
                <a:latin typeface="Roboto Serif"/>
                <a:ea typeface="Roboto Serif"/>
                <a:cs typeface="Roboto Serif"/>
                <a:sym typeface="Roboto Serif"/>
              </a:rPr>
              <a:t>"Whites with higher-quality resumes receive nearly 30-percent more callbacks than Whites with lower-quality resumes. On the other hand, having a higher-quality resume has a smaller effect for African-Americans…In other words, the gap between White and African-Americans widens with resume quality. While </a:t>
            </a:r>
            <a:r>
              <a:rPr lang="en-US" sz="1800" b="1">
                <a:latin typeface="Roboto Serif"/>
                <a:ea typeface="Roboto Serif"/>
                <a:cs typeface="Roboto Serif"/>
                <a:sym typeface="Roboto Serif"/>
              </a:rPr>
              <a:t>one may have expected improved credentials to alleviate employers’ fear that African-American applicants are deficient in some unobservable skills</a:t>
            </a:r>
            <a:r>
              <a:rPr lang="en-US" sz="1800">
                <a:latin typeface="Roboto Serif"/>
                <a:ea typeface="Roboto Serif"/>
                <a:cs typeface="Roboto Serif"/>
                <a:sym typeface="Roboto Serif"/>
              </a:rPr>
              <a:t>, this is not the case in our data." </a:t>
            </a:r>
            <a:endParaRPr sz="1800">
              <a:latin typeface="Roboto Serif"/>
              <a:ea typeface="Roboto Serif"/>
              <a:cs typeface="Roboto Serif"/>
              <a:sym typeface="Roboto Serif"/>
            </a:endParaRPr>
          </a:p>
          <a:p>
            <a:pPr marL="0" lvl="0" indent="0" algn="l" rtl="0">
              <a:lnSpc>
                <a:spcPct val="115000"/>
              </a:lnSpc>
              <a:spcBef>
                <a:spcPts val="1000"/>
              </a:spcBef>
              <a:spcAft>
                <a:spcPts val="0"/>
              </a:spcAft>
              <a:buClr>
                <a:schemeClr val="dk1"/>
              </a:buClr>
              <a:buSzPts val="1100"/>
              <a:buFont typeface="Arial"/>
              <a:buNone/>
            </a:pPr>
            <a:endParaRPr sz="1800">
              <a:latin typeface="Roboto Serif"/>
              <a:ea typeface="Roboto Serif"/>
              <a:cs typeface="Roboto Serif"/>
              <a:sym typeface="Roboto Serif"/>
            </a:endParaRPr>
          </a:p>
          <a:p>
            <a:pPr marL="0" lvl="0" indent="0" algn="l" rtl="0">
              <a:lnSpc>
                <a:spcPct val="115000"/>
              </a:lnSpc>
              <a:spcBef>
                <a:spcPts val="1000"/>
              </a:spcBef>
              <a:spcAft>
                <a:spcPts val="0"/>
              </a:spcAft>
              <a:buClr>
                <a:schemeClr val="dk1"/>
              </a:buClr>
              <a:buSzPts val="1100"/>
              <a:buFont typeface="Arial"/>
              <a:buNone/>
            </a:pPr>
            <a:r>
              <a:rPr lang="en-US" sz="1800">
                <a:latin typeface="Roboto Serif"/>
                <a:ea typeface="Roboto Serif"/>
                <a:cs typeface="Roboto Serif"/>
                <a:sym typeface="Roboto Serif"/>
              </a:rPr>
              <a:t>Marianne Bertrand &amp; Sendhil Mullainathan, </a:t>
            </a:r>
            <a:r>
              <a:rPr lang="en-US" sz="1800" i="1">
                <a:latin typeface="Roboto Serif"/>
                <a:ea typeface="Roboto Serif"/>
                <a:cs typeface="Roboto Serif"/>
                <a:sym typeface="Roboto Serif"/>
              </a:rPr>
              <a:t>Are Emily and Greg more employable than Lakisha and Jamal? A field experiment on labor market discrimination</a:t>
            </a:r>
            <a:r>
              <a:rPr lang="en-US" sz="1800">
                <a:latin typeface="Roboto Serif"/>
                <a:ea typeface="Roboto Serif"/>
                <a:cs typeface="Roboto Serif"/>
                <a:sym typeface="Roboto Serif"/>
              </a:rPr>
              <a:t>, 94, </a:t>
            </a:r>
            <a:r>
              <a:rPr lang="en-US" sz="1800" cap="small">
                <a:latin typeface="Roboto Serif"/>
                <a:ea typeface="Roboto Serif"/>
                <a:cs typeface="Roboto Serif"/>
                <a:sym typeface="Roboto Serif"/>
              </a:rPr>
              <a:t>Am. Econ. Rev., </a:t>
            </a:r>
            <a:r>
              <a:rPr lang="en-US" sz="1800">
                <a:latin typeface="Roboto Serif"/>
                <a:ea typeface="Roboto Serif"/>
                <a:cs typeface="Roboto Serif"/>
                <a:sym typeface="Roboto Serif"/>
              </a:rPr>
              <a:t> 991, 992 (2004). </a:t>
            </a:r>
            <a:endParaRPr sz="1800">
              <a:latin typeface="Roboto Serif"/>
              <a:ea typeface="Roboto Serif"/>
              <a:cs typeface="Roboto Serif"/>
              <a:sym typeface="Roboto Serif"/>
            </a:endParaRPr>
          </a:p>
          <a:p>
            <a:pPr marL="0" lvl="0" indent="0" algn="l" rtl="0">
              <a:lnSpc>
                <a:spcPct val="115000"/>
              </a:lnSpc>
              <a:spcBef>
                <a:spcPts val="1000"/>
              </a:spcBef>
              <a:spcAft>
                <a:spcPts val="0"/>
              </a:spcAft>
              <a:buClr>
                <a:schemeClr val="dk1"/>
              </a:buClr>
              <a:buSzPts val="1100"/>
              <a:buFont typeface="Arial"/>
              <a:buNone/>
            </a:pPr>
            <a:endParaRPr sz="1800">
              <a:latin typeface="Roboto Serif"/>
              <a:ea typeface="Roboto Serif"/>
              <a:cs typeface="Roboto Serif"/>
              <a:sym typeface="Roboto Serif"/>
            </a:endParaRPr>
          </a:p>
        </p:txBody>
      </p:sp>
      <p:sp>
        <p:nvSpPr>
          <p:cNvPr id="556" name="Google Shape;556;p5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70</a:t>
            </a:fld>
            <a:endParaRPr/>
          </a:p>
        </p:txBody>
      </p:sp>
      <p:sp>
        <p:nvSpPr>
          <p:cNvPr id="557" name="Google Shape;557;p57"/>
          <p:cNvSpPr txBox="1"/>
          <p:nvPr/>
        </p:nvSpPr>
        <p:spPr>
          <a:xfrm>
            <a:off x="0" y="6453150"/>
            <a:ext cx="121920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B7B7B7"/>
                </a:solidFill>
                <a:latin typeface="Roboto Serif"/>
                <a:ea typeface="Roboto Serif"/>
                <a:cs typeface="Roboto Serif"/>
                <a:sym typeface="Roboto Serif"/>
              </a:rPr>
              <a:t>Overview</a:t>
            </a:r>
            <a:r>
              <a:rPr lang="en-US" sz="900">
                <a:solidFill>
                  <a:srgbClr val="CCCCCC"/>
                </a:solidFill>
                <a:latin typeface="Roboto Serif"/>
                <a:ea typeface="Roboto Serif"/>
                <a:cs typeface="Roboto Serif"/>
                <a:sym typeface="Roboto Serif"/>
              </a:rPr>
              <a:t>	</a:t>
            </a:r>
            <a:r>
              <a:rPr lang="en-US" sz="900">
                <a:solidFill>
                  <a:srgbClr val="B7B7B7"/>
                </a:solidFill>
                <a:latin typeface="Roboto Serif"/>
                <a:ea typeface="Roboto Serif"/>
                <a:cs typeface="Roboto Serif"/>
                <a:sym typeface="Roboto Serif"/>
              </a:rPr>
              <a:t>Audit Studies: Canons of Interpretation	Interpretation 1	</a:t>
            </a:r>
            <a:r>
              <a:rPr lang="en-US" sz="900" b="1">
                <a:solidFill>
                  <a:srgbClr val="0070C0"/>
                </a:solidFill>
                <a:latin typeface="Roboto Serif"/>
                <a:ea typeface="Roboto Serif"/>
                <a:cs typeface="Roboto Serif"/>
                <a:sym typeface="Roboto Serif"/>
              </a:rPr>
              <a:t>Interpretation 2</a:t>
            </a:r>
            <a:r>
              <a:rPr lang="en-US" sz="900">
                <a:solidFill>
                  <a:srgbClr val="B7B7B7"/>
                </a:solidFill>
                <a:latin typeface="Roboto Serif"/>
                <a:ea typeface="Roboto Serif"/>
                <a:cs typeface="Roboto Serif"/>
                <a:sym typeface="Roboto Serif"/>
              </a:rPr>
              <a:t>	Interpretation 3	Implications</a:t>
            </a:r>
            <a:endParaRPr sz="900">
              <a:solidFill>
                <a:srgbClr val="CCCCCC"/>
              </a:solidFill>
              <a:latin typeface="Roboto Serif"/>
              <a:ea typeface="Roboto Serif"/>
              <a:cs typeface="Roboto Serif"/>
              <a:sym typeface="Roboto Serif"/>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bg>
      <p:bgPr>
        <a:solidFill>
          <a:srgbClr val="FFF2CC"/>
        </a:solidFill>
        <a:effectLst/>
      </p:bgPr>
    </p:bg>
    <p:spTree>
      <p:nvGrpSpPr>
        <p:cNvPr id="1" name="Shape 562"/>
        <p:cNvGrpSpPr/>
        <p:nvPr/>
      </p:nvGrpSpPr>
      <p:grpSpPr>
        <a:xfrm>
          <a:off x="0" y="0"/>
          <a:ext cx="0" cy="0"/>
          <a:chOff x="0" y="0"/>
          <a:chExt cx="0" cy="0"/>
        </a:xfrm>
      </p:grpSpPr>
      <p:sp>
        <p:nvSpPr>
          <p:cNvPr id="563" name="Google Shape;563;p58"/>
          <p:cNvSpPr txBox="1">
            <a:spLocks noGrp="1"/>
          </p:cNvSpPr>
          <p:nvPr>
            <p:ph type="title"/>
          </p:nvPr>
        </p:nvSpPr>
        <p:spPr>
          <a:xfrm>
            <a:off x="457200" y="-43100"/>
            <a:ext cx="11277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200">
                <a:solidFill>
                  <a:srgbClr val="0B5394"/>
                </a:solidFill>
              </a:rPr>
              <a:t>Often researchers say they are doing Interpretation #2, for example…. </a:t>
            </a:r>
            <a:endParaRPr sz="4000"/>
          </a:p>
        </p:txBody>
      </p:sp>
      <p:sp>
        <p:nvSpPr>
          <p:cNvPr id="564" name="Google Shape;564;p58"/>
          <p:cNvSpPr txBox="1">
            <a:spLocks noGrp="1"/>
          </p:cNvSpPr>
          <p:nvPr>
            <p:ph type="body" idx="1"/>
          </p:nvPr>
        </p:nvSpPr>
        <p:spPr>
          <a:xfrm>
            <a:off x="838200" y="1124150"/>
            <a:ext cx="10515600" cy="5232300"/>
          </a:xfrm>
          <a:prstGeom prst="rect">
            <a:avLst/>
          </a:prstGeom>
        </p:spPr>
        <p:txBody>
          <a:bodyPr spcFirstLastPara="1" wrap="square" lIns="91425" tIns="45700" rIns="91425" bIns="45700" anchor="t" anchorCtr="0">
            <a:noAutofit/>
          </a:bodyPr>
          <a:lstStyle/>
          <a:p>
            <a:pPr marL="457200" lvl="0" indent="-342900" algn="l" rtl="0">
              <a:lnSpc>
                <a:spcPct val="115000"/>
              </a:lnSpc>
              <a:spcBef>
                <a:spcPts val="1000"/>
              </a:spcBef>
              <a:spcAft>
                <a:spcPts val="0"/>
              </a:spcAft>
              <a:buSzPts val="1800"/>
              <a:buChar char="•"/>
            </a:pPr>
            <a:r>
              <a:rPr lang="en-US" sz="1900">
                <a:latin typeface="Roboto Serif"/>
                <a:ea typeface="Roboto Serif"/>
                <a:cs typeface="Roboto Serif"/>
                <a:sym typeface="Roboto Serif"/>
              </a:rPr>
              <a:t>“</a:t>
            </a:r>
            <a:r>
              <a:rPr lang="en-US" sz="1700">
                <a:latin typeface="Roboto Serif"/>
                <a:ea typeface="Roboto Serif"/>
                <a:cs typeface="Roboto Serif"/>
                <a:sym typeface="Roboto Serif"/>
              </a:rPr>
              <a:t>Much of the economics literature has focused on separating the contributions of taste-based and statistical discrimination to observed disparities, an exercise that</a:t>
            </a:r>
            <a:r>
              <a:rPr lang="en-US" sz="1700" b="1">
                <a:latin typeface="Roboto Serif"/>
                <a:ea typeface="Roboto Serif"/>
                <a:cs typeface="Roboto Serif"/>
                <a:sym typeface="Roboto Serif"/>
              </a:rPr>
              <a:t> requires inferring the extent to which employer conduct is motivated by beliefs regarding the productivity of different groups </a:t>
            </a:r>
            <a:r>
              <a:rPr lang="en-US" sz="1700">
                <a:latin typeface="Roboto Serif"/>
                <a:ea typeface="Roboto Serif"/>
                <a:cs typeface="Roboto Serif"/>
                <a:sym typeface="Roboto Serif"/>
              </a:rPr>
              <a:t>of workers.”</a:t>
            </a:r>
            <a:endParaRPr sz="1700">
              <a:latin typeface="Roboto Serif"/>
              <a:ea typeface="Roboto Serif"/>
              <a:cs typeface="Roboto Serif"/>
              <a:sym typeface="Roboto Serif"/>
            </a:endParaRPr>
          </a:p>
          <a:p>
            <a:pPr marL="457200" lvl="0" indent="0" algn="l" rtl="0">
              <a:lnSpc>
                <a:spcPct val="115000"/>
              </a:lnSpc>
              <a:spcBef>
                <a:spcPts val="1000"/>
              </a:spcBef>
              <a:spcAft>
                <a:spcPts val="0"/>
              </a:spcAft>
              <a:buNone/>
            </a:pPr>
            <a:r>
              <a:rPr lang="en-US" sz="1400">
                <a:latin typeface="Roboto Serif"/>
                <a:ea typeface="Roboto Serif"/>
                <a:cs typeface="Roboto Serif"/>
                <a:sym typeface="Roboto Serif"/>
              </a:rPr>
              <a:t>Patrick Kline, Evan K Rose, Christopher R Walters</a:t>
            </a:r>
            <a:r>
              <a:rPr lang="en-US" sz="1400" i="1">
                <a:solidFill>
                  <a:srgbClr val="2A2A2A"/>
                </a:solidFill>
                <a:latin typeface="Roboto Serif"/>
                <a:ea typeface="Roboto Serif"/>
                <a:cs typeface="Roboto Serif"/>
                <a:sym typeface="Roboto Serif"/>
              </a:rPr>
              <a:t>, Systemic Discrimination Among Large U.S. Employers</a:t>
            </a:r>
            <a:r>
              <a:rPr lang="en-US" sz="1400" i="1">
                <a:latin typeface="Roboto Serif"/>
                <a:ea typeface="Roboto Serif"/>
                <a:cs typeface="Roboto Serif"/>
                <a:sym typeface="Roboto Serif"/>
              </a:rPr>
              <a:t>, </a:t>
            </a:r>
            <a:r>
              <a:rPr lang="en-US" sz="1400">
                <a:latin typeface="Roboto Serif"/>
                <a:ea typeface="Roboto Serif"/>
                <a:cs typeface="Roboto Serif"/>
                <a:sym typeface="Roboto Serif"/>
              </a:rPr>
              <a:t>137 </a:t>
            </a:r>
            <a:r>
              <a:rPr lang="en-US" sz="1400" cap="small">
                <a:latin typeface="Roboto Serif"/>
                <a:ea typeface="Roboto Serif"/>
                <a:cs typeface="Roboto Serif"/>
                <a:sym typeface="Roboto Serif"/>
              </a:rPr>
              <a:t>The Quarterly Journal of Econ., </a:t>
            </a:r>
            <a:r>
              <a:rPr lang="en-US" sz="1400">
                <a:latin typeface="Roboto Serif"/>
                <a:ea typeface="Roboto Serif"/>
                <a:cs typeface="Roboto Serif"/>
                <a:sym typeface="Roboto Serif"/>
              </a:rPr>
              <a:t> 1963, 1963–2036</a:t>
            </a:r>
            <a:r>
              <a:rPr lang="en-US" sz="1400">
                <a:solidFill>
                  <a:srgbClr val="2A2A2A"/>
                </a:solidFill>
                <a:latin typeface="Roboto Serif"/>
                <a:ea typeface="Roboto Serif"/>
                <a:cs typeface="Roboto Serif"/>
                <a:sym typeface="Roboto Serif"/>
              </a:rPr>
              <a:t> </a:t>
            </a:r>
            <a:r>
              <a:rPr lang="en-US" sz="1400">
                <a:latin typeface="Roboto Serif"/>
                <a:ea typeface="Roboto Serif"/>
                <a:cs typeface="Roboto Serif"/>
                <a:sym typeface="Roboto Serif"/>
              </a:rPr>
              <a:t>(2022).</a:t>
            </a:r>
            <a:endParaRPr sz="1400">
              <a:latin typeface="Roboto Serif"/>
              <a:ea typeface="Roboto Serif"/>
              <a:cs typeface="Roboto Serif"/>
              <a:sym typeface="Roboto Serif"/>
            </a:endParaRPr>
          </a:p>
          <a:p>
            <a:pPr marL="457200" lvl="0" indent="-336550" algn="l" rtl="0">
              <a:lnSpc>
                <a:spcPct val="115000"/>
              </a:lnSpc>
              <a:spcBef>
                <a:spcPts val="1000"/>
              </a:spcBef>
              <a:spcAft>
                <a:spcPts val="0"/>
              </a:spcAft>
              <a:buSzPts val="1700"/>
              <a:buFont typeface="Roboto Serif"/>
              <a:buChar char="•"/>
            </a:pPr>
            <a:r>
              <a:rPr lang="en-US" sz="1700">
                <a:latin typeface="Roboto Serif"/>
                <a:ea typeface="Roboto Serif"/>
                <a:cs typeface="Roboto Serif"/>
                <a:sym typeface="Roboto Serif"/>
              </a:rPr>
              <a:t>“It is hard to</a:t>
            </a:r>
            <a:r>
              <a:rPr lang="en-US" sz="1700" b="1">
                <a:latin typeface="Roboto Serif"/>
                <a:ea typeface="Roboto Serif"/>
                <a:cs typeface="Roboto Serif"/>
                <a:sym typeface="Roboto Serif"/>
              </a:rPr>
              <a:t> rule out entirely </a:t>
            </a:r>
            <a:r>
              <a:rPr lang="en-US" sz="1700">
                <a:latin typeface="Roboto Serif"/>
                <a:ea typeface="Roboto Serif"/>
                <a:cs typeface="Roboto Serif"/>
                <a:sym typeface="Roboto Serif"/>
              </a:rPr>
              <a:t>the possibility that behavior or demeanor that might be correlated with race is the true cause of any observed differential treatment of members of different races. Even in a tester study in which racialized names rather than live individuals are used…it has proven to be difficult to disentangle race and other factors. [However,] our eBay study, by varying racial appearance in an internet auction in which there is simply no behavior, demeanor, or other features (apart from racial appearance) to distinguish one sale from another, </a:t>
            </a:r>
            <a:r>
              <a:rPr lang="en-US" sz="1700" b="1">
                <a:latin typeface="Roboto Serif"/>
                <a:ea typeface="Roboto Serif"/>
                <a:cs typeface="Roboto Serif"/>
                <a:sym typeface="Roboto Serif"/>
              </a:rPr>
              <a:t>seeks to isolate the role of race to the greatest degree possible.</a:t>
            </a:r>
            <a:endParaRPr sz="1700" b="1">
              <a:latin typeface="Roboto Serif"/>
              <a:ea typeface="Roboto Serif"/>
              <a:cs typeface="Roboto Serif"/>
              <a:sym typeface="Roboto Serif"/>
            </a:endParaRPr>
          </a:p>
          <a:p>
            <a:pPr marL="457200" lvl="0" indent="0" algn="l" rtl="0">
              <a:lnSpc>
                <a:spcPct val="115000"/>
              </a:lnSpc>
              <a:spcBef>
                <a:spcPts val="1000"/>
              </a:spcBef>
              <a:spcAft>
                <a:spcPts val="0"/>
              </a:spcAft>
              <a:buNone/>
            </a:pPr>
            <a:r>
              <a:rPr lang="en-US" sz="1400">
                <a:latin typeface="Roboto Serif"/>
                <a:ea typeface="Roboto Serif"/>
                <a:cs typeface="Roboto Serif"/>
                <a:sym typeface="Roboto Serif"/>
              </a:rPr>
              <a:t>Ayres, Ian and Banaji, Mahzarin R. and Jolls, Christine and Jolls, Christine, </a:t>
            </a:r>
            <a:r>
              <a:rPr lang="en-US" sz="1400" i="1">
                <a:latin typeface="Roboto Serif"/>
                <a:ea typeface="Roboto Serif"/>
                <a:cs typeface="Roboto Serif"/>
                <a:sym typeface="Roboto Serif"/>
              </a:rPr>
              <a:t>Race Effects on Ebay, </a:t>
            </a:r>
            <a:r>
              <a:rPr lang="en-US" sz="1400">
                <a:latin typeface="Roboto Serif"/>
                <a:ea typeface="Roboto Serif"/>
                <a:cs typeface="Roboto Serif"/>
                <a:sym typeface="Roboto Serif"/>
              </a:rPr>
              <a:t>46</a:t>
            </a:r>
            <a:r>
              <a:rPr lang="en-US" sz="1400" i="1">
                <a:latin typeface="Roboto Serif"/>
                <a:ea typeface="Roboto Serif"/>
                <a:cs typeface="Roboto Serif"/>
                <a:sym typeface="Roboto Serif"/>
              </a:rPr>
              <a:t> </a:t>
            </a:r>
            <a:r>
              <a:rPr lang="en-US" sz="1400" cap="small">
                <a:latin typeface="Roboto Serif"/>
                <a:ea typeface="Roboto Serif"/>
                <a:cs typeface="Roboto Serif"/>
                <a:sym typeface="Roboto Serif"/>
              </a:rPr>
              <a:t>The RAND Journal of Econ.</a:t>
            </a:r>
            <a:r>
              <a:rPr lang="en-US" sz="1400">
                <a:latin typeface="Roboto Serif"/>
                <a:ea typeface="Roboto Serif"/>
                <a:cs typeface="Roboto Serif"/>
                <a:sym typeface="Roboto Serif"/>
              </a:rPr>
              <a:t>,  891, 892-94 (2015).</a:t>
            </a:r>
            <a:endParaRPr sz="1400">
              <a:latin typeface="Roboto Serif"/>
              <a:ea typeface="Roboto Serif"/>
              <a:cs typeface="Roboto Serif"/>
              <a:sym typeface="Roboto Serif"/>
            </a:endParaRPr>
          </a:p>
          <a:p>
            <a:pPr marL="457200" lvl="0" indent="0" algn="l" rtl="0">
              <a:lnSpc>
                <a:spcPct val="115000"/>
              </a:lnSpc>
              <a:spcBef>
                <a:spcPts val="1000"/>
              </a:spcBef>
              <a:spcAft>
                <a:spcPts val="0"/>
              </a:spcAft>
              <a:buNone/>
            </a:pPr>
            <a:endParaRPr sz="1400" b="1">
              <a:latin typeface="Roboto Serif"/>
              <a:ea typeface="Roboto Serif"/>
              <a:cs typeface="Roboto Serif"/>
              <a:sym typeface="Roboto Serif"/>
            </a:endParaRPr>
          </a:p>
          <a:p>
            <a:pPr marL="914400" lvl="0" indent="0" algn="l" rtl="0">
              <a:lnSpc>
                <a:spcPct val="115000"/>
              </a:lnSpc>
              <a:spcBef>
                <a:spcPts val="1000"/>
              </a:spcBef>
              <a:spcAft>
                <a:spcPts val="0"/>
              </a:spcAft>
              <a:buNone/>
            </a:pPr>
            <a:endParaRPr sz="1400" b="1">
              <a:latin typeface="Roboto Serif"/>
              <a:ea typeface="Roboto Serif"/>
              <a:cs typeface="Roboto Serif"/>
              <a:sym typeface="Roboto Serif"/>
            </a:endParaRPr>
          </a:p>
          <a:p>
            <a:pPr marL="914400" lvl="0" indent="0" algn="l" rtl="0">
              <a:lnSpc>
                <a:spcPct val="115000"/>
              </a:lnSpc>
              <a:spcBef>
                <a:spcPts val="1000"/>
              </a:spcBef>
              <a:spcAft>
                <a:spcPts val="0"/>
              </a:spcAft>
              <a:buNone/>
            </a:pPr>
            <a:endParaRPr sz="1400" b="1">
              <a:latin typeface="Roboto Serif"/>
              <a:ea typeface="Roboto Serif"/>
              <a:cs typeface="Roboto Serif"/>
              <a:sym typeface="Roboto Serif"/>
            </a:endParaRPr>
          </a:p>
          <a:p>
            <a:pPr marL="0" lvl="0" indent="0" algn="l" rtl="0">
              <a:lnSpc>
                <a:spcPct val="115000"/>
              </a:lnSpc>
              <a:spcBef>
                <a:spcPts val="1000"/>
              </a:spcBef>
              <a:spcAft>
                <a:spcPts val="0"/>
              </a:spcAft>
              <a:buNone/>
            </a:pPr>
            <a:endParaRPr sz="1400" b="1">
              <a:latin typeface="Roboto Serif"/>
              <a:ea typeface="Roboto Serif"/>
              <a:cs typeface="Roboto Serif"/>
              <a:sym typeface="Roboto Serif"/>
            </a:endParaRPr>
          </a:p>
          <a:p>
            <a:pPr marL="914400" lvl="0" indent="0" algn="l" rtl="0">
              <a:lnSpc>
                <a:spcPct val="115000"/>
              </a:lnSpc>
              <a:spcBef>
                <a:spcPts val="1000"/>
              </a:spcBef>
              <a:spcAft>
                <a:spcPts val="0"/>
              </a:spcAft>
              <a:buNone/>
            </a:pPr>
            <a:endParaRPr sz="1600" b="1">
              <a:latin typeface="Roboto Serif"/>
              <a:ea typeface="Roboto Serif"/>
              <a:cs typeface="Roboto Serif"/>
              <a:sym typeface="Roboto Serif"/>
            </a:endParaRPr>
          </a:p>
          <a:p>
            <a:pPr marL="914400" lvl="0" indent="0" algn="l" rtl="0">
              <a:lnSpc>
                <a:spcPct val="115000"/>
              </a:lnSpc>
              <a:spcBef>
                <a:spcPts val="1000"/>
              </a:spcBef>
              <a:spcAft>
                <a:spcPts val="0"/>
              </a:spcAft>
              <a:buNone/>
            </a:pPr>
            <a:endParaRPr sz="1800" b="1">
              <a:latin typeface="Roboto Serif"/>
              <a:ea typeface="Roboto Serif"/>
              <a:cs typeface="Roboto Serif"/>
              <a:sym typeface="Roboto Serif"/>
            </a:endParaRPr>
          </a:p>
          <a:p>
            <a:pPr marL="914400" lvl="0" indent="0" algn="l" rtl="0">
              <a:lnSpc>
                <a:spcPct val="115000"/>
              </a:lnSpc>
              <a:spcBef>
                <a:spcPts val="1000"/>
              </a:spcBef>
              <a:spcAft>
                <a:spcPts val="0"/>
              </a:spcAft>
              <a:buNone/>
            </a:pPr>
            <a:r>
              <a:rPr lang="en-US" sz="1800" b="1">
                <a:latin typeface="Roboto Serif"/>
                <a:ea typeface="Roboto Serif"/>
                <a:cs typeface="Roboto Serif"/>
                <a:sym typeface="Roboto Serif"/>
              </a:rPr>
              <a:t> </a:t>
            </a:r>
            <a:endParaRPr sz="1800" b="1">
              <a:latin typeface="Roboto Serif"/>
              <a:ea typeface="Roboto Serif"/>
              <a:cs typeface="Roboto Serif"/>
              <a:sym typeface="Roboto Serif"/>
            </a:endParaRPr>
          </a:p>
          <a:p>
            <a:pPr marL="914400" lvl="0" indent="0" algn="l" rtl="0">
              <a:lnSpc>
                <a:spcPct val="115000"/>
              </a:lnSpc>
              <a:spcBef>
                <a:spcPts val="1000"/>
              </a:spcBef>
              <a:spcAft>
                <a:spcPts val="0"/>
              </a:spcAft>
              <a:buNone/>
            </a:pPr>
            <a:endParaRPr sz="1800">
              <a:latin typeface="Roboto Serif"/>
              <a:ea typeface="Roboto Serif"/>
              <a:cs typeface="Roboto Serif"/>
              <a:sym typeface="Roboto Serif"/>
            </a:endParaRPr>
          </a:p>
          <a:p>
            <a:pPr marL="457200" lvl="0" indent="0" algn="l" rtl="0">
              <a:lnSpc>
                <a:spcPct val="115000"/>
              </a:lnSpc>
              <a:spcBef>
                <a:spcPts val="1000"/>
              </a:spcBef>
              <a:spcAft>
                <a:spcPts val="0"/>
              </a:spcAft>
              <a:buNone/>
            </a:pPr>
            <a:endParaRPr sz="1800">
              <a:latin typeface="Roboto Serif"/>
              <a:ea typeface="Roboto Serif"/>
              <a:cs typeface="Roboto Serif"/>
              <a:sym typeface="Roboto Serif"/>
            </a:endParaRPr>
          </a:p>
          <a:p>
            <a:pPr marL="457200" lvl="0" indent="0" algn="l" rtl="0">
              <a:lnSpc>
                <a:spcPct val="115000"/>
              </a:lnSpc>
              <a:spcBef>
                <a:spcPts val="1000"/>
              </a:spcBef>
              <a:spcAft>
                <a:spcPts val="0"/>
              </a:spcAft>
              <a:buNone/>
            </a:pPr>
            <a:endParaRPr sz="1800">
              <a:latin typeface="Roboto Serif"/>
              <a:ea typeface="Roboto Serif"/>
              <a:cs typeface="Roboto Serif"/>
              <a:sym typeface="Roboto Serif"/>
            </a:endParaRPr>
          </a:p>
          <a:p>
            <a:pPr marL="0" lvl="0" indent="0" algn="l" rtl="0">
              <a:lnSpc>
                <a:spcPct val="115000"/>
              </a:lnSpc>
              <a:spcBef>
                <a:spcPts val="1000"/>
              </a:spcBef>
              <a:spcAft>
                <a:spcPts val="0"/>
              </a:spcAft>
              <a:buNone/>
            </a:pPr>
            <a:endParaRPr sz="1800">
              <a:latin typeface="Roboto Serif"/>
              <a:ea typeface="Roboto Serif"/>
              <a:cs typeface="Roboto Serif"/>
              <a:sym typeface="Roboto Serif"/>
            </a:endParaRPr>
          </a:p>
          <a:p>
            <a:pPr marL="457200" lvl="0" indent="0" algn="l" rtl="0">
              <a:lnSpc>
                <a:spcPct val="115000"/>
              </a:lnSpc>
              <a:spcBef>
                <a:spcPts val="1000"/>
              </a:spcBef>
              <a:spcAft>
                <a:spcPts val="0"/>
              </a:spcAft>
              <a:buNone/>
            </a:pPr>
            <a:endParaRPr sz="1800">
              <a:latin typeface="Roboto Serif"/>
              <a:ea typeface="Roboto Serif"/>
              <a:cs typeface="Roboto Serif"/>
              <a:sym typeface="Roboto Serif"/>
            </a:endParaRPr>
          </a:p>
          <a:p>
            <a:pPr marL="0" lvl="0" indent="0" algn="l" rtl="0">
              <a:lnSpc>
                <a:spcPct val="115000"/>
              </a:lnSpc>
              <a:spcBef>
                <a:spcPts val="1000"/>
              </a:spcBef>
              <a:spcAft>
                <a:spcPts val="0"/>
              </a:spcAft>
              <a:buNone/>
            </a:pPr>
            <a:endParaRPr sz="1800">
              <a:latin typeface="Roboto Serif"/>
              <a:ea typeface="Roboto Serif"/>
              <a:cs typeface="Roboto Serif"/>
              <a:sym typeface="Roboto Serif"/>
            </a:endParaRPr>
          </a:p>
        </p:txBody>
      </p:sp>
      <p:sp>
        <p:nvSpPr>
          <p:cNvPr id="565" name="Google Shape;565;p5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71</a:t>
            </a:fld>
            <a:endParaRPr/>
          </a:p>
        </p:txBody>
      </p:sp>
      <p:sp>
        <p:nvSpPr>
          <p:cNvPr id="566" name="Google Shape;566;p58"/>
          <p:cNvSpPr txBox="1"/>
          <p:nvPr/>
        </p:nvSpPr>
        <p:spPr>
          <a:xfrm>
            <a:off x="0" y="6453150"/>
            <a:ext cx="121920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B7B7B7"/>
                </a:solidFill>
                <a:latin typeface="Roboto Serif"/>
                <a:ea typeface="Roboto Serif"/>
                <a:cs typeface="Roboto Serif"/>
                <a:sym typeface="Roboto Serif"/>
              </a:rPr>
              <a:t>Overview</a:t>
            </a:r>
            <a:r>
              <a:rPr lang="en-US" sz="900">
                <a:solidFill>
                  <a:srgbClr val="CCCCCC"/>
                </a:solidFill>
                <a:latin typeface="Roboto Serif"/>
                <a:ea typeface="Roboto Serif"/>
                <a:cs typeface="Roboto Serif"/>
                <a:sym typeface="Roboto Serif"/>
              </a:rPr>
              <a:t>	</a:t>
            </a:r>
            <a:r>
              <a:rPr lang="en-US" sz="900">
                <a:solidFill>
                  <a:srgbClr val="B7B7B7"/>
                </a:solidFill>
                <a:latin typeface="Roboto Serif"/>
                <a:ea typeface="Roboto Serif"/>
                <a:cs typeface="Roboto Serif"/>
                <a:sym typeface="Roboto Serif"/>
              </a:rPr>
              <a:t>Audit Studies: Canons of Interpretation	Interpretation 1	</a:t>
            </a:r>
            <a:r>
              <a:rPr lang="en-US" sz="900" b="1">
                <a:solidFill>
                  <a:srgbClr val="0070C0"/>
                </a:solidFill>
                <a:latin typeface="Roboto Serif"/>
                <a:ea typeface="Roboto Serif"/>
                <a:cs typeface="Roboto Serif"/>
                <a:sym typeface="Roboto Serif"/>
              </a:rPr>
              <a:t>Interpretation 2</a:t>
            </a:r>
            <a:r>
              <a:rPr lang="en-US" sz="900">
                <a:solidFill>
                  <a:srgbClr val="B7B7B7"/>
                </a:solidFill>
                <a:latin typeface="Roboto Serif"/>
                <a:ea typeface="Roboto Serif"/>
                <a:cs typeface="Roboto Serif"/>
                <a:sym typeface="Roboto Serif"/>
              </a:rPr>
              <a:t>	Interpretation 3	Implications</a:t>
            </a:r>
            <a:endParaRPr sz="900">
              <a:solidFill>
                <a:srgbClr val="CCCCCC"/>
              </a:solidFill>
              <a:latin typeface="Roboto Serif"/>
              <a:ea typeface="Roboto Serif"/>
              <a:cs typeface="Roboto Serif"/>
              <a:sym typeface="Roboto Serif"/>
            </a:endParaRPr>
          </a:p>
        </p:txBody>
      </p:sp>
      <p:sp>
        <p:nvSpPr>
          <p:cNvPr id="567" name="Google Shape;567;p58"/>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bg>
      <p:bgPr>
        <a:solidFill>
          <a:srgbClr val="FFF2CC"/>
        </a:solidFill>
        <a:effectLst/>
      </p:bgPr>
    </p:bg>
    <p:spTree>
      <p:nvGrpSpPr>
        <p:cNvPr id="1" name="Shape 572"/>
        <p:cNvGrpSpPr/>
        <p:nvPr/>
      </p:nvGrpSpPr>
      <p:grpSpPr>
        <a:xfrm>
          <a:off x="0" y="0"/>
          <a:ext cx="0" cy="0"/>
          <a:chOff x="0" y="0"/>
          <a:chExt cx="0" cy="0"/>
        </a:xfrm>
      </p:grpSpPr>
      <p:sp>
        <p:nvSpPr>
          <p:cNvPr id="573" name="Google Shape;573;p59"/>
          <p:cNvSpPr txBox="1">
            <a:spLocks noGrp="1"/>
          </p:cNvSpPr>
          <p:nvPr>
            <p:ph type="title"/>
          </p:nvPr>
        </p:nvSpPr>
        <p:spPr>
          <a:xfrm>
            <a:off x="457200" y="151750"/>
            <a:ext cx="11277600" cy="1296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sz="3200">
                <a:solidFill>
                  <a:srgbClr val="0B5394"/>
                </a:solidFill>
              </a:rPr>
              <a:t>Interpretation #2: Questions</a:t>
            </a:r>
            <a:endParaRPr sz="4000"/>
          </a:p>
        </p:txBody>
      </p:sp>
      <p:sp>
        <p:nvSpPr>
          <p:cNvPr id="574" name="Google Shape;574;p59"/>
          <p:cNvSpPr txBox="1">
            <a:spLocks noGrp="1"/>
          </p:cNvSpPr>
          <p:nvPr>
            <p:ph type="body" idx="1"/>
          </p:nvPr>
        </p:nvSpPr>
        <p:spPr>
          <a:xfrm>
            <a:off x="838200" y="1325700"/>
            <a:ext cx="10515600" cy="4851000"/>
          </a:xfrm>
          <a:prstGeom prst="rect">
            <a:avLst/>
          </a:prstGeom>
        </p:spPr>
        <p:txBody>
          <a:bodyPr spcFirstLastPara="1" wrap="square" lIns="91425" tIns="45700" rIns="91425" bIns="45700" anchor="t" anchorCtr="0">
            <a:normAutofit/>
          </a:bodyPr>
          <a:lstStyle/>
          <a:p>
            <a:pPr marL="0" lvl="0" indent="0" algn="l" rtl="0">
              <a:lnSpc>
                <a:spcPct val="115000"/>
              </a:lnSpc>
              <a:spcBef>
                <a:spcPts val="1000"/>
              </a:spcBef>
              <a:spcAft>
                <a:spcPts val="0"/>
              </a:spcAft>
              <a:buNone/>
            </a:pPr>
            <a:r>
              <a:rPr lang="en-US" sz="1800">
                <a:latin typeface="Roboto Serif"/>
                <a:ea typeface="Roboto Serif"/>
                <a:cs typeface="Roboto Serif"/>
                <a:sym typeface="Roboto Serif"/>
              </a:rPr>
              <a:t>Notice, the following notation indicates that the two versions of unit i differ</a:t>
            </a:r>
            <a:r>
              <a:rPr lang="en-US" sz="1800">
                <a:solidFill>
                  <a:srgbClr val="0070C0"/>
                </a:solidFill>
                <a:latin typeface="Roboto Serif"/>
                <a:ea typeface="Roboto Serif"/>
                <a:cs typeface="Roboto Serif"/>
                <a:sym typeface="Roboto Serif"/>
              </a:rPr>
              <a:t> </a:t>
            </a:r>
            <a:r>
              <a:rPr lang="en-US" sz="1800" b="1" i="1">
                <a:latin typeface="Roboto Serif"/>
                <a:ea typeface="Roboto Serif"/>
                <a:cs typeface="Roboto Serif"/>
                <a:sym typeface="Roboto Serif"/>
              </a:rPr>
              <a:t>only</a:t>
            </a:r>
            <a:r>
              <a:rPr lang="en-US" sz="1800">
                <a:latin typeface="Roboto Serif"/>
                <a:ea typeface="Roboto Serif"/>
                <a:cs typeface="Roboto Serif"/>
                <a:sym typeface="Roboto Serif"/>
              </a:rPr>
              <a:t> in “perceived race”:</a:t>
            </a:r>
            <a:endParaRPr sz="1800">
              <a:latin typeface="Roboto Serif"/>
              <a:ea typeface="Roboto Serif"/>
              <a:cs typeface="Roboto Serif"/>
              <a:sym typeface="Roboto Serif"/>
            </a:endParaRPr>
          </a:p>
          <a:p>
            <a:pPr marL="0" lvl="0" indent="0" algn="l" rtl="0">
              <a:lnSpc>
                <a:spcPct val="115000"/>
              </a:lnSpc>
              <a:spcBef>
                <a:spcPts val="1000"/>
              </a:spcBef>
              <a:spcAft>
                <a:spcPts val="0"/>
              </a:spcAft>
              <a:buNone/>
            </a:pPr>
            <a:endParaRPr sz="1800">
              <a:latin typeface="Roboto Serif"/>
              <a:ea typeface="Roboto Serif"/>
              <a:cs typeface="Roboto Serif"/>
              <a:sym typeface="Roboto Serif"/>
            </a:endParaRPr>
          </a:p>
          <a:p>
            <a:pPr marL="0" lvl="0" indent="0" algn="ctr" rtl="0">
              <a:lnSpc>
                <a:spcPct val="115000"/>
              </a:lnSpc>
              <a:spcBef>
                <a:spcPts val="1000"/>
              </a:spcBef>
              <a:spcAft>
                <a:spcPts val="0"/>
              </a:spcAft>
              <a:buClr>
                <a:schemeClr val="dk1"/>
              </a:buClr>
              <a:buSzPts val="1100"/>
              <a:buFont typeface="Arial"/>
              <a:buNone/>
            </a:pPr>
            <a:endParaRPr sz="1800">
              <a:latin typeface="Roboto Serif"/>
              <a:ea typeface="Roboto Serif"/>
              <a:cs typeface="Roboto Serif"/>
              <a:sym typeface="Roboto Serif"/>
            </a:endParaRPr>
          </a:p>
          <a:p>
            <a:pPr marL="0" lvl="0" indent="0" algn="l" rtl="0">
              <a:lnSpc>
                <a:spcPct val="115000"/>
              </a:lnSpc>
              <a:spcBef>
                <a:spcPts val="1000"/>
              </a:spcBef>
              <a:spcAft>
                <a:spcPts val="0"/>
              </a:spcAft>
              <a:buNone/>
            </a:pPr>
            <a:endParaRPr sz="1800">
              <a:latin typeface="Roboto Serif"/>
              <a:ea typeface="Roboto Serif"/>
              <a:cs typeface="Roboto Serif"/>
              <a:sym typeface="Roboto Serif"/>
            </a:endParaRPr>
          </a:p>
          <a:p>
            <a:pPr marL="0" lvl="0" indent="0" algn="l" rtl="0">
              <a:lnSpc>
                <a:spcPct val="115000"/>
              </a:lnSpc>
              <a:spcBef>
                <a:spcPts val="1000"/>
              </a:spcBef>
              <a:spcAft>
                <a:spcPts val="0"/>
              </a:spcAft>
              <a:buNone/>
            </a:pPr>
            <a:r>
              <a:rPr lang="en-US" sz="1800">
                <a:latin typeface="Roboto Serif"/>
                <a:ea typeface="Roboto Serif"/>
                <a:cs typeface="Roboto Serif"/>
                <a:sym typeface="Roboto Serif"/>
              </a:rPr>
              <a:t>However, if you are not assuming that the decisionmaker perceives the</a:t>
            </a:r>
            <a:r>
              <a:rPr lang="en-US" sz="1800" b="1" i="1">
                <a:latin typeface="Roboto Serif"/>
                <a:ea typeface="Roboto Serif"/>
                <a:cs typeface="Roboto Serif"/>
                <a:sym typeface="Roboto Serif"/>
              </a:rPr>
              <a:t> same substantive meaning</a:t>
            </a:r>
            <a:r>
              <a:rPr lang="en-US" sz="1800" b="1">
                <a:latin typeface="Roboto Serif"/>
                <a:ea typeface="Roboto Serif"/>
                <a:cs typeface="Roboto Serif"/>
                <a:sym typeface="Roboto Serif"/>
              </a:rPr>
              <a:t> regarding</a:t>
            </a:r>
            <a:r>
              <a:rPr lang="en-US" sz="1800">
                <a:latin typeface="Roboto Serif"/>
                <a:ea typeface="Roboto Serif"/>
                <a:cs typeface="Roboto Serif"/>
                <a:sym typeface="Roboto Serif"/>
              </a:rPr>
              <a:t> that candidate’s merit when he reads the text “Education: High school diploma from Berkeley High School” under Greg and Jamal’s name, then the notation is “not justified.”</a:t>
            </a:r>
            <a:r>
              <a:rPr lang="en-US" sz="1800" baseline="30000">
                <a:latin typeface="Roboto Serif"/>
                <a:ea typeface="Roboto Serif"/>
                <a:cs typeface="Roboto Serif"/>
                <a:sym typeface="Roboto Serif"/>
              </a:rPr>
              <a:t>1</a:t>
            </a:r>
            <a:endParaRPr sz="1800" baseline="30000">
              <a:latin typeface="Roboto Serif"/>
              <a:ea typeface="Roboto Serif"/>
              <a:cs typeface="Roboto Serif"/>
              <a:sym typeface="Roboto Serif"/>
            </a:endParaRPr>
          </a:p>
        </p:txBody>
      </p:sp>
      <p:pic>
        <p:nvPicPr>
          <p:cNvPr id="575" name="Google Shape;575;p59"/>
          <p:cNvPicPr preferRelativeResize="0"/>
          <p:nvPr/>
        </p:nvPicPr>
        <p:blipFill>
          <a:blip r:embed="rId3">
            <a:alphaModFix/>
          </a:blip>
          <a:stretch>
            <a:fillRect/>
          </a:stretch>
        </p:blipFill>
        <p:spPr>
          <a:xfrm>
            <a:off x="3628663" y="2167675"/>
            <a:ext cx="4934674" cy="881750"/>
          </a:xfrm>
          <a:prstGeom prst="rect">
            <a:avLst/>
          </a:prstGeom>
          <a:noFill/>
          <a:ln>
            <a:noFill/>
          </a:ln>
        </p:spPr>
      </p:pic>
      <p:sp>
        <p:nvSpPr>
          <p:cNvPr id="576" name="Google Shape;576;p5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72</a:t>
            </a:fld>
            <a:endParaRPr/>
          </a:p>
        </p:txBody>
      </p:sp>
      <p:sp>
        <p:nvSpPr>
          <p:cNvPr id="577" name="Google Shape;577;p59"/>
          <p:cNvSpPr txBox="1"/>
          <p:nvPr/>
        </p:nvSpPr>
        <p:spPr>
          <a:xfrm>
            <a:off x="0" y="6453150"/>
            <a:ext cx="121920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B7B7B7"/>
                </a:solidFill>
                <a:latin typeface="Roboto Serif"/>
                <a:ea typeface="Roboto Serif"/>
                <a:cs typeface="Roboto Serif"/>
                <a:sym typeface="Roboto Serif"/>
              </a:rPr>
              <a:t>Overview</a:t>
            </a:r>
            <a:r>
              <a:rPr lang="en-US" sz="900">
                <a:solidFill>
                  <a:srgbClr val="CCCCCC"/>
                </a:solidFill>
                <a:latin typeface="Roboto Serif"/>
                <a:ea typeface="Roboto Serif"/>
                <a:cs typeface="Roboto Serif"/>
                <a:sym typeface="Roboto Serif"/>
              </a:rPr>
              <a:t>	</a:t>
            </a:r>
            <a:r>
              <a:rPr lang="en-US" sz="900">
                <a:solidFill>
                  <a:srgbClr val="B7B7B7"/>
                </a:solidFill>
                <a:latin typeface="Roboto Serif"/>
                <a:ea typeface="Roboto Serif"/>
                <a:cs typeface="Roboto Serif"/>
                <a:sym typeface="Roboto Serif"/>
              </a:rPr>
              <a:t>Audit Studies: Canons of Interpretation	Interpretation 1	</a:t>
            </a:r>
            <a:r>
              <a:rPr lang="en-US" sz="900" b="1">
                <a:solidFill>
                  <a:srgbClr val="0070C0"/>
                </a:solidFill>
                <a:latin typeface="Roboto Serif"/>
                <a:ea typeface="Roboto Serif"/>
                <a:cs typeface="Roboto Serif"/>
                <a:sym typeface="Roboto Serif"/>
              </a:rPr>
              <a:t>Interpretation 2</a:t>
            </a:r>
            <a:r>
              <a:rPr lang="en-US" sz="900">
                <a:solidFill>
                  <a:srgbClr val="B7B7B7"/>
                </a:solidFill>
                <a:latin typeface="Roboto Serif"/>
                <a:ea typeface="Roboto Serif"/>
                <a:cs typeface="Roboto Serif"/>
                <a:sym typeface="Roboto Serif"/>
              </a:rPr>
              <a:t>	Interpretation 3	Implications</a:t>
            </a:r>
            <a:endParaRPr sz="900">
              <a:solidFill>
                <a:srgbClr val="CCCCCC"/>
              </a:solidFill>
              <a:latin typeface="Roboto Serif"/>
              <a:ea typeface="Roboto Serif"/>
              <a:cs typeface="Roboto Serif"/>
              <a:sym typeface="Roboto Serif"/>
            </a:endParaRPr>
          </a:p>
        </p:txBody>
      </p:sp>
      <p:sp>
        <p:nvSpPr>
          <p:cNvPr id="578" name="Google Shape;578;p59"/>
          <p:cNvSpPr txBox="1"/>
          <p:nvPr/>
        </p:nvSpPr>
        <p:spPr>
          <a:xfrm>
            <a:off x="-133450" y="6068225"/>
            <a:ext cx="7588500" cy="378600"/>
          </a:xfrm>
          <a:prstGeom prst="rect">
            <a:avLst/>
          </a:prstGeom>
          <a:noFill/>
          <a:ln>
            <a:noFill/>
          </a:ln>
        </p:spPr>
        <p:txBody>
          <a:bodyPr spcFirstLastPara="1" wrap="square" lIns="91425" tIns="91425" rIns="91425" bIns="91425" anchor="t" anchorCtr="0">
            <a:spAutoFit/>
          </a:bodyPr>
          <a:lstStyle/>
          <a:p>
            <a:pPr marL="457200" lvl="0" indent="0" algn="l" rtl="0">
              <a:lnSpc>
                <a:spcPct val="90000"/>
              </a:lnSpc>
              <a:spcBef>
                <a:spcPts val="1000"/>
              </a:spcBef>
              <a:spcAft>
                <a:spcPts val="0"/>
              </a:spcAft>
              <a:buNone/>
            </a:pPr>
            <a:r>
              <a:rPr lang="en-US">
                <a:solidFill>
                  <a:schemeClr val="dk1"/>
                </a:solidFill>
                <a:latin typeface="Roboto Serif"/>
                <a:ea typeface="Roboto Serif"/>
                <a:cs typeface="Roboto Serif"/>
                <a:sym typeface="Roboto Serif"/>
              </a:rPr>
              <a:t>1 VanderWeele 2009, 881.</a:t>
            </a:r>
            <a:endParaRPr>
              <a:latin typeface="Roboto Serif"/>
              <a:ea typeface="Roboto Serif"/>
              <a:cs typeface="Roboto Serif"/>
              <a:sym typeface="Roboto Serif"/>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bg>
      <p:bgPr>
        <a:solidFill>
          <a:srgbClr val="FFF2CC"/>
        </a:solidFill>
        <a:effectLst/>
      </p:bgPr>
    </p:bg>
    <p:spTree>
      <p:nvGrpSpPr>
        <p:cNvPr id="1" name="Shape 583"/>
        <p:cNvGrpSpPr/>
        <p:nvPr/>
      </p:nvGrpSpPr>
      <p:grpSpPr>
        <a:xfrm>
          <a:off x="0" y="0"/>
          <a:ext cx="0" cy="0"/>
          <a:chOff x="0" y="0"/>
          <a:chExt cx="0" cy="0"/>
        </a:xfrm>
      </p:grpSpPr>
      <p:sp>
        <p:nvSpPr>
          <p:cNvPr id="584" name="Google Shape;584;p60"/>
          <p:cNvSpPr txBox="1">
            <a:spLocks noGrp="1"/>
          </p:cNvSpPr>
          <p:nvPr>
            <p:ph type="title"/>
          </p:nvPr>
        </p:nvSpPr>
        <p:spPr>
          <a:xfrm>
            <a:off x="457200" y="136525"/>
            <a:ext cx="11277600" cy="13113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200">
                <a:solidFill>
                  <a:srgbClr val="0B5394"/>
                </a:solidFill>
              </a:rPr>
              <a:t>Interpretation #2: Assumptions Revisited</a:t>
            </a:r>
            <a:endParaRPr sz="4000"/>
          </a:p>
        </p:txBody>
      </p:sp>
      <p:sp>
        <p:nvSpPr>
          <p:cNvPr id="585" name="Google Shape;585;p60"/>
          <p:cNvSpPr txBox="1">
            <a:spLocks noGrp="1"/>
          </p:cNvSpPr>
          <p:nvPr>
            <p:ph type="body" idx="1"/>
          </p:nvPr>
        </p:nvSpPr>
        <p:spPr>
          <a:xfrm>
            <a:off x="457275" y="1447825"/>
            <a:ext cx="11277600" cy="4953000"/>
          </a:xfrm>
          <a:prstGeom prst="rect">
            <a:avLst/>
          </a:prstGeom>
        </p:spPr>
        <p:txBody>
          <a:bodyPr spcFirstLastPara="1" wrap="square" lIns="91425" tIns="45700" rIns="91425" bIns="45700" anchor="t" anchorCtr="0">
            <a:normAutofit fontScale="85000" lnSpcReduction="20000"/>
          </a:bodyPr>
          <a:lstStyle/>
          <a:p>
            <a:pPr marL="0" lvl="0" indent="0" algn="l" rtl="0">
              <a:lnSpc>
                <a:spcPct val="115000"/>
              </a:lnSpc>
              <a:spcBef>
                <a:spcPts val="1000"/>
              </a:spcBef>
              <a:spcAft>
                <a:spcPts val="0"/>
              </a:spcAft>
              <a:buNone/>
            </a:pPr>
            <a:endParaRPr sz="1800">
              <a:latin typeface="Roboto Serif"/>
              <a:ea typeface="Roboto Serif"/>
              <a:cs typeface="Roboto Serif"/>
              <a:sym typeface="Roboto Serif"/>
            </a:endParaRPr>
          </a:p>
          <a:p>
            <a:pPr marL="457200" lvl="0" indent="-334327" algn="l" rtl="0">
              <a:lnSpc>
                <a:spcPct val="115000"/>
              </a:lnSpc>
              <a:spcBef>
                <a:spcPts val="1000"/>
              </a:spcBef>
              <a:spcAft>
                <a:spcPts val="0"/>
              </a:spcAft>
              <a:buSzPct val="100000"/>
              <a:buFont typeface="Roboto Serif"/>
              <a:buChar char="•"/>
            </a:pPr>
            <a:r>
              <a:rPr lang="en-US" sz="1800">
                <a:latin typeface="Roboto Serif"/>
                <a:ea typeface="Roboto Serif"/>
                <a:cs typeface="Roboto Serif"/>
                <a:sym typeface="Roboto Serif"/>
              </a:rPr>
              <a:t>Read “Greg”</a:t>
            </a:r>
            <a:endParaRPr sz="1800">
              <a:latin typeface="Roboto Serif"/>
              <a:ea typeface="Roboto Serif"/>
              <a:cs typeface="Roboto Serif"/>
              <a:sym typeface="Roboto Serif"/>
            </a:endParaRPr>
          </a:p>
          <a:p>
            <a:pPr marL="0" lvl="0" indent="457200" algn="l" rtl="0">
              <a:lnSpc>
                <a:spcPct val="115000"/>
              </a:lnSpc>
              <a:spcBef>
                <a:spcPts val="1000"/>
              </a:spcBef>
              <a:spcAft>
                <a:spcPts val="0"/>
              </a:spcAft>
              <a:buNone/>
            </a:pPr>
            <a:r>
              <a:rPr lang="en-US" sz="1800">
                <a:latin typeface="Roboto Serif"/>
                <a:ea typeface="Roboto Serif"/>
                <a:cs typeface="Roboto Serif"/>
                <a:sym typeface="Roboto Serif"/>
              </a:rPr>
              <a:t>→ Assume decisionmaker perceives the candidate to be racialized white</a:t>
            </a:r>
            <a:endParaRPr sz="1800">
              <a:latin typeface="Roboto Serif"/>
              <a:ea typeface="Roboto Serif"/>
              <a:cs typeface="Roboto Serif"/>
              <a:sym typeface="Roboto Serif"/>
            </a:endParaRPr>
          </a:p>
          <a:p>
            <a:pPr marL="0" lvl="0" indent="457200" algn="l" rtl="0">
              <a:lnSpc>
                <a:spcPct val="115000"/>
              </a:lnSpc>
              <a:spcBef>
                <a:spcPts val="1000"/>
              </a:spcBef>
              <a:spcAft>
                <a:spcPts val="0"/>
              </a:spcAft>
              <a:buNone/>
            </a:pPr>
            <a:endParaRPr sz="1800">
              <a:latin typeface="Roboto Serif"/>
              <a:ea typeface="Roboto Serif"/>
              <a:cs typeface="Roboto Serif"/>
              <a:sym typeface="Roboto Serif"/>
            </a:endParaRPr>
          </a:p>
          <a:p>
            <a:pPr marL="457200" lvl="0" indent="-334327" algn="l" rtl="0">
              <a:lnSpc>
                <a:spcPct val="115000"/>
              </a:lnSpc>
              <a:spcBef>
                <a:spcPts val="1000"/>
              </a:spcBef>
              <a:spcAft>
                <a:spcPts val="0"/>
              </a:spcAft>
              <a:buSzPct val="100000"/>
              <a:buFont typeface="Roboto Serif"/>
              <a:buChar char="•"/>
            </a:pPr>
            <a:r>
              <a:rPr lang="en-US" sz="1800">
                <a:latin typeface="Roboto Serif"/>
                <a:ea typeface="Roboto Serif"/>
                <a:cs typeface="Roboto Serif"/>
                <a:sym typeface="Roboto Serif"/>
              </a:rPr>
              <a:t>Read “Education: High school diploma from Berkeley High School”</a:t>
            </a:r>
            <a:endParaRPr sz="1800">
              <a:latin typeface="Roboto Serif"/>
              <a:ea typeface="Roboto Serif"/>
              <a:cs typeface="Roboto Serif"/>
              <a:sym typeface="Roboto Serif"/>
            </a:endParaRPr>
          </a:p>
          <a:p>
            <a:pPr marL="0" lvl="0" indent="457200" algn="l" rtl="0">
              <a:lnSpc>
                <a:spcPct val="115000"/>
              </a:lnSpc>
              <a:spcBef>
                <a:spcPts val="1000"/>
              </a:spcBef>
              <a:spcAft>
                <a:spcPts val="0"/>
              </a:spcAft>
              <a:buNone/>
            </a:pPr>
            <a:r>
              <a:rPr lang="en-US" sz="1800">
                <a:latin typeface="Roboto Serif"/>
                <a:ea typeface="Roboto Serif"/>
                <a:cs typeface="Roboto Serif"/>
                <a:sym typeface="Roboto Serif"/>
              </a:rPr>
              <a:t>→ assume decisionmaker perceives candidate </a:t>
            </a:r>
            <a:r>
              <a:rPr lang="en-US" sz="1800" b="1" i="1">
                <a:latin typeface="Roboto Serif"/>
                <a:ea typeface="Roboto Serif"/>
                <a:cs typeface="Roboto Serif"/>
                <a:sym typeface="Roboto Serif"/>
              </a:rPr>
              <a:t>who is racialized white</a:t>
            </a:r>
            <a:r>
              <a:rPr lang="en-US" sz="1800">
                <a:latin typeface="Roboto Serif"/>
                <a:ea typeface="Roboto Serif"/>
                <a:cs typeface="Roboto Serif"/>
                <a:sym typeface="Roboto Serif"/>
              </a:rPr>
              <a:t> to have met the formal requirements of getting a HSD from Berkeley High</a:t>
            </a:r>
            <a:endParaRPr sz="1800">
              <a:latin typeface="Roboto Serif"/>
              <a:ea typeface="Roboto Serif"/>
              <a:cs typeface="Roboto Serif"/>
              <a:sym typeface="Roboto Serif"/>
            </a:endParaRPr>
          </a:p>
          <a:p>
            <a:pPr marL="0" lvl="0" indent="0" algn="l" rtl="0">
              <a:lnSpc>
                <a:spcPct val="115000"/>
              </a:lnSpc>
              <a:spcBef>
                <a:spcPts val="1000"/>
              </a:spcBef>
              <a:spcAft>
                <a:spcPts val="0"/>
              </a:spcAft>
              <a:buNone/>
            </a:pPr>
            <a:endParaRPr sz="1800">
              <a:latin typeface="Roboto Serif"/>
              <a:ea typeface="Roboto Serif"/>
              <a:cs typeface="Roboto Serif"/>
              <a:sym typeface="Roboto Serif"/>
            </a:endParaRPr>
          </a:p>
          <a:p>
            <a:pPr marL="457200" lvl="0" indent="-334327" algn="l" rtl="0">
              <a:lnSpc>
                <a:spcPct val="115000"/>
              </a:lnSpc>
              <a:spcBef>
                <a:spcPts val="1000"/>
              </a:spcBef>
              <a:spcAft>
                <a:spcPts val="0"/>
              </a:spcAft>
              <a:buSzPct val="100000"/>
              <a:buFont typeface="Roboto Serif"/>
              <a:buChar char="•"/>
            </a:pPr>
            <a:r>
              <a:rPr lang="en-US" sz="1800">
                <a:latin typeface="Roboto Serif"/>
                <a:ea typeface="Roboto Serif"/>
                <a:cs typeface="Roboto Serif"/>
                <a:sym typeface="Roboto Serif"/>
              </a:rPr>
              <a:t>Read “Jamal”</a:t>
            </a:r>
            <a:endParaRPr sz="1800">
              <a:latin typeface="Roboto Serif"/>
              <a:ea typeface="Roboto Serif"/>
              <a:cs typeface="Roboto Serif"/>
              <a:sym typeface="Roboto Serif"/>
            </a:endParaRPr>
          </a:p>
          <a:p>
            <a:pPr marL="0" lvl="0" indent="457200" algn="l" rtl="0">
              <a:lnSpc>
                <a:spcPct val="115000"/>
              </a:lnSpc>
              <a:spcBef>
                <a:spcPts val="1000"/>
              </a:spcBef>
              <a:spcAft>
                <a:spcPts val="0"/>
              </a:spcAft>
              <a:buNone/>
            </a:pPr>
            <a:r>
              <a:rPr lang="en-US" sz="1800">
                <a:latin typeface="Roboto Serif"/>
                <a:ea typeface="Roboto Serif"/>
                <a:cs typeface="Roboto Serif"/>
                <a:sym typeface="Roboto Serif"/>
              </a:rPr>
              <a:t>→ Assume decisionmaker perceives the candidate to be racialized Black</a:t>
            </a:r>
            <a:endParaRPr sz="1800">
              <a:latin typeface="Roboto Serif"/>
              <a:ea typeface="Roboto Serif"/>
              <a:cs typeface="Roboto Serif"/>
              <a:sym typeface="Roboto Serif"/>
            </a:endParaRPr>
          </a:p>
          <a:p>
            <a:pPr marL="0" lvl="0" indent="0" algn="l" rtl="0">
              <a:lnSpc>
                <a:spcPct val="115000"/>
              </a:lnSpc>
              <a:spcBef>
                <a:spcPts val="1000"/>
              </a:spcBef>
              <a:spcAft>
                <a:spcPts val="0"/>
              </a:spcAft>
              <a:buNone/>
            </a:pPr>
            <a:endParaRPr sz="1800">
              <a:latin typeface="Roboto Serif"/>
              <a:ea typeface="Roboto Serif"/>
              <a:cs typeface="Roboto Serif"/>
              <a:sym typeface="Roboto Serif"/>
            </a:endParaRPr>
          </a:p>
          <a:p>
            <a:pPr marL="457200" lvl="0" indent="-334327" algn="l" rtl="0">
              <a:lnSpc>
                <a:spcPct val="115000"/>
              </a:lnSpc>
              <a:spcBef>
                <a:spcPts val="1000"/>
              </a:spcBef>
              <a:spcAft>
                <a:spcPts val="0"/>
              </a:spcAft>
              <a:buSzPct val="100000"/>
              <a:buFont typeface="Roboto Serif"/>
              <a:buChar char="•"/>
            </a:pPr>
            <a:r>
              <a:rPr lang="en-US" sz="1800">
                <a:latin typeface="Roboto Serif"/>
                <a:ea typeface="Roboto Serif"/>
                <a:cs typeface="Roboto Serif"/>
                <a:sym typeface="Roboto Serif"/>
              </a:rPr>
              <a:t>Read “Education: High school diploma from Berkeley High School”</a:t>
            </a:r>
            <a:endParaRPr sz="1800">
              <a:latin typeface="Roboto Serif"/>
              <a:ea typeface="Roboto Serif"/>
              <a:cs typeface="Roboto Serif"/>
              <a:sym typeface="Roboto Serif"/>
            </a:endParaRPr>
          </a:p>
          <a:p>
            <a:pPr marL="457200" lvl="0" indent="0" algn="l" rtl="0">
              <a:lnSpc>
                <a:spcPct val="115000"/>
              </a:lnSpc>
              <a:spcBef>
                <a:spcPts val="1000"/>
              </a:spcBef>
              <a:spcAft>
                <a:spcPts val="0"/>
              </a:spcAft>
              <a:buNone/>
            </a:pPr>
            <a:r>
              <a:rPr lang="en-US" sz="1800">
                <a:latin typeface="Roboto Serif"/>
                <a:ea typeface="Roboto Serif"/>
                <a:cs typeface="Roboto Serif"/>
                <a:sym typeface="Roboto Serif"/>
              </a:rPr>
              <a:t>→ assume decisionmaker perceives candidate </a:t>
            </a:r>
            <a:r>
              <a:rPr lang="en-US" sz="1800" b="1" i="1">
                <a:latin typeface="Roboto Serif"/>
                <a:ea typeface="Roboto Serif"/>
                <a:cs typeface="Roboto Serif"/>
                <a:sym typeface="Roboto Serif"/>
              </a:rPr>
              <a:t>who is racialized Black</a:t>
            </a:r>
            <a:r>
              <a:rPr lang="en-US" sz="1800" b="1" i="1">
                <a:solidFill>
                  <a:srgbClr val="0000FF"/>
                </a:solidFill>
                <a:latin typeface="Roboto Serif"/>
                <a:ea typeface="Roboto Serif"/>
                <a:cs typeface="Roboto Serif"/>
                <a:sym typeface="Roboto Serif"/>
              </a:rPr>
              <a:t> </a:t>
            </a:r>
            <a:r>
              <a:rPr lang="en-US" sz="1800">
                <a:latin typeface="Roboto Serif"/>
                <a:ea typeface="Roboto Serif"/>
                <a:cs typeface="Roboto Serif"/>
                <a:sym typeface="Roboto Serif"/>
              </a:rPr>
              <a:t>to have met the formal requirements of getting a HSD from Berkeley High</a:t>
            </a:r>
            <a:endParaRPr sz="1800">
              <a:latin typeface="Roboto Serif"/>
              <a:ea typeface="Roboto Serif"/>
              <a:cs typeface="Roboto Serif"/>
              <a:sym typeface="Roboto Serif"/>
            </a:endParaRPr>
          </a:p>
        </p:txBody>
      </p:sp>
      <p:sp>
        <p:nvSpPr>
          <p:cNvPr id="586" name="Google Shape;586;p6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73</a:t>
            </a:fld>
            <a:endParaRPr/>
          </a:p>
        </p:txBody>
      </p:sp>
      <p:sp>
        <p:nvSpPr>
          <p:cNvPr id="587" name="Google Shape;587;p60"/>
          <p:cNvSpPr txBox="1"/>
          <p:nvPr/>
        </p:nvSpPr>
        <p:spPr>
          <a:xfrm>
            <a:off x="0" y="6453150"/>
            <a:ext cx="121920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B7B7B7"/>
                </a:solidFill>
                <a:latin typeface="Roboto Serif"/>
                <a:ea typeface="Roboto Serif"/>
                <a:cs typeface="Roboto Serif"/>
                <a:sym typeface="Roboto Serif"/>
              </a:rPr>
              <a:t>Overview</a:t>
            </a:r>
            <a:r>
              <a:rPr lang="en-US" sz="900">
                <a:solidFill>
                  <a:srgbClr val="CCCCCC"/>
                </a:solidFill>
                <a:latin typeface="Roboto Serif"/>
                <a:ea typeface="Roboto Serif"/>
                <a:cs typeface="Roboto Serif"/>
                <a:sym typeface="Roboto Serif"/>
              </a:rPr>
              <a:t>	</a:t>
            </a:r>
            <a:r>
              <a:rPr lang="en-US" sz="900">
                <a:solidFill>
                  <a:srgbClr val="B7B7B7"/>
                </a:solidFill>
                <a:latin typeface="Roboto Serif"/>
                <a:ea typeface="Roboto Serif"/>
                <a:cs typeface="Roboto Serif"/>
                <a:sym typeface="Roboto Serif"/>
              </a:rPr>
              <a:t>Audit Studies: Canons of Interpretation	Interpretation 1	</a:t>
            </a:r>
            <a:r>
              <a:rPr lang="en-US" sz="900" b="1">
                <a:solidFill>
                  <a:srgbClr val="0070C0"/>
                </a:solidFill>
                <a:latin typeface="Roboto Serif"/>
                <a:ea typeface="Roboto Serif"/>
                <a:cs typeface="Roboto Serif"/>
                <a:sym typeface="Roboto Serif"/>
              </a:rPr>
              <a:t>Interpretation 2</a:t>
            </a:r>
            <a:r>
              <a:rPr lang="en-US" sz="900">
                <a:solidFill>
                  <a:srgbClr val="B7B7B7"/>
                </a:solidFill>
                <a:latin typeface="Roboto Serif"/>
                <a:ea typeface="Roboto Serif"/>
                <a:cs typeface="Roboto Serif"/>
                <a:sym typeface="Roboto Serif"/>
              </a:rPr>
              <a:t>	Interpretation 3	Implications</a:t>
            </a:r>
            <a:endParaRPr sz="900">
              <a:solidFill>
                <a:srgbClr val="CCCCCC"/>
              </a:solidFill>
              <a:latin typeface="Roboto Serif"/>
              <a:ea typeface="Roboto Serif"/>
              <a:cs typeface="Roboto Serif"/>
              <a:sym typeface="Roboto Serif"/>
            </a:endParaRPr>
          </a:p>
        </p:txBody>
      </p:sp>
      <p:sp>
        <p:nvSpPr>
          <p:cNvPr id="588" name="Google Shape;588;p60"/>
          <p:cNvSpPr/>
          <p:nvPr/>
        </p:nvSpPr>
        <p:spPr>
          <a:xfrm>
            <a:off x="558925" y="1416125"/>
            <a:ext cx="10932600" cy="365100"/>
          </a:xfrm>
          <a:prstGeom prst="homePlate">
            <a:avLst>
              <a:gd name="adj" fmla="val 50000"/>
            </a:avLst>
          </a:prstGeom>
          <a:solidFill>
            <a:srgbClr val="CFE2F3"/>
          </a:solidFill>
          <a:ln w="9525"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b="1">
                <a:solidFill>
                  <a:schemeClr val="dk1"/>
                </a:solidFill>
                <a:latin typeface="Roboto Serif"/>
                <a:ea typeface="Roboto Serif"/>
                <a:cs typeface="Roboto Serif"/>
                <a:sym typeface="Roboto Serif"/>
              </a:rPr>
              <a:t>ASSUMPTIONS REVISITED - INTERPRETATION #2</a:t>
            </a:r>
            <a:endParaRPr b="1">
              <a:solidFill>
                <a:schemeClr val="dk1"/>
              </a:solidFill>
              <a:latin typeface="Roboto Serif"/>
              <a:ea typeface="Roboto Serif"/>
              <a:cs typeface="Roboto Serif"/>
              <a:sym typeface="Roboto Serif"/>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bg>
      <p:bgPr>
        <a:solidFill>
          <a:srgbClr val="FFF2CC"/>
        </a:solidFill>
        <a:effectLst/>
      </p:bgPr>
    </p:bg>
    <p:spTree>
      <p:nvGrpSpPr>
        <p:cNvPr id="1" name="Shape 593"/>
        <p:cNvGrpSpPr/>
        <p:nvPr/>
      </p:nvGrpSpPr>
      <p:grpSpPr>
        <a:xfrm>
          <a:off x="0" y="0"/>
          <a:ext cx="0" cy="0"/>
          <a:chOff x="0" y="0"/>
          <a:chExt cx="0" cy="0"/>
        </a:xfrm>
      </p:grpSpPr>
      <p:sp>
        <p:nvSpPr>
          <p:cNvPr id="594" name="Google Shape;594;p61"/>
          <p:cNvSpPr txBox="1">
            <a:spLocks noGrp="1"/>
          </p:cNvSpPr>
          <p:nvPr>
            <p:ph type="body" idx="1"/>
          </p:nvPr>
        </p:nvSpPr>
        <p:spPr>
          <a:xfrm>
            <a:off x="457200" y="1445725"/>
            <a:ext cx="11277600" cy="5278500"/>
          </a:xfrm>
          <a:prstGeom prst="rect">
            <a:avLst/>
          </a:prstGeom>
        </p:spPr>
        <p:txBody>
          <a:bodyPr spcFirstLastPara="1" wrap="square" lIns="91425" tIns="45700" rIns="91425" bIns="45700" anchor="t" anchorCtr="0">
            <a:normAutofit fontScale="92500" lnSpcReduction="10000"/>
          </a:bodyPr>
          <a:lstStyle/>
          <a:p>
            <a:pPr marL="0" lvl="0" indent="0" algn="l" rtl="0">
              <a:lnSpc>
                <a:spcPct val="105000"/>
              </a:lnSpc>
              <a:spcBef>
                <a:spcPts val="1000"/>
              </a:spcBef>
              <a:spcAft>
                <a:spcPts val="0"/>
              </a:spcAft>
              <a:buNone/>
            </a:pPr>
            <a:r>
              <a:rPr lang="en-US" sz="1600">
                <a:latin typeface="Roboto Serif"/>
                <a:ea typeface="Roboto Serif"/>
                <a:cs typeface="Roboto Serif"/>
                <a:sym typeface="Roboto Serif"/>
              </a:rPr>
              <a:t>Let: </a:t>
            </a:r>
            <a:endParaRPr sz="1600">
              <a:latin typeface="Roboto Serif"/>
              <a:ea typeface="Roboto Serif"/>
              <a:cs typeface="Roboto Serif"/>
              <a:sym typeface="Roboto Serif"/>
            </a:endParaRPr>
          </a:p>
          <a:p>
            <a:pPr marL="0" lvl="0" indent="0" algn="l" rtl="0">
              <a:lnSpc>
                <a:spcPct val="105000"/>
              </a:lnSpc>
              <a:spcBef>
                <a:spcPts val="1000"/>
              </a:spcBef>
              <a:spcAft>
                <a:spcPts val="0"/>
              </a:spcAft>
              <a:buNone/>
            </a:pPr>
            <a:r>
              <a:rPr lang="en-US" sz="1600">
                <a:latin typeface="Roboto Serif"/>
                <a:ea typeface="Roboto Serif"/>
                <a:cs typeface="Roboto Serif"/>
                <a:sym typeface="Roboto Serif"/>
              </a:rPr>
              <a:t>b-hsd denote: perception of a candidate </a:t>
            </a:r>
            <a:r>
              <a:rPr lang="en-US" sz="1600" i="1">
                <a:latin typeface="Roboto Serif"/>
                <a:ea typeface="Roboto Serif"/>
                <a:cs typeface="Roboto Serif"/>
                <a:sym typeface="Roboto Serif"/>
              </a:rPr>
              <a:t>who is racialized Black </a:t>
            </a:r>
            <a:r>
              <a:rPr lang="en-US" sz="1600">
                <a:latin typeface="Roboto Serif"/>
                <a:ea typeface="Roboto Serif"/>
                <a:cs typeface="Roboto Serif"/>
                <a:sym typeface="Roboto Serif"/>
              </a:rPr>
              <a:t>to have met the formal requirements of getting a HSD from Berkeley High; and</a:t>
            </a:r>
            <a:endParaRPr sz="1600">
              <a:latin typeface="Roboto Serif"/>
              <a:ea typeface="Roboto Serif"/>
              <a:cs typeface="Roboto Serif"/>
              <a:sym typeface="Roboto Serif"/>
            </a:endParaRPr>
          </a:p>
          <a:p>
            <a:pPr marL="0" lvl="0" indent="0" algn="l" rtl="0">
              <a:lnSpc>
                <a:spcPct val="105000"/>
              </a:lnSpc>
              <a:spcBef>
                <a:spcPts val="1000"/>
              </a:spcBef>
              <a:spcAft>
                <a:spcPts val="0"/>
              </a:spcAft>
              <a:buClr>
                <a:schemeClr val="dk1"/>
              </a:buClr>
              <a:buSzPts val="1100"/>
              <a:buFont typeface="Arial"/>
              <a:buNone/>
            </a:pPr>
            <a:r>
              <a:rPr lang="en-US" sz="1600">
                <a:latin typeface="Roboto Serif"/>
                <a:ea typeface="Roboto Serif"/>
                <a:cs typeface="Roboto Serif"/>
                <a:sym typeface="Roboto Serif"/>
              </a:rPr>
              <a:t>w-hsd denote: perception of a candidate </a:t>
            </a:r>
            <a:r>
              <a:rPr lang="en-US" sz="1600" i="1">
                <a:latin typeface="Roboto Serif"/>
                <a:ea typeface="Roboto Serif"/>
                <a:cs typeface="Roboto Serif"/>
                <a:sym typeface="Roboto Serif"/>
              </a:rPr>
              <a:t>who is racialized white </a:t>
            </a:r>
            <a:r>
              <a:rPr lang="en-US" sz="1600">
                <a:latin typeface="Roboto Serif"/>
                <a:ea typeface="Roboto Serif"/>
                <a:cs typeface="Roboto Serif"/>
                <a:sym typeface="Roboto Serif"/>
              </a:rPr>
              <a:t>to have met the formal requirements of getting a HSD from Berkeley High</a:t>
            </a:r>
            <a:endParaRPr sz="1600">
              <a:latin typeface="Roboto Serif"/>
              <a:ea typeface="Roboto Serif"/>
              <a:cs typeface="Roboto Serif"/>
              <a:sym typeface="Roboto Serif"/>
            </a:endParaRPr>
          </a:p>
          <a:p>
            <a:pPr marL="0" lvl="0" indent="0" algn="l" rtl="0">
              <a:lnSpc>
                <a:spcPct val="105000"/>
              </a:lnSpc>
              <a:spcBef>
                <a:spcPts val="1000"/>
              </a:spcBef>
              <a:spcAft>
                <a:spcPts val="0"/>
              </a:spcAft>
              <a:buNone/>
            </a:pPr>
            <a:endParaRPr sz="1600">
              <a:latin typeface="Roboto Serif"/>
              <a:ea typeface="Roboto Serif"/>
              <a:cs typeface="Roboto Serif"/>
              <a:sym typeface="Roboto Serif"/>
            </a:endParaRPr>
          </a:p>
          <a:p>
            <a:pPr marL="0" lvl="0" indent="0" algn="l" rtl="0">
              <a:lnSpc>
                <a:spcPct val="105000"/>
              </a:lnSpc>
              <a:spcBef>
                <a:spcPts val="1000"/>
              </a:spcBef>
              <a:spcAft>
                <a:spcPts val="0"/>
              </a:spcAft>
              <a:buNone/>
            </a:pPr>
            <a:r>
              <a:rPr lang="en-US" sz="1600">
                <a:latin typeface="Roboto Serif"/>
                <a:ea typeface="Roboto Serif"/>
                <a:cs typeface="Roboto Serif"/>
                <a:sym typeface="Roboto Serif"/>
              </a:rPr>
              <a:t>If you are </a:t>
            </a:r>
            <a:r>
              <a:rPr lang="en-US" sz="1600" u="sng">
                <a:latin typeface="Roboto Serif"/>
                <a:ea typeface="Roboto Serif"/>
                <a:cs typeface="Roboto Serif"/>
                <a:sym typeface="Roboto Serif"/>
              </a:rPr>
              <a:t>not</a:t>
            </a:r>
            <a:r>
              <a:rPr lang="en-US" sz="1600">
                <a:latin typeface="Roboto Serif"/>
                <a:ea typeface="Roboto Serif"/>
                <a:cs typeface="Roboto Serif"/>
                <a:sym typeface="Roboto Serif"/>
              </a:rPr>
              <a:t> assuming that similarity in formal credentials on the page implies similarity in corresponding perception of substantive qualifications/productivity (w-hsd= w-hsd), then why write “w-hsd” and “b-hsd” as if a single, identical variable “hsd”? </a:t>
            </a:r>
            <a:endParaRPr sz="1600">
              <a:latin typeface="Roboto Serif"/>
              <a:ea typeface="Roboto Serif"/>
              <a:cs typeface="Roboto Serif"/>
              <a:sym typeface="Roboto Serif"/>
            </a:endParaRPr>
          </a:p>
          <a:p>
            <a:pPr marL="0" lvl="0" indent="0" algn="l" rtl="0">
              <a:lnSpc>
                <a:spcPct val="105000"/>
              </a:lnSpc>
              <a:spcBef>
                <a:spcPts val="1000"/>
              </a:spcBef>
              <a:spcAft>
                <a:spcPts val="0"/>
              </a:spcAft>
              <a:buNone/>
            </a:pPr>
            <a:endParaRPr sz="1600">
              <a:latin typeface="Roboto Serif"/>
              <a:ea typeface="Roboto Serif"/>
              <a:cs typeface="Roboto Serif"/>
              <a:sym typeface="Roboto Serif"/>
            </a:endParaRPr>
          </a:p>
          <a:p>
            <a:pPr marL="0" lvl="0" indent="0" algn="l" rtl="0">
              <a:lnSpc>
                <a:spcPct val="105000"/>
              </a:lnSpc>
              <a:spcBef>
                <a:spcPts val="1000"/>
              </a:spcBef>
              <a:spcAft>
                <a:spcPts val="0"/>
              </a:spcAft>
              <a:buNone/>
            </a:pPr>
            <a:r>
              <a:rPr lang="en-US" sz="1600">
                <a:latin typeface="Roboto Serif"/>
                <a:ea typeface="Roboto Serif"/>
                <a:cs typeface="Roboto Serif"/>
                <a:sym typeface="Roboto Serif"/>
              </a:rPr>
              <a:t> So the audit study’s target estimand looks like it should written as follows:</a:t>
            </a:r>
            <a:endParaRPr sz="1600">
              <a:latin typeface="Roboto Serif"/>
              <a:ea typeface="Roboto Serif"/>
              <a:cs typeface="Roboto Serif"/>
              <a:sym typeface="Roboto Serif"/>
            </a:endParaRPr>
          </a:p>
          <a:p>
            <a:pPr marL="0" lvl="0" indent="0" algn="l" rtl="0">
              <a:lnSpc>
                <a:spcPct val="105000"/>
              </a:lnSpc>
              <a:spcBef>
                <a:spcPts val="1000"/>
              </a:spcBef>
              <a:spcAft>
                <a:spcPts val="0"/>
              </a:spcAft>
              <a:buClr>
                <a:srgbClr val="000000"/>
              </a:buClr>
              <a:buSzPts val="1100"/>
              <a:buFont typeface="Arial"/>
              <a:buNone/>
            </a:pPr>
            <a:endParaRPr sz="1600">
              <a:latin typeface="Roboto Serif"/>
              <a:ea typeface="Roboto Serif"/>
              <a:cs typeface="Roboto Serif"/>
              <a:sym typeface="Roboto Serif"/>
            </a:endParaRPr>
          </a:p>
          <a:p>
            <a:pPr marL="0" lvl="0" indent="0" algn="l" rtl="0">
              <a:lnSpc>
                <a:spcPct val="105000"/>
              </a:lnSpc>
              <a:spcBef>
                <a:spcPts val="1000"/>
              </a:spcBef>
              <a:spcAft>
                <a:spcPts val="0"/>
              </a:spcAft>
              <a:buClr>
                <a:schemeClr val="dk1"/>
              </a:buClr>
              <a:buSzPts val="1100"/>
              <a:buFont typeface="Arial"/>
              <a:buNone/>
            </a:pPr>
            <a:endParaRPr sz="1600">
              <a:latin typeface="Roboto Serif"/>
              <a:ea typeface="Roboto Serif"/>
              <a:cs typeface="Roboto Serif"/>
              <a:sym typeface="Roboto Serif"/>
            </a:endParaRPr>
          </a:p>
          <a:p>
            <a:pPr marL="0" lvl="0" indent="0" algn="l" rtl="0">
              <a:lnSpc>
                <a:spcPct val="80000"/>
              </a:lnSpc>
              <a:spcBef>
                <a:spcPts val="1000"/>
              </a:spcBef>
              <a:spcAft>
                <a:spcPts val="0"/>
              </a:spcAft>
              <a:buClr>
                <a:schemeClr val="dk1"/>
              </a:buClr>
              <a:buSzPts val="1100"/>
              <a:buFont typeface="Arial"/>
              <a:buNone/>
            </a:pPr>
            <a:endParaRPr sz="1600">
              <a:latin typeface="Roboto Serif"/>
              <a:ea typeface="Roboto Serif"/>
              <a:cs typeface="Roboto Serif"/>
              <a:sym typeface="Roboto Serif"/>
            </a:endParaRPr>
          </a:p>
          <a:p>
            <a:pPr marL="0" lvl="0" indent="0" algn="l" rtl="0">
              <a:lnSpc>
                <a:spcPct val="80000"/>
              </a:lnSpc>
              <a:spcBef>
                <a:spcPts val="1000"/>
              </a:spcBef>
              <a:spcAft>
                <a:spcPts val="0"/>
              </a:spcAft>
              <a:buClr>
                <a:schemeClr val="dk1"/>
              </a:buClr>
              <a:buSzPts val="1100"/>
              <a:buFont typeface="Arial"/>
              <a:buNone/>
            </a:pPr>
            <a:r>
              <a:rPr lang="en-US" sz="1600">
                <a:latin typeface="Roboto Serif"/>
                <a:ea typeface="Roboto Serif"/>
                <a:cs typeface="Roboto Serif"/>
                <a:sym typeface="Roboto Serif"/>
              </a:rPr>
              <a:t>Pick your assumptions and then pick your notation. Your notation must be consistent with your assumptions </a:t>
            </a:r>
            <a:endParaRPr sz="1600">
              <a:latin typeface="Roboto Serif"/>
              <a:ea typeface="Roboto Serif"/>
              <a:cs typeface="Roboto Serif"/>
              <a:sym typeface="Roboto Serif"/>
            </a:endParaRPr>
          </a:p>
          <a:p>
            <a:pPr marL="0" lvl="0" indent="0" algn="l" rtl="0">
              <a:lnSpc>
                <a:spcPct val="105000"/>
              </a:lnSpc>
              <a:spcBef>
                <a:spcPts val="1000"/>
              </a:spcBef>
              <a:spcAft>
                <a:spcPts val="0"/>
              </a:spcAft>
              <a:buNone/>
            </a:pPr>
            <a:r>
              <a:rPr lang="en-US" sz="1600">
                <a:latin typeface="Roboto Serif"/>
                <a:ea typeface="Roboto Serif"/>
                <a:cs typeface="Roboto Serif"/>
                <a:sym typeface="Roboto Serif"/>
              </a:rPr>
              <a:t> </a:t>
            </a:r>
            <a:endParaRPr sz="1600">
              <a:latin typeface="Roboto Serif"/>
              <a:ea typeface="Roboto Serif"/>
              <a:cs typeface="Roboto Serif"/>
              <a:sym typeface="Roboto Serif"/>
            </a:endParaRPr>
          </a:p>
        </p:txBody>
      </p:sp>
      <p:sp>
        <p:nvSpPr>
          <p:cNvPr id="595" name="Google Shape;595;p61"/>
          <p:cNvSpPr txBox="1">
            <a:spLocks noGrp="1"/>
          </p:cNvSpPr>
          <p:nvPr>
            <p:ph type="title"/>
          </p:nvPr>
        </p:nvSpPr>
        <p:spPr>
          <a:xfrm>
            <a:off x="457200" y="87625"/>
            <a:ext cx="11277600" cy="1360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100"/>
              <a:buFont typeface="Arial"/>
              <a:buNone/>
            </a:pPr>
            <a:r>
              <a:rPr lang="en-US" sz="3200">
                <a:solidFill>
                  <a:srgbClr val="0B5394"/>
                </a:solidFill>
              </a:rPr>
              <a:t>Interpretation #2: Notation Revised </a:t>
            </a:r>
            <a:endParaRPr sz="4000"/>
          </a:p>
        </p:txBody>
      </p:sp>
      <p:pic>
        <p:nvPicPr>
          <p:cNvPr id="596" name="Google Shape;596;p61"/>
          <p:cNvPicPr preferRelativeResize="0"/>
          <p:nvPr/>
        </p:nvPicPr>
        <p:blipFill>
          <a:blip r:embed="rId3">
            <a:alphaModFix/>
          </a:blip>
          <a:stretch>
            <a:fillRect/>
          </a:stretch>
        </p:blipFill>
        <p:spPr>
          <a:xfrm>
            <a:off x="2980225" y="4940720"/>
            <a:ext cx="5491051" cy="754230"/>
          </a:xfrm>
          <a:prstGeom prst="rect">
            <a:avLst/>
          </a:prstGeom>
          <a:noFill/>
          <a:ln>
            <a:noFill/>
          </a:ln>
        </p:spPr>
      </p:pic>
      <p:sp>
        <p:nvSpPr>
          <p:cNvPr id="597" name="Google Shape;597;p6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74</a:t>
            </a:fld>
            <a:endParaRPr/>
          </a:p>
        </p:txBody>
      </p:sp>
      <p:sp>
        <p:nvSpPr>
          <p:cNvPr id="598" name="Google Shape;598;p61"/>
          <p:cNvSpPr txBox="1"/>
          <p:nvPr/>
        </p:nvSpPr>
        <p:spPr>
          <a:xfrm>
            <a:off x="0" y="6453150"/>
            <a:ext cx="121920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B7B7B7"/>
                </a:solidFill>
                <a:latin typeface="Roboto Serif"/>
                <a:ea typeface="Roboto Serif"/>
                <a:cs typeface="Roboto Serif"/>
                <a:sym typeface="Roboto Serif"/>
              </a:rPr>
              <a:t>Overview</a:t>
            </a:r>
            <a:r>
              <a:rPr lang="en-US" sz="900">
                <a:solidFill>
                  <a:srgbClr val="CCCCCC"/>
                </a:solidFill>
                <a:latin typeface="Roboto Serif"/>
                <a:ea typeface="Roboto Serif"/>
                <a:cs typeface="Roboto Serif"/>
                <a:sym typeface="Roboto Serif"/>
              </a:rPr>
              <a:t>	</a:t>
            </a:r>
            <a:r>
              <a:rPr lang="en-US" sz="900">
                <a:solidFill>
                  <a:srgbClr val="B7B7B7"/>
                </a:solidFill>
                <a:latin typeface="Roboto Serif"/>
                <a:ea typeface="Roboto Serif"/>
                <a:cs typeface="Roboto Serif"/>
                <a:sym typeface="Roboto Serif"/>
              </a:rPr>
              <a:t>Audit Studies: Canons of Interpretation	Interpretation 1	</a:t>
            </a:r>
            <a:r>
              <a:rPr lang="en-US" sz="900" b="1">
                <a:solidFill>
                  <a:srgbClr val="0070C0"/>
                </a:solidFill>
                <a:latin typeface="Roboto Serif"/>
                <a:ea typeface="Roboto Serif"/>
                <a:cs typeface="Roboto Serif"/>
                <a:sym typeface="Roboto Serif"/>
              </a:rPr>
              <a:t>Interpretation 2</a:t>
            </a:r>
            <a:r>
              <a:rPr lang="en-US" sz="900">
                <a:solidFill>
                  <a:srgbClr val="B7B7B7"/>
                </a:solidFill>
                <a:latin typeface="Roboto Serif"/>
                <a:ea typeface="Roboto Serif"/>
                <a:cs typeface="Roboto Serif"/>
                <a:sym typeface="Roboto Serif"/>
              </a:rPr>
              <a:t>	Interpretation 3	Implications</a:t>
            </a:r>
            <a:endParaRPr sz="900">
              <a:solidFill>
                <a:srgbClr val="CCCCCC"/>
              </a:solidFill>
              <a:latin typeface="Roboto Serif"/>
              <a:ea typeface="Roboto Serif"/>
              <a:cs typeface="Roboto Serif"/>
              <a:sym typeface="Roboto Serif"/>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bg>
      <p:bgPr>
        <a:solidFill>
          <a:srgbClr val="FFF2CC"/>
        </a:solidFill>
        <a:effectLst/>
      </p:bgPr>
    </p:bg>
    <p:spTree>
      <p:nvGrpSpPr>
        <p:cNvPr id="1" name="Shape 603"/>
        <p:cNvGrpSpPr/>
        <p:nvPr/>
      </p:nvGrpSpPr>
      <p:grpSpPr>
        <a:xfrm>
          <a:off x="0" y="0"/>
          <a:ext cx="0" cy="0"/>
          <a:chOff x="0" y="0"/>
          <a:chExt cx="0" cy="0"/>
        </a:xfrm>
      </p:grpSpPr>
      <p:sp>
        <p:nvSpPr>
          <p:cNvPr id="604" name="Google Shape;604;p62"/>
          <p:cNvSpPr txBox="1">
            <a:spLocks noGrp="1"/>
          </p:cNvSpPr>
          <p:nvPr>
            <p:ph type="body" idx="1"/>
          </p:nvPr>
        </p:nvSpPr>
        <p:spPr>
          <a:xfrm>
            <a:off x="457200" y="1447850"/>
            <a:ext cx="10998300" cy="4953000"/>
          </a:xfrm>
          <a:prstGeom prst="rect">
            <a:avLst/>
          </a:prstGeom>
        </p:spPr>
        <p:txBody>
          <a:bodyPr spcFirstLastPara="1" wrap="square" lIns="91425" tIns="45700" rIns="91425" bIns="45700" anchor="t" anchorCtr="0">
            <a:normAutofit lnSpcReduction="10000"/>
          </a:bodyPr>
          <a:lstStyle/>
          <a:p>
            <a:pPr marL="0" lvl="0" indent="0" algn="l" rtl="0">
              <a:lnSpc>
                <a:spcPct val="115000"/>
              </a:lnSpc>
              <a:spcBef>
                <a:spcPts val="1000"/>
              </a:spcBef>
              <a:spcAft>
                <a:spcPts val="0"/>
              </a:spcAft>
              <a:buClr>
                <a:schemeClr val="dk1"/>
              </a:buClr>
              <a:buSzPts val="1100"/>
              <a:buFont typeface="Arial"/>
              <a:buNone/>
            </a:pPr>
            <a:r>
              <a:rPr lang="en-US" sz="1800">
                <a:latin typeface="Roboto Serif"/>
                <a:ea typeface="Roboto Serif"/>
                <a:cs typeface="Roboto Serif"/>
                <a:sym typeface="Roboto Serif"/>
              </a:rPr>
              <a:t>But sometimes it seems like researchers are making the </a:t>
            </a:r>
            <a:r>
              <a:rPr lang="en-US" sz="1800" u="sng">
                <a:latin typeface="Roboto Serif"/>
                <a:ea typeface="Roboto Serif"/>
                <a:cs typeface="Roboto Serif"/>
                <a:sym typeface="Roboto Serif"/>
              </a:rPr>
              <a:t>additional assumption</a:t>
            </a:r>
            <a:r>
              <a:rPr lang="en-US" sz="1800">
                <a:latin typeface="Roboto Serif"/>
                <a:ea typeface="Roboto Serif"/>
                <a:cs typeface="Roboto Serif"/>
                <a:sym typeface="Roboto Serif"/>
              </a:rPr>
              <a:t> that the two candidates </a:t>
            </a:r>
            <a:r>
              <a:rPr lang="en-US" sz="1800" i="1">
                <a:latin typeface="Roboto Serif"/>
                <a:ea typeface="Roboto Serif"/>
                <a:cs typeface="Roboto Serif"/>
                <a:sym typeface="Roboto Serif"/>
              </a:rPr>
              <a:t>are </a:t>
            </a:r>
            <a:r>
              <a:rPr lang="en-US" sz="1800">
                <a:latin typeface="Roboto Serif"/>
                <a:ea typeface="Roboto Serif"/>
                <a:cs typeface="Roboto Serif"/>
                <a:sym typeface="Roboto Serif"/>
              </a:rPr>
              <a:t>perceived identically in terms of substantive qualifications/productivity, or that the study should be aiming to trigger in decisionmakers perceptions of the same substantive merit: </a:t>
            </a:r>
            <a:br>
              <a:rPr lang="en-US" sz="1800">
                <a:latin typeface="Roboto Serif"/>
                <a:ea typeface="Roboto Serif"/>
                <a:cs typeface="Roboto Serif"/>
                <a:sym typeface="Roboto Serif"/>
              </a:rPr>
            </a:br>
            <a:endParaRPr sz="1800">
              <a:latin typeface="Roboto Serif"/>
              <a:ea typeface="Roboto Serif"/>
              <a:cs typeface="Roboto Serif"/>
              <a:sym typeface="Roboto Serif"/>
            </a:endParaRPr>
          </a:p>
          <a:p>
            <a:pPr marL="0" lvl="0" indent="0" algn="l" rtl="0">
              <a:lnSpc>
                <a:spcPct val="115000"/>
              </a:lnSpc>
              <a:spcBef>
                <a:spcPts val="1000"/>
              </a:spcBef>
              <a:spcAft>
                <a:spcPts val="0"/>
              </a:spcAft>
              <a:buNone/>
            </a:pPr>
            <a:r>
              <a:rPr lang="en-US" sz="1800">
                <a:latin typeface="Roboto Serif"/>
                <a:ea typeface="Roboto Serif"/>
                <a:cs typeface="Roboto Serif"/>
                <a:sym typeface="Roboto Serif"/>
              </a:rPr>
              <a:t>“[T]he auditor pair [] identical in all dimensions that might </a:t>
            </a:r>
            <a:r>
              <a:rPr lang="en-US" sz="1800" b="1">
                <a:latin typeface="Roboto Serif"/>
                <a:ea typeface="Roboto Serif"/>
                <a:cs typeface="Roboto Serif"/>
                <a:sym typeface="Roboto Serif"/>
              </a:rPr>
              <a:t>affect productivity in employers’ eyes</a:t>
            </a:r>
            <a:r>
              <a:rPr lang="en-US" sz="1800">
                <a:latin typeface="Roboto Serif"/>
                <a:ea typeface="Roboto Serif"/>
                <a:cs typeface="Roboto Serif"/>
                <a:sym typeface="Roboto Serif"/>
              </a:rPr>
              <a:t>, except for race.” </a:t>
            </a:r>
            <a:endParaRPr sz="1800">
              <a:latin typeface="Roboto Serif"/>
              <a:ea typeface="Roboto Serif"/>
              <a:cs typeface="Roboto Serif"/>
              <a:sym typeface="Roboto Serif"/>
            </a:endParaRPr>
          </a:p>
          <a:p>
            <a:pPr marL="3200400" lvl="0" indent="457200" algn="l" rtl="0">
              <a:lnSpc>
                <a:spcPct val="115000"/>
              </a:lnSpc>
              <a:spcBef>
                <a:spcPts val="1000"/>
              </a:spcBef>
              <a:spcAft>
                <a:spcPts val="0"/>
              </a:spcAft>
              <a:buNone/>
            </a:pPr>
            <a:r>
              <a:rPr lang="en-US" sz="1800">
                <a:latin typeface="Roboto Serif"/>
                <a:ea typeface="Roboto Serif"/>
                <a:cs typeface="Roboto Serif"/>
                <a:sym typeface="Roboto Serif"/>
              </a:rPr>
              <a:t>Bertrand and Mullainathan 2004, 994, emph. added</a:t>
            </a:r>
            <a:br>
              <a:rPr lang="en-US" sz="1800">
                <a:latin typeface="Roboto Serif"/>
                <a:ea typeface="Roboto Serif"/>
                <a:cs typeface="Roboto Serif"/>
                <a:sym typeface="Roboto Serif"/>
              </a:rPr>
            </a:br>
            <a:endParaRPr sz="1800">
              <a:latin typeface="Roboto Serif"/>
              <a:ea typeface="Roboto Serif"/>
              <a:cs typeface="Roboto Serif"/>
              <a:sym typeface="Roboto Serif"/>
            </a:endParaRPr>
          </a:p>
          <a:p>
            <a:pPr marL="0" lvl="0" indent="0" algn="l" rtl="0">
              <a:lnSpc>
                <a:spcPct val="115000"/>
              </a:lnSpc>
              <a:spcBef>
                <a:spcPts val="1000"/>
              </a:spcBef>
              <a:spcAft>
                <a:spcPts val="0"/>
              </a:spcAft>
              <a:buNone/>
            </a:pPr>
            <a:r>
              <a:rPr lang="en-US" sz="1800">
                <a:latin typeface="Roboto Serif"/>
                <a:ea typeface="Roboto Serif"/>
                <a:cs typeface="Roboto Serif"/>
                <a:sym typeface="Roboto Serif"/>
              </a:rPr>
              <a:t>“One set of difficulties arise, however, because there are sure to be many unobserved variables… it is unlikely that all characteristics that might affect productivity will be perfectly matched… Both are determinants of </a:t>
            </a:r>
            <a:r>
              <a:rPr lang="en-US" sz="1800" b="1">
                <a:latin typeface="Roboto Serif"/>
                <a:ea typeface="Roboto Serif"/>
                <a:cs typeface="Roboto Serif"/>
                <a:sym typeface="Roboto Serif"/>
              </a:rPr>
              <a:t>perceived (by the firm) productivity</a:t>
            </a:r>
            <a:r>
              <a:rPr lang="en-US" sz="1800">
                <a:latin typeface="Roboto Serif"/>
                <a:ea typeface="Roboto Serif"/>
                <a:cs typeface="Roboto Serif"/>
                <a:sym typeface="Roboto Serif"/>
              </a:rPr>
              <a:t>.”</a:t>
            </a:r>
            <a:endParaRPr sz="1800">
              <a:latin typeface="Roboto Serif"/>
              <a:ea typeface="Roboto Serif"/>
              <a:cs typeface="Roboto Serif"/>
              <a:sym typeface="Roboto Serif"/>
            </a:endParaRPr>
          </a:p>
          <a:p>
            <a:pPr marL="0" lvl="0" indent="0" algn="l" rtl="0">
              <a:lnSpc>
                <a:spcPct val="115000"/>
              </a:lnSpc>
              <a:spcBef>
                <a:spcPts val="1000"/>
              </a:spcBef>
              <a:spcAft>
                <a:spcPts val="0"/>
              </a:spcAft>
              <a:buNone/>
            </a:pPr>
            <a:r>
              <a:rPr lang="en-US" sz="1800">
                <a:latin typeface="Roboto Serif"/>
                <a:ea typeface="Roboto Serif"/>
                <a:cs typeface="Roboto Serif"/>
                <a:sym typeface="Roboto Serif"/>
              </a:rPr>
              <a:t>											Heckman 1998, 108, 109, emph. added</a:t>
            </a:r>
            <a:endParaRPr sz="1800">
              <a:latin typeface="Roboto Serif"/>
              <a:ea typeface="Roboto Serif"/>
              <a:cs typeface="Roboto Serif"/>
              <a:sym typeface="Roboto Serif"/>
            </a:endParaRPr>
          </a:p>
        </p:txBody>
      </p:sp>
      <p:sp>
        <p:nvSpPr>
          <p:cNvPr id="605" name="Google Shape;605;p62"/>
          <p:cNvSpPr txBox="1">
            <a:spLocks noGrp="1"/>
          </p:cNvSpPr>
          <p:nvPr>
            <p:ph type="title"/>
          </p:nvPr>
        </p:nvSpPr>
        <p:spPr>
          <a:xfrm>
            <a:off x="457200" y="87625"/>
            <a:ext cx="11734800" cy="1360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200">
                <a:solidFill>
                  <a:srgbClr val="0B5394"/>
                </a:solidFill>
              </a:rPr>
              <a:t>Interpretation #3: Different perceptions of race but perception of the </a:t>
            </a:r>
            <a:r>
              <a:rPr lang="en-US" sz="3200" b="1">
                <a:solidFill>
                  <a:srgbClr val="0B5394"/>
                </a:solidFill>
              </a:rPr>
              <a:t>“same” substantive credentials</a:t>
            </a:r>
            <a:endParaRPr sz="3900" b="1"/>
          </a:p>
        </p:txBody>
      </p:sp>
      <p:sp>
        <p:nvSpPr>
          <p:cNvPr id="606" name="Google Shape;606;p6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75</a:t>
            </a:fld>
            <a:endParaRPr/>
          </a:p>
        </p:txBody>
      </p:sp>
      <p:sp>
        <p:nvSpPr>
          <p:cNvPr id="607" name="Google Shape;607;p62"/>
          <p:cNvSpPr txBox="1"/>
          <p:nvPr/>
        </p:nvSpPr>
        <p:spPr>
          <a:xfrm>
            <a:off x="0" y="6453150"/>
            <a:ext cx="121920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B7B7B7"/>
                </a:solidFill>
                <a:latin typeface="Roboto Serif"/>
                <a:ea typeface="Roboto Serif"/>
                <a:cs typeface="Roboto Serif"/>
                <a:sym typeface="Roboto Serif"/>
              </a:rPr>
              <a:t>Overview</a:t>
            </a:r>
            <a:r>
              <a:rPr lang="en-US" sz="900">
                <a:solidFill>
                  <a:srgbClr val="CCCCCC"/>
                </a:solidFill>
                <a:latin typeface="Roboto Serif"/>
                <a:ea typeface="Roboto Serif"/>
                <a:cs typeface="Roboto Serif"/>
                <a:sym typeface="Roboto Serif"/>
              </a:rPr>
              <a:t>	</a:t>
            </a:r>
            <a:r>
              <a:rPr lang="en-US" sz="900">
                <a:solidFill>
                  <a:srgbClr val="B7B7B7"/>
                </a:solidFill>
                <a:latin typeface="Roboto Serif"/>
                <a:ea typeface="Roboto Serif"/>
                <a:cs typeface="Roboto Serif"/>
                <a:sym typeface="Roboto Serif"/>
              </a:rPr>
              <a:t>Audit Studies: Canons of Interpretation	Interpretation 1	Interpretation 2	</a:t>
            </a:r>
            <a:r>
              <a:rPr lang="en-US" sz="900" b="1">
                <a:solidFill>
                  <a:srgbClr val="0070C0"/>
                </a:solidFill>
                <a:latin typeface="Roboto Serif"/>
                <a:ea typeface="Roboto Serif"/>
                <a:cs typeface="Roboto Serif"/>
                <a:sym typeface="Roboto Serif"/>
              </a:rPr>
              <a:t>Interpretation 3</a:t>
            </a:r>
            <a:r>
              <a:rPr lang="en-US" sz="900">
                <a:solidFill>
                  <a:srgbClr val="B7B7B7"/>
                </a:solidFill>
                <a:latin typeface="Roboto Serif"/>
                <a:ea typeface="Roboto Serif"/>
                <a:cs typeface="Roboto Serif"/>
                <a:sym typeface="Roboto Serif"/>
              </a:rPr>
              <a:t>	Implications</a:t>
            </a:r>
            <a:endParaRPr sz="900">
              <a:solidFill>
                <a:srgbClr val="CCCCCC"/>
              </a:solidFill>
              <a:latin typeface="Roboto Serif"/>
              <a:ea typeface="Roboto Serif"/>
              <a:cs typeface="Roboto Serif"/>
              <a:sym typeface="Roboto Serif"/>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bg>
      <p:bgPr>
        <a:solidFill>
          <a:srgbClr val="FFF2CC"/>
        </a:solidFill>
        <a:effectLst/>
      </p:bgPr>
    </p:bg>
    <p:spTree>
      <p:nvGrpSpPr>
        <p:cNvPr id="1" name="Shape 612"/>
        <p:cNvGrpSpPr/>
        <p:nvPr/>
      </p:nvGrpSpPr>
      <p:grpSpPr>
        <a:xfrm>
          <a:off x="0" y="0"/>
          <a:ext cx="0" cy="0"/>
          <a:chOff x="0" y="0"/>
          <a:chExt cx="0" cy="0"/>
        </a:xfrm>
      </p:grpSpPr>
      <p:sp>
        <p:nvSpPr>
          <p:cNvPr id="613" name="Google Shape;613;p63"/>
          <p:cNvSpPr txBox="1">
            <a:spLocks noGrp="1"/>
          </p:cNvSpPr>
          <p:nvPr>
            <p:ph type="body" idx="1"/>
          </p:nvPr>
        </p:nvSpPr>
        <p:spPr>
          <a:xfrm>
            <a:off x="539750" y="1447850"/>
            <a:ext cx="10932600" cy="5116200"/>
          </a:xfrm>
          <a:prstGeom prst="rect">
            <a:avLst/>
          </a:prstGeom>
        </p:spPr>
        <p:txBody>
          <a:bodyPr spcFirstLastPara="1" wrap="square" lIns="91425" tIns="45700" rIns="91425" bIns="45700" anchor="t" anchorCtr="0">
            <a:noAutofit/>
          </a:bodyPr>
          <a:lstStyle/>
          <a:p>
            <a:pPr marL="0" lvl="0" indent="0" algn="l" rtl="0">
              <a:lnSpc>
                <a:spcPct val="115000"/>
              </a:lnSpc>
              <a:spcBef>
                <a:spcPts val="1000"/>
              </a:spcBef>
              <a:spcAft>
                <a:spcPts val="0"/>
              </a:spcAft>
              <a:buNone/>
            </a:pPr>
            <a:r>
              <a:rPr lang="en-US" sz="1400" u="sng">
                <a:latin typeface="Roboto Serif"/>
                <a:ea typeface="Roboto Serif"/>
                <a:cs typeface="Roboto Serif"/>
                <a:sym typeface="Roboto Serif"/>
              </a:rPr>
              <a:t>Assumptions:</a:t>
            </a:r>
            <a:endParaRPr sz="1400">
              <a:latin typeface="Roboto Serif"/>
              <a:ea typeface="Roboto Serif"/>
              <a:cs typeface="Roboto Serif"/>
              <a:sym typeface="Roboto Serif"/>
            </a:endParaRPr>
          </a:p>
          <a:p>
            <a:pPr marL="457200" lvl="0" indent="-317500" algn="l" rtl="0">
              <a:lnSpc>
                <a:spcPct val="115000"/>
              </a:lnSpc>
              <a:spcBef>
                <a:spcPts val="1000"/>
              </a:spcBef>
              <a:spcAft>
                <a:spcPts val="0"/>
              </a:spcAft>
              <a:buSzPts val="1400"/>
              <a:buFont typeface="Roboto Serif"/>
              <a:buChar char="•"/>
            </a:pPr>
            <a:r>
              <a:rPr lang="en-US" sz="1400">
                <a:latin typeface="Roboto Serif"/>
                <a:ea typeface="Roboto Serif"/>
                <a:cs typeface="Roboto Serif"/>
                <a:sym typeface="Roboto Serif"/>
              </a:rPr>
              <a:t>Read “Greg”</a:t>
            </a:r>
            <a:endParaRPr sz="1400">
              <a:latin typeface="Roboto Serif"/>
              <a:ea typeface="Roboto Serif"/>
              <a:cs typeface="Roboto Serif"/>
              <a:sym typeface="Roboto Serif"/>
            </a:endParaRPr>
          </a:p>
          <a:p>
            <a:pPr marL="0" lvl="0" indent="457200" algn="l" rtl="0">
              <a:lnSpc>
                <a:spcPct val="115000"/>
              </a:lnSpc>
              <a:spcBef>
                <a:spcPts val="1000"/>
              </a:spcBef>
              <a:spcAft>
                <a:spcPts val="0"/>
              </a:spcAft>
              <a:buNone/>
            </a:pPr>
            <a:r>
              <a:rPr lang="en-US" sz="1400">
                <a:latin typeface="Roboto Serif"/>
                <a:ea typeface="Roboto Serif"/>
                <a:cs typeface="Roboto Serif"/>
                <a:sym typeface="Roboto Serif"/>
              </a:rPr>
              <a:t>→ Assume decisionmaker perceives the candidate to be racialized white</a:t>
            </a:r>
            <a:endParaRPr sz="1400">
              <a:latin typeface="Roboto Serif"/>
              <a:ea typeface="Roboto Serif"/>
              <a:cs typeface="Roboto Serif"/>
              <a:sym typeface="Roboto Serif"/>
            </a:endParaRPr>
          </a:p>
          <a:p>
            <a:pPr marL="1371600" lvl="0" indent="0" algn="l" rtl="0">
              <a:lnSpc>
                <a:spcPct val="115000"/>
              </a:lnSpc>
              <a:spcBef>
                <a:spcPts val="1000"/>
              </a:spcBef>
              <a:spcAft>
                <a:spcPts val="0"/>
              </a:spcAft>
              <a:buNone/>
            </a:pPr>
            <a:endParaRPr sz="1400">
              <a:latin typeface="Roboto Serif"/>
              <a:ea typeface="Roboto Serif"/>
              <a:cs typeface="Roboto Serif"/>
              <a:sym typeface="Roboto Serif"/>
            </a:endParaRPr>
          </a:p>
          <a:p>
            <a:pPr marL="457200" marR="0" lvl="0" indent="-317500" algn="l" rtl="0">
              <a:lnSpc>
                <a:spcPct val="115000"/>
              </a:lnSpc>
              <a:spcBef>
                <a:spcPts val="1000"/>
              </a:spcBef>
              <a:spcAft>
                <a:spcPts val="0"/>
              </a:spcAft>
              <a:buSzPts val="1400"/>
              <a:buFont typeface="Roboto Serif"/>
              <a:buChar char="•"/>
            </a:pPr>
            <a:r>
              <a:rPr lang="en-US" sz="1400">
                <a:latin typeface="Roboto Serif"/>
                <a:ea typeface="Roboto Serif"/>
                <a:cs typeface="Roboto Serif"/>
                <a:sym typeface="Roboto Serif"/>
              </a:rPr>
              <a:t>Read “Education: High school diploma from Berkeley High School”</a:t>
            </a:r>
            <a:endParaRPr sz="1400">
              <a:latin typeface="Roboto Serif"/>
              <a:ea typeface="Roboto Serif"/>
              <a:cs typeface="Roboto Serif"/>
              <a:sym typeface="Roboto Serif"/>
            </a:endParaRPr>
          </a:p>
          <a:p>
            <a:pPr marL="457200" lvl="0" indent="0" algn="l" rtl="0">
              <a:lnSpc>
                <a:spcPct val="115000"/>
              </a:lnSpc>
              <a:spcBef>
                <a:spcPts val="1000"/>
              </a:spcBef>
              <a:spcAft>
                <a:spcPts val="0"/>
              </a:spcAft>
              <a:buNone/>
            </a:pPr>
            <a:r>
              <a:rPr lang="en-US" sz="1400">
                <a:latin typeface="Roboto Serif"/>
                <a:ea typeface="Roboto Serif"/>
                <a:cs typeface="Roboto Serif"/>
                <a:sym typeface="Roboto Serif"/>
              </a:rPr>
              <a:t>→ Assume decisionmaker perceives that the candidate has some specific level of qualification or merit </a:t>
            </a:r>
            <a:r>
              <a:rPr lang="en-US" sz="1400" b="1" i="1">
                <a:latin typeface="Roboto Serif"/>
                <a:ea typeface="Roboto Serif"/>
                <a:cs typeface="Roboto Serif"/>
                <a:sym typeface="Roboto Serif"/>
              </a:rPr>
              <a:t>irrespective</a:t>
            </a:r>
            <a:r>
              <a:rPr lang="en-US" sz="1400" b="1">
                <a:latin typeface="Roboto Serif"/>
                <a:ea typeface="Roboto Serif"/>
                <a:cs typeface="Roboto Serif"/>
                <a:sym typeface="Roboto Serif"/>
              </a:rPr>
              <a:t> </a:t>
            </a:r>
            <a:r>
              <a:rPr lang="en-US" sz="1400" b="1" i="1">
                <a:latin typeface="Roboto Serif"/>
                <a:ea typeface="Roboto Serif"/>
                <a:cs typeface="Roboto Serif"/>
                <a:sym typeface="Roboto Serif"/>
              </a:rPr>
              <a:t>of racialized status</a:t>
            </a:r>
            <a:r>
              <a:rPr lang="en-US" sz="1400" b="1">
                <a:latin typeface="Roboto Serif"/>
                <a:ea typeface="Roboto Serif"/>
                <a:cs typeface="Roboto Serif"/>
                <a:sym typeface="Roboto Serif"/>
              </a:rPr>
              <a:t> </a:t>
            </a:r>
            <a:br>
              <a:rPr lang="en-US" sz="1400" b="1">
                <a:latin typeface="Roboto Serif"/>
                <a:ea typeface="Roboto Serif"/>
                <a:cs typeface="Roboto Serif"/>
                <a:sym typeface="Roboto Serif"/>
              </a:rPr>
            </a:br>
            <a:endParaRPr sz="1400" b="1">
              <a:latin typeface="Roboto Serif"/>
              <a:ea typeface="Roboto Serif"/>
              <a:cs typeface="Roboto Serif"/>
              <a:sym typeface="Roboto Serif"/>
            </a:endParaRPr>
          </a:p>
          <a:p>
            <a:pPr marL="457200" lvl="0" indent="-317500" algn="l" rtl="0">
              <a:lnSpc>
                <a:spcPct val="115000"/>
              </a:lnSpc>
              <a:spcBef>
                <a:spcPts val="1000"/>
              </a:spcBef>
              <a:spcAft>
                <a:spcPts val="0"/>
              </a:spcAft>
              <a:buSzPts val="1400"/>
              <a:buFont typeface="Roboto Serif"/>
              <a:buChar char="•"/>
            </a:pPr>
            <a:r>
              <a:rPr lang="en-US" sz="1400">
                <a:latin typeface="Roboto Serif"/>
                <a:ea typeface="Roboto Serif"/>
                <a:cs typeface="Roboto Serif"/>
                <a:sym typeface="Roboto Serif"/>
              </a:rPr>
              <a:t>Read “Jamal”</a:t>
            </a:r>
            <a:endParaRPr sz="1400">
              <a:latin typeface="Roboto Serif"/>
              <a:ea typeface="Roboto Serif"/>
              <a:cs typeface="Roboto Serif"/>
              <a:sym typeface="Roboto Serif"/>
            </a:endParaRPr>
          </a:p>
          <a:p>
            <a:pPr marL="0" lvl="0" indent="457200" algn="l" rtl="0">
              <a:lnSpc>
                <a:spcPct val="115000"/>
              </a:lnSpc>
              <a:spcBef>
                <a:spcPts val="1000"/>
              </a:spcBef>
              <a:spcAft>
                <a:spcPts val="0"/>
              </a:spcAft>
              <a:buNone/>
            </a:pPr>
            <a:r>
              <a:rPr lang="en-US" sz="1400">
                <a:latin typeface="Roboto Serif"/>
                <a:ea typeface="Roboto Serif"/>
                <a:cs typeface="Roboto Serif"/>
                <a:sym typeface="Roboto Serif"/>
              </a:rPr>
              <a:t>→ Assume decisionmaker perceives the candidate to be racialized Black</a:t>
            </a:r>
            <a:endParaRPr sz="1400">
              <a:latin typeface="Roboto Serif"/>
              <a:ea typeface="Roboto Serif"/>
              <a:cs typeface="Roboto Serif"/>
              <a:sym typeface="Roboto Serif"/>
            </a:endParaRPr>
          </a:p>
          <a:p>
            <a:pPr marL="1371600" lvl="0" indent="0" algn="l" rtl="0">
              <a:lnSpc>
                <a:spcPct val="115000"/>
              </a:lnSpc>
              <a:spcBef>
                <a:spcPts val="1000"/>
              </a:spcBef>
              <a:spcAft>
                <a:spcPts val="0"/>
              </a:spcAft>
              <a:buNone/>
            </a:pPr>
            <a:endParaRPr sz="1400">
              <a:latin typeface="Roboto Serif"/>
              <a:ea typeface="Roboto Serif"/>
              <a:cs typeface="Roboto Serif"/>
              <a:sym typeface="Roboto Serif"/>
            </a:endParaRPr>
          </a:p>
          <a:p>
            <a:pPr marL="457200" lvl="0" indent="-317500" algn="l" rtl="0">
              <a:lnSpc>
                <a:spcPct val="115000"/>
              </a:lnSpc>
              <a:spcBef>
                <a:spcPts val="1000"/>
              </a:spcBef>
              <a:spcAft>
                <a:spcPts val="0"/>
              </a:spcAft>
              <a:buSzPts val="1400"/>
              <a:buFont typeface="Roboto Serif"/>
              <a:buChar char="•"/>
            </a:pPr>
            <a:r>
              <a:rPr lang="en-US" sz="1400">
                <a:latin typeface="Roboto Serif"/>
                <a:ea typeface="Roboto Serif"/>
                <a:cs typeface="Roboto Serif"/>
                <a:sym typeface="Roboto Serif"/>
              </a:rPr>
              <a:t>Read “Education: High school diploma from Berkeley High School”</a:t>
            </a:r>
            <a:endParaRPr sz="1400">
              <a:latin typeface="Roboto Serif"/>
              <a:ea typeface="Roboto Serif"/>
              <a:cs typeface="Roboto Serif"/>
              <a:sym typeface="Roboto Serif"/>
            </a:endParaRPr>
          </a:p>
          <a:p>
            <a:pPr marL="457200" lvl="0" indent="0" algn="l" rtl="0">
              <a:lnSpc>
                <a:spcPct val="115000"/>
              </a:lnSpc>
              <a:spcBef>
                <a:spcPts val="1000"/>
              </a:spcBef>
              <a:spcAft>
                <a:spcPts val="0"/>
              </a:spcAft>
              <a:buNone/>
            </a:pPr>
            <a:r>
              <a:rPr lang="en-US" sz="1400">
                <a:latin typeface="Roboto Serif"/>
                <a:ea typeface="Roboto Serif"/>
                <a:cs typeface="Roboto Serif"/>
                <a:sym typeface="Roboto Serif"/>
              </a:rPr>
              <a:t>→ assume decisionmaker perceives that the candidate has some specific level of qualification or merit </a:t>
            </a:r>
            <a:r>
              <a:rPr lang="en-US" sz="1400" b="1" i="1">
                <a:latin typeface="Roboto Serif"/>
                <a:ea typeface="Roboto Serif"/>
                <a:cs typeface="Roboto Serif"/>
                <a:sym typeface="Roboto Serif"/>
              </a:rPr>
              <a:t>irrespective</a:t>
            </a:r>
            <a:r>
              <a:rPr lang="en-US" sz="1400" b="1">
                <a:latin typeface="Roboto Serif"/>
                <a:ea typeface="Roboto Serif"/>
                <a:cs typeface="Roboto Serif"/>
                <a:sym typeface="Roboto Serif"/>
              </a:rPr>
              <a:t> </a:t>
            </a:r>
            <a:r>
              <a:rPr lang="en-US" sz="1400" b="1" i="1">
                <a:latin typeface="Roboto Serif"/>
                <a:ea typeface="Roboto Serif"/>
                <a:cs typeface="Roboto Serif"/>
                <a:sym typeface="Roboto Serif"/>
              </a:rPr>
              <a:t>of racialized status</a:t>
            </a:r>
            <a:r>
              <a:rPr lang="en-US" sz="1400" b="1">
                <a:latin typeface="Roboto Serif"/>
                <a:ea typeface="Roboto Serif"/>
                <a:cs typeface="Roboto Serif"/>
                <a:sym typeface="Roboto Serif"/>
              </a:rPr>
              <a:t> </a:t>
            </a:r>
            <a:endParaRPr sz="1400" b="1">
              <a:latin typeface="Roboto Serif"/>
              <a:ea typeface="Roboto Serif"/>
              <a:cs typeface="Roboto Serif"/>
              <a:sym typeface="Roboto Serif"/>
            </a:endParaRPr>
          </a:p>
          <a:p>
            <a:pPr marL="457200" lvl="0" indent="0" algn="l" rtl="0">
              <a:lnSpc>
                <a:spcPct val="115000"/>
              </a:lnSpc>
              <a:spcBef>
                <a:spcPts val="1000"/>
              </a:spcBef>
              <a:spcAft>
                <a:spcPts val="0"/>
              </a:spcAft>
              <a:buNone/>
            </a:pPr>
            <a:endParaRPr sz="1500" b="1">
              <a:latin typeface="Roboto Serif"/>
              <a:ea typeface="Roboto Serif"/>
              <a:cs typeface="Roboto Serif"/>
              <a:sym typeface="Roboto Serif"/>
            </a:endParaRPr>
          </a:p>
        </p:txBody>
      </p:sp>
      <p:sp>
        <p:nvSpPr>
          <p:cNvPr id="614" name="Google Shape;614;p6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76</a:t>
            </a:fld>
            <a:endParaRPr/>
          </a:p>
        </p:txBody>
      </p:sp>
      <p:sp>
        <p:nvSpPr>
          <p:cNvPr id="615" name="Google Shape;615;p63"/>
          <p:cNvSpPr txBox="1">
            <a:spLocks noGrp="1"/>
          </p:cNvSpPr>
          <p:nvPr>
            <p:ph type="title"/>
          </p:nvPr>
        </p:nvSpPr>
        <p:spPr>
          <a:xfrm>
            <a:off x="457200" y="87625"/>
            <a:ext cx="11734800" cy="1360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200">
                <a:solidFill>
                  <a:srgbClr val="0B5394"/>
                </a:solidFill>
              </a:rPr>
              <a:t>Interpretation #3: Different perceptions of race but perception of the ‘same’ substantive credentials</a:t>
            </a:r>
            <a:endParaRPr sz="3900"/>
          </a:p>
        </p:txBody>
      </p:sp>
      <p:sp>
        <p:nvSpPr>
          <p:cNvPr id="616" name="Google Shape;616;p63"/>
          <p:cNvSpPr/>
          <p:nvPr/>
        </p:nvSpPr>
        <p:spPr>
          <a:xfrm>
            <a:off x="558925" y="1416125"/>
            <a:ext cx="10932600" cy="365100"/>
          </a:xfrm>
          <a:prstGeom prst="homePlate">
            <a:avLst>
              <a:gd name="adj" fmla="val 50000"/>
            </a:avLst>
          </a:prstGeom>
          <a:solidFill>
            <a:srgbClr val="CFE2F3"/>
          </a:solidFill>
          <a:ln w="9525" cap="flat" cmpd="sng">
            <a:solidFill>
              <a:srgbClr val="0070C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b="1">
                <a:solidFill>
                  <a:schemeClr val="dk1"/>
                </a:solidFill>
                <a:latin typeface="Roboto Serif"/>
                <a:ea typeface="Roboto Serif"/>
                <a:cs typeface="Roboto Serif"/>
                <a:sym typeface="Roboto Serif"/>
              </a:rPr>
              <a:t>ASSUMPTIONS - INTERPRETATION #3</a:t>
            </a:r>
            <a:endParaRPr b="1">
              <a:solidFill>
                <a:schemeClr val="dk1"/>
              </a:solidFill>
              <a:latin typeface="Roboto Serif"/>
              <a:ea typeface="Roboto Serif"/>
              <a:cs typeface="Roboto Serif"/>
              <a:sym typeface="Roboto Serif"/>
            </a:endParaRPr>
          </a:p>
        </p:txBody>
      </p:sp>
      <p:sp>
        <p:nvSpPr>
          <p:cNvPr id="617" name="Google Shape;617;p63"/>
          <p:cNvSpPr txBox="1"/>
          <p:nvPr/>
        </p:nvSpPr>
        <p:spPr>
          <a:xfrm>
            <a:off x="0" y="6453150"/>
            <a:ext cx="121920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B7B7B7"/>
                </a:solidFill>
                <a:latin typeface="Roboto Serif"/>
                <a:ea typeface="Roboto Serif"/>
                <a:cs typeface="Roboto Serif"/>
                <a:sym typeface="Roboto Serif"/>
              </a:rPr>
              <a:t>Overview</a:t>
            </a:r>
            <a:r>
              <a:rPr lang="en-US" sz="900">
                <a:solidFill>
                  <a:srgbClr val="CCCCCC"/>
                </a:solidFill>
                <a:latin typeface="Roboto Serif"/>
                <a:ea typeface="Roboto Serif"/>
                <a:cs typeface="Roboto Serif"/>
                <a:sym typeface="Roboto Serif"/>
              </a:rPr>
              <a:t>	</a:t>
            </a:r>
            <a:r>
              <a:rPr lang="en-US" sz="900">
                <a:solidFill>
                  <a:srgbClr val="B7B7B7"/>
                </a:solidFill>
                <a:latin typeface="Roboto Serif"/>
                <a:ea typeface="Roboto Serif"/>
                <a:cs typeface="Roboto Serif"/>
                <a:sym typeface="Roboto Serif"/>
              </a:rPr>
              <a:t>Audit Studies: Canons of Interpretation	Interpretation 1	Interpretation 2	</a:t>
            </a:r>
            <a:r>
              <a:rPr lang="en-US" sz="900" b="1">
                <a:solidFill>
                  <a:srgbClr val="0070C0"/>
                </a:solidFill>
                <a:latin typeface="Roboto Serif"/>
                <a:ea typeface="Roboto Serif"/>
                <a:cs typeface="Roboto Serif"/>
                <a:sym typeface="Roboto Serif"/>
              </a:rPr>
              <a:t>Interpretation 3</a:t>
            </a:r>
            <a:r>
              <a:rPr lang="en-US" sz="900">
                <a:solidFill>
                  <a:srgbClr val="B7B7B7"/>
                </a:solidFill>
                <a:latin typeface="Roboto Serif"/>
                <a:ea typeface="Roboto Serif"/>
                <a:cs typeface="Roboto Serif"/>
                <a:sym typeface="Roboto Serif"/>
              </a:rPr>
              <a:t>	Implications</a:t>
            </a:r>
            <a:endParaRPr sz="900">
              <a:solidFill>
                <a:srgbClr val="CCCCCC"/>
              </a:solidFill>
              <a:latin typeface="Roboto Serif"/>
              <a:ea typeface="Roboto Serif"/>
              <a:cs typeface="Roboto Serif"/>
              <a:sym typeface="Roboto Serif"/>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bg>
      <p:bgPr>
        <a:solidFill>
          <a:srgbClr val="FFF2CC"/>
        </a:solidFill>
        <a:effectLst/>
      </p:bgPr>
    </p:bg>
    <p:spTree>
      <p:nvGrpSpPr>
        <p:cNvPr id="1" name="Shape 622"/>
        <p:cNvGrpSpPr/>
        <p:nvPr/>
      </p:nvGrpSpPr>
      <p:grpSpPr>
        <a:xfrm>
          <a:off x="0" y="0"/>
          <a:ext cx="0" cy="0"/>
          <a:chOff x="0" y="0"/>
          <a:chExt cx="0" cy="0"/>
        </a:xfrm>
      </p:grpSpPr>
      <p:sp>
        <p:nvSpPr>
          <p:cNvPr id="623" name="Google Shape;623;p64"/>
          <p:cNvSpPr txBox="1">
            <a:spLocks noGrp="1"/>
          </p:cNvSpPr>
          <p:nvPr>
            <p:ph type="title"/>
          </p:nvPr>
        </p:nvSpPr>
        <p:spPr>
          <a:xfrm>
            <a:off x="460275" y="87625"/>
            <a:ext cx="11274600" cy="1360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200">
                <a:solidFill>
                  <a:srgbClr val="0B5394"/>
                </a:solidFill>
              </a:rPr>
              <a:t>Interpretation #3: Treatment is different perceptions of race and different racialized credentials </a:t>
            </a:r>
            <a:endParaRPr sz="3900"/>
          </a:p>
        </p:txBody>
      </p:sp>
      <p:sp>
        <p:nvSpPr>
          <p:cNvPr id="624" name="Google Shape;624;p64"/>
          <p:cNvSpPr txBox="1">
            <a:spLocks noGrp="1"/>
          </p:cNvSpPr>
          <p:nvPr>
            <p:ph type="body" idx="1"/>
          </p:nvPr>
        </p:nvSpPr>
        <p:spPr>
          <a:xfrm>
            <a:off x="460275" y="1438000"/>
            <a:ext cx="11506800" cy="49185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sz="1800">
                <a:latin typeface="Roboto Serif"/>
                <a:ea typeface="Roboto Serif"/>
                <a:cs typeface="Roboto Serif"/>
                <a:sym typeface="Roboto Serif"/>
              </a:rPr>
              <a:t>If one </a:t>
            </a:r>
            <a:r>
              <a:rPr lang="en-US" sz="1800" u="sng">
                <a:latin typeface="Roboto Serif"/>
                <a:ea typeface="Roboto Serif"/>
                <a:cs typeface="Roboto Serif"/>
                <a:sym typeface="Roboto Serif"/>
              </a:rPr>
              <a:t>is</a:t>
            </a:r>
            <a:r>
              <a:rPr lang="en-US" sz="1800">
                <a:latin typeface="Roboto Serif"/>
                <a:ea typeface="Roboto Serif"/>
                <a:cs typeface="Roboto Serif"/>
                <a:sym typeface="Roboto Serif"/>
              </a:rPr>
              <a:t> making the addition supposition that</a:t>
            </a:r>
            <a:endParaRPr sz="1800">
              <a:latin typeface="Roboto Serif"/>
              <a:ea typeface="Roboto Serif"/>
              <a:cs typeface="Roboto Serif"/>
              <a:sym typeface="Roboto Serif"/>
            </a:endParaRPr>
          </a:p>
          <a:p>
            <a:pPr marL="0" lvl="0" indent="0" algn="l" rtl="0">
              <a:spcBef>
                <a:spcPts val="1000"/>
              </a:spcBef>
              <a:spcAft>
                <a:spcPts val="0"/>
              </a:spcAft>
              <a:buNone/>
            </a:pPr>
            <a:endParaRPr sz="1800">
              <a:latin typeface="Roboto Serif"/>
              <a:ea typeface="Roboto Serif"/>
              <a:cs typeface="Roboto Serif"/>
              <a:sym typeface="Roboto Serif"/>
            </a:endParaRPr>
          </a:p>
          <a:p>
            <a:pPr marL="0" lvl="0" indent="0" algn="ctr" rtl="0">
              <a:spcBef>
                <a:spcPts val="1000"/>
              </a:spcBef>
              <a:spcAft>
                <a:spcPts val="0"/>
              </a:spcAft>
              <a:buNone/>
            </a:pPr>
            <a:r>
              <a:rPr lang="en-US" sz="1800" b="1">
                <a:latin typeface="Roboto Serif"/>
                <a:ea typeface="Roboto Serif"/>
                <a:cs typeface="Roboto Serif"/>
                <a:sym typeface="Roboto Serif"/>
              </a:rPr>
              <a:t>similarity in formal credentials on the page</a:t>
            </a:r>
            <a:endParaRPr sz="1800" b="1">
              <a:latin typeface="Roboto Serif"/>
              <a:ea typeface="Roboto Serif"/>
              <a:cs typeface="Roboto Serif"/>
              <a:sym typeface="Roboto Serif"/>
            </a:endParaRPr>
          </a:p>
          <a:p>
            <a:pPr marL="0" lvl="0" indent="0" algn="ctr" rtl="0">
              <a:spcBef>
                <a:spcPts val="1000"/>
              </a:spcBef>
              <a:spcAft>
                <a:spcPts val="0"/>
              </a:spcAft>
              <a:buNone/>
            </a:pPr>
            <a:r>
              <a:rPr lang="en-US" sz="1800" b="1">
                <a:latin typeface="Roboto Serif"/>
                <a:ea typeface="Roboto Serif"/>
                <a:cs typeface="Roboto Serif"/>
                <a:sym typeface="Roboto Serif"/>
              </a:rPr>
              <a:t>=</a:t>
            </a:r>
            <a:endParaRPr sz="1800" b="1">
              <a:latin typeface="Roboto Serif"/>
              <a:ea typeface="Roboto Serif"/>
              <a:cs typeface="Roboto Serif"/>
              <a:sym typeface="Roboto Serif"/>
            </a:endParaRPr>
          </a:p>
          <a:p>
            <a:pPr marL="0" lvl="0" indent="0" algn="ctr" rtl="0">
              <a:spcBef>
                <a:spcPts val="1000"/>
              </a:spcBef>
              <a:spcAft>
                <a:spcPts val="0"/>
              </a:spcAft>
              <a:buNone/>
            </a:pPr>
            <a:r>
              <a:rPr lang="en-US" sz="1800" b="1">
                <a:latin typeface="Roboto Serif"/>
                <a:ea typeface="Roboto Serif"/>
                <a:cs typeface="Roboto Serif"/>
                <a:sym typeface="Roboto Serif"/>
              </a:rPr>
              <a:t>similarity in corresponding perception of substantive qualifications/productivity</a:t>
            </a:r>
            <a:endParaRPr sz="1800" b="1">
              <a:latin typeface="Roboto Serif"/>
              <a:ea typeface="Roboto Serif"/>
              <a:cs typeface="Roboto Serif"/>
              <a:sym typeface="Roboto Serif"/>
            </a:endParaRPr>
          </a:p>
          <a:p>
            <a:pPr marL="0" lvl="0" indent="0" algn="ctr" rtl="0">
              <a:spcBef>
                <a:spcPts val="1000"/>
              </a:spcBef>
              <a:spcAft>
                <a:spcPts val="0"/>
              </a:spcAft>
              <a:buNone/>
            </a:pPr>
            <a:endParaRPr sz="1800" b="1">
              <a:latin typeface="Roboto Serif"/>
              <a:ea typeface="Roboto Serif"/>
              <a:cs typeface="Roboto Serif"/>
              <a:sym typeface="Roboto Serif"/>
            </a:endParaRPr>
          </a:p>
          <a:p>
            <a:pPr marL="0" lvl="0" indent="0" algn="l" rtl="0">
              <a:spcBef>
                <a:spcPts val="1000"/>
              </a:spcBef>
              <a:spcAft>
                <a:spcPts val="0"/>
              </a:spcAft>
              <a:buNone/>
            </a:pPr>
            <a:r>
              <a:rPr lang="en-US" sz="1800">
                <a:latin typeface="Roboto Serif"/>
                <a:ea typeface="Roboto Serif"/>
                <a:cs typeface="Roboto Serif"/>
                <a:sym typeface="Roboto Serif"/>
              </a:rPr>
              <a:t>then (w-hsd= b-hsd) writing “hsd” as single variable seems justified. </a:t>
            </a:r>
            <a:endParaRPr sz="1800">
              <a:latin typeface="Roboto Serif"/>
              <a:ea typeface="Roboto Serif"/>
              <a:cs typeface="Roboto Serif"/>
              <a:sym typeface="Roboto Serif"/>
            </a:endParaRPr>
          </a:p>
        </p:txBody>
      </p:sp>
      <p:sp>
        <p:nvSpPr>
          <p:cNvPr id="625" name="Google Shape;625;p6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77</a:t>
            </a:fld>
            <a:endParaRPr/>
          </a:p>
        </p:txBody>
      </p:sp>
      <p:sp>
        <p:nvSpPr>
          <p:cNvPr id="626" name="Google Shape;626;p64"/>
          <p:cNvSpPr txBox="1"/>
          <p:nvPr/>
        </p:nvSpPr>
        <p:spPr>
          <a:xfrm>
            <a:off x="0" y="6453150"/>
            <a:ext cx="121920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B7B7B7"/>
                </a:solidFill>
                <a:latin typeface="Roboto Serif"/>
                <a:ea typeface="Roboto Serif"/>
                <a:cs typeface="Roboto Serif"/>
                <a:sym typeface="Roboto Serif"/>
              </a:rPr>
              <a:t>Overview</a:t>
            </a:r>
            <a:r>
              <a:rPr lang="en-US" sz="900">
                <a:solidFill>
                  <a:srgbClr val="CCCCCC"/>
                </a:solidFill>
                <a:latin typeface="Roboto Serif"/>
                <a:ea typeface="Roboto Serif"/>
                <a:cs typeface="Roboto Serif"/>
                <a:sym typeface="Roboto Serif"/>
              </a:rPr>
              <a:t>	</a:t>
            </a:r>
            <a:r>
              <a:rPr lang="en-US" sz="900">
                <a:solidFill>
                  <a:srgbClr val="B7B7B7"/>
                </a:solidFill>
                <a:latin typeface="Roboto Serif"/>
                <a:ea typeface="Roboto Serif"/>
                <a:cs typeface="Roboto Serif"/>
                <a:sym typeface="Roboto Serif"/>
              </a:rPr>
              <a:t>Audit Studies: Canons of Interpretation	Interpretation 1	Interpretation 2	</a:t>
            </a:r>
            <a:r>
              <a:rPr lang="en-US" sz="900" b="1">
                <a:solidFill>
                  <a:srgbClr val="0070C0"/>
                </a:solidFill>
                <a:latin typeface="Roboto Serif"/>
                <a:ea typeface="Roboto Serif"/>
                <a:cs typeface="Roboto Serif"/>
                <a:sym typeface="Roboto Serif"/>
              </a:rPr>
              <a:t>Interpretation 3</a:t>
            </a:r>
            <a:r>
              <a:rPr lang="en-US" sz="900">
                <a:solidFill>
                  <a:srgbClr val="B7B7B7"/>
                </a:solidFill>
                <a:latin typeface="Roboto Serif"/>
                <a:ea typeface="Roboto Serif"/>
                <a:cs typeface="Roboto Serif"/>
                <a:sym typeface="Roboto Serif"/>
              </a:rPr>
              <a:t>	Implications</a:t>
            </a:r>
            <a:endParaRPr sz="900">
              <a:solidFill>
                <a:srgbClr val="CCCCCC"/>
              </a:solidFill>
              <a:latin typeface="Roboto Serif"/>
              <a:ea typeface="Roboto Serif"/>
              <a:cs typeface="Roboto Serif"/>
              <a:sym typeface="Roboto Serif"/>
            </a:endParaRPr>
          </a:p>
        </p:txBody>
      </p:sp>
      <p:pic>
        <p:nvPicPr>
          <p:cNvPr id="627" name="Google Shape;627;p64"/>
          <p:cNvPicPr preferRelativeResize="0"/>
          <p:nvPr/>
        </p:nvPicPr>
        <p:blipFill>
          <a:blip r:embed="rId3">
            <a:alphaModFix/>
          </a:blip>
          <a:stretch>
            <a:fillRect/>
          </a:stretch>
        </p:blipFill>
        <p:spPr>
          <a:xfrm>
            <a:off x="3247663" y="4560625"/>
            <a:ext cx="4934674" cy="8817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bg>
      <p:bgPr>
        <a:solidFill>
          <a:srgbClr val="FFF2CC"/>
        </a:solidFill>
        <a:effectLst/>
      </p:bgPr>
    </p:bg>
    <p:spTree>
      <p:nvGrpSpPr>
        <p:cNvPr id="1" name="Shape 632"/>
        <p:cNvGrpSpPr/>
        <p:nvPr/>
      </p:nvGrpSpPr>
      <p:grpSpPr>
        <a:xfrm>
          <a:off x="0" y="0"/>
          <a:ext cx="0" cy="0"/>
          <a:chOff x="0" y="0"/>
          <a:chExt cx="0" cy="0"/>
        </a:xfrm>
      </p:grpSpPr>
      <p:sp>
        <p:nvSpPr>
          <p:cNvPr id="633" name="Google Shape;633;p65"/>
          <p:cNvSpPr txBox="1">
            <a:spLocks noGrp="1"/>
          </p:cNvSpPr>
          <p:nvPr>
            <p:ph type="body" idx="1"/>
          </p:nvPr>
        </p:nvSpPr>
        <p:spPr>
          <a:xfrm>
            <a:off x="457200" y="1447825"/>
            <a:ext cx="11277600" cy="5272200"/>
          </a:xfrm>
          <a:prstGeom prst="rect">
            <a:avLst/>
          </a:prstGeom>
        </p:spPr>
        <p:txBody>
          <a:bodyPr spcFirstLastPara="1" wrap="square" lIns="91425" tIns="45700" rIns="91425" bIns="45700" anchor="t" anchorCtr="0">
            <a:normAutofit/>
          </a:bodyPr>
          <a:lstStyle/>
          <a:p>
            <a:pPr marL="0" lvl="0" indent="0" algn="l" rtl="0">
              <a:lnSpc>
                <a:spcPct val="115000"/>
              </a:lnSpc>
              <a:spcBef>
                <a:spcPts val="1000"/>
              </a:spcBef>
              <a:spcAft>
                <a:spcPts val="0"/>
              </a:spcAft>
              <a:buNone/>
            </a:pPr>
            <a:r>
              <a:rPr lang="en-US" sz="1800">
                <a:latin typeface="Roboto Serif"/>
                <a:ea typeface="Roboto Serif"/>
                <a:cs typeface="Roboto Serif"/>
                <a:sym typeface="Roboto Serif"/>
              </a:rPr>
              <a:t>Sometimes it seems like #3 is the causal contrast folks are after, but it is ambiguous…</a:t>
            </a:r>
            <a:endParaRPr sz="1800">
              <a:latin typeface="Roboto Serif"/>
              <a:ea typeface="Roboto Serif"/>
              <a:cs typeface="Roboto Serif"/>
              <a:sym typeface="Roboto Serif"/>
            </a:endParaRPr>
          </a:p>
          <a:p>
            <a:pPr marL="0" lvl="0" indent="0" algn="l" rtl="0">
              <a:lnSpc>
                <a:spcPct val="115000"/>
              </a:lnSpc>
              <a:spcBef>
                <a:spcPts val="1000"/>
              </a:spcBef>
              <a:spcAft>
                <a:spcPts val="0"/>
              </a:spcAft>
              <a:buNone/>
            </a:pPr>
            <a:endParaRPr sz="1800">
              <a:latin typeface="Roboto Serif"/>
              <a:ea typeface="Roboto Serif"/>
              <a:cs typeface="Roboto Serif"/>
              <a:sym typeface="Roboto Serif"/>
            </a:endParaRPr>
          </a:p>
          <a:p>
            <a:pPr marL="0" lvl="0" indent="0" algn="l" rtl="0">
              <a:lnSpc>
                <a:spcPct val="115000"/>
              </a:lnSpc>
              <a:spcBef>
                <a:spcPts val="1000"/>
              </a:spcBef>
              <a:spcAft>
                <a:spcPts val="0"/>
              </a:spcAft>
              <a:buNone/>
            </a:pPr>
            <a:r>
              <a:rPr lang="en-US" sz="1800">
                <a:latin typeface="Roboto Serif"/>
                <a:ea typeface="Roboto Serif"/>
                <a:cs typeface="Roboto Serif"/>
                <a:sym typeface="Roboto Serif"/>
              </a:rPr>
              <a:t>E.g. of ambiguity: </a:t>
            </a:r>
            <a:endParaRPr sz="1800">
              <a:latin typeface="Roboto Serif"/>
              <a:ea typeface="Roboto Serif"/>
              <a:cs typeface="Roboto Serif"/>
              <a:sym typeface="Roboto Serif"/>
            </a:endParaRPr>
          </a:p>
          <a:p>
            <a:pPr marL="0" lvl="0" indent="0" algn="l" rtl="0">
              <a:lnSpc>
                <a:spcPct val="115000"/>
              </a:lnSpc>
              <a:spcBef>
                <a:spcPts val="1000"/>
              </a:spcBef>
              <a:spcAft>
                <a:spcPts val="0"/>
              </a:spcAft>
              <a:buNone/>
            </a:pPr>
            <a:endParaRPr sz="1800">
              <a:latin typeface="Roboto Serif"/>
              <a:ea typeface="Roboto Serif"/>
              <a:cs typeface="Roboto Serif"/>
              <a:sym typeface="Roboto Serif"/>
            </a:endParaRPr>
          </a:p>
          <a:p>
            <a:pPr marL="0" lvl="0" indent="0" algn="l" rtl="0">
              <a:lnSpc>
                <a:spcPct val="115000"/>
              </a:lnSpc>
              <a:spcBef>
                <a:spcPts val="1000"/>
              </a:spcBef>
              <a:spcAft>
                <a:spcPts val="0"/>
              </a:spcAft>
              <a:buNone/>
            </a:pPr>
            <a:r>
              <a:rPr lang="en-US" sz="1800">
                <a:latin typeface="Roboto Serif"/>
                <a:ea typeface="Roboto Serif"/>
                <a:cs typeface="Roboto Serif"/>
                <a:sym typeface="Roboto Serif"/>
              </a:rPr>
              <a:t>“In particular, conditional independence requires that </a:t>
            </a:r>
            <a:r>
              <a:rPr lang="en-US" sz="1800" b="1">
                <a:latin typeface="Roboto Serif"/>
                <a:ea typeface="Roboto Serif"/>
                <a:cs typeface="Roboto Serif"/>
                <a:sym typeface="Roboto Serif"/>
              </a:rPr>
              <a:t>the only thing that changes</a:t>
            </a:r>
            <a:r>
              <a:rPr lang="en-US" sz="1800">
                <a:latin typeface="Roboto Serif"/>
                <a:ea typeface="Roboto Serif"/>
                <a:cs typeface="Roboto Serif"/>
                <a:sym typeface="Roboto Serif"/>
              </a:rPr>
              <a:t> in an observer’s mind upon examining a resume </a:t>
            </a:r>
            <a:r>
              <a:rPr lang="en-US" sz="1800" b="1">
                <a:latin typeface="Roboto Serif"/>
                <a:ea typeface="Roboto Serif"/>
                <a:cs typeface="Roboto Serif"/>
                <a:sym typeface="Roboto Serif"/>
              </a:rPr>
              <a:t>with a distinctively black-sounding name is the belief that the person to whom the resume refers is black</a:t>
            </a:r>
            <a:r>
              <a:rPr lang="en-US" sz="1800">
                <a:latin typeface="Roboto Serif"/>
                <a:ea typeface="Roboto Serif"/>
                <a:cs typeface="Roboto Serif"/>
                <a:sym typeface="Roboto Serif"/>
              </a:rPr>
              <a:t>.” </a:t>
            </a:r>
            <a:endParaRPr sz="1800">
              <a:latin typeface="Roboto Serif"/>
              <a:ea typeface="Roboto Serif"/>
              <a:cs typeface="Roboto Serif"/>
              <a:sym typeface="Roboto Serif"/>
            </a:endParaRPr>
          </a:p>
          <a:p>
            <a:pPr marL="0" lvl="0" indent="0" algn="l" rtl="0">
              <a:lnSpc>
                <a:spcPct val="115000"/>
              </a:lnSpc>
              <a:spcBef>
                <a:spcPts val="1000"/>
              </a:spcBef>
              <a:spcAft>
                <a:spcPts val="0"/>
              </a:spcAft>
              <a:buNone/>
            </a:pPr>
            <a:endParaRPr sz="1800">
              <a:latin typeface="Roboto Serif"/>
              <a:ea typeface="Roboto Serif"/>
              <a:cs typeface="Roboto Serif"/>
              <a:sym typeface="Roboto Serif"/>
            </a:endParaRPr>
          </a:p>
          <a:p>
            <a:pPr marL="0" lvl="0" indent="0" algn="l" rtl="0">
              <a:lnSpc>
                <a:spcPct val="115000"/>
              </a:lnSpc>
              <a:spcBef>
                <a:spcPts val="1000"/>
              </a:spcBef>
              <a:spcAft>
                <a:spcPts val="0"/>
              </a:spcAft>
              <a:buNone/>
            </a:pPr>
            <a:r>
              <a:rPr lang="en-US" sz="1800">
                <a:latin typeface="Roboto Serif"/>
                <a:ea typeface="Roboto Serif"/>
                <a:cs typeface="Roboto Serif"/>
                <a:sym typeface="Roboto Serif"/>
              </a:rPr>
              <a:t>Kerwin Kofi Charles &amp; Jonathan Guryan, </a:t>
            </a:r>
            <a:r>
              <a:rPr lang="en-US" sz="1800" i="1">
                <a:latin typeface="Roboto Serif"/>
                <a:ea typeface="Roboto Serif"/>
                <a:cs typeface="Roboto Serif"/>
                <a:sym typeface="Roboto Serif"/>
              </a:rPr>
              <a:t>Studying Discrimination: Fundamental Challenges and Recent Progress</a:t>
            </a:r>
            <a:r>
              <a:rPr lang="en-US" sz="1800">
                <a:latin typeface="Roboto Serif"/>
                <a:ea typeface="Roboto Serif"/>
                <a:cs typeface="Roboto Serif"/>
                <a:sym typeface="Roboto Serif"/>
              </a:rPr>
              <a:t>, 3 </a:t>
            </a:r>
            <a:r>
              <a:rPr lang="en-US" sz="1800" cap="small">
                <a:latin typeface="Roboto Serif"/>
                <a:ea typeface="Roboto Serif"/>
                <a:cs typeface="Roboto Serif"/>
                <a:sym typeface="Roboto Serif"/>
              </a:rPr>
              <a:t>Annual Rev. of Econ.,</a:t>
            </a:r>
            <a:r>
              <a:rPr lang="en-US" sz="1800">
                <a:latin typeface="Roboto Serif"/>
                <a:ea typeface="Roboto Serif"/>
                <a:cs typeface="Roboto Serif"/>
                <a:sym typeface="Roboto Serif"/>
              </a:rPr>
              <a:t> 479, 490 (2011).</a:t>
            </a:r>
            <a:endParaRPr sz="1800">
              <a:latin typeface="Roboto Serif"/>
              <a:ea typeface="Roboto Serif"/>
              <a:cs typeface="Roboto Serif"/>
              <a:sym typeface="Roboto Serif"/>
            </a:endParaRPr>
          </a:p>
        </p:txBody>
      </p:sp>
      <p:sp>
        <p:nvSpPr>
          <p:cNvPr id="634" name="Google Shape;634;p6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78</a:t>
            </a:fld>
            <a:endParaRPr/>
          </a:p>
        </p:txBody>
      </p:sp>
      <p:sp>
        <p:nvSpPr>
          <p:cNvPr id="635" name="Google Shape;635;p65"/>
          <p:cNvSpPr txBox="1"/>
          <p:nvPr/>
        </p:nvSpPr>
        <p:spPr>
          <a:xfrm>
            <a:off x="0" y="6453150"/>
            <a:ext cx="121920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B7B7B7"/>
                </a:solidFill>
                <a:latin typeface="Roboto Serif"/>
                <a:ea typeface="Roboto Serif"/>
                <a:cs typeface="Roboto Serif"/>
                <a:sym typeface="Roboto Serif"/>
              </a:rPr>
              <a:t>Overview</a:t>
            </a:r>
            <a:r>
              <a:rPr lang="en-US" sz="900">
                <a:solidFill>
                  <a:srgbClr val="CCCCCC"/>
                </a:solidFill>
                <a:latin typeface="Roboto Serif"/>
                <a:ea typeface="Roboto Serif"/>
                <a:cs typeface="Roboto Serif"/>
                <a:sym typeface="Roboto Serif"/>
              </a:rPr>
              <a:t>	</a:t>
            </a:r>
            <a:r>
              <a:rPr lang="en-US" sz="900">
                <a:solidFill>
                  <a:srgbClr val="B7B7B7"/>
                </a:solidFill>
                <a:latin typeface="Roboto Serif"/>
                <a:ea typeface="Roboto Serif"/>
                <a:cs typeface="Roboto Serif"/>
                <a:sym typeface="Roboto Serif"/>
              </a:rPr>
              <a:t>Audit Studies: Canons of Interpretation	Interpretation 1	Interpretation 2	</a:t>
            </a:r>
            <a:r>
              <a:rPr lang="en-US" sz="900" b="1">
                <a:solidFill>
                  <a:srgbClr val="0070C0"/>
                </a:solidFill>
                <a:latin typeface="Roboto Serif"/>
                <a:ea typeface="Roboto Serif"/>
                <a:cs typeface="Roboto Serif"/>
                <a:sym typeface="Roboto Serif"/>
              </a:rPr>
              <a:t>Interpretation 3</a:t>
            </a:r>
            <a:r>
              <a:rPr lang="en-US" sz="900">
                <a:solidFill>
                  <a:srgbClr val="B7B7B7"/>
                </a:solidFill>
                <a:latin typeface="Roboto Serif"/>
                <a:ea typeface="Roboto Serif"/>
                <a:cs typeface="Roboto Serif"/>
                <a:sym typeface="Roboto Serif"/>
              </a:rPr>
              <a:t>	Implications</a:t>
            </a:r>
            <a:endParaRPr sz="900">
              <a:solidFill>
                <a:srgbClr val="CCCCCC"/>
              </a:solidFill>
              <a:latin typeface="Roboto Serif"/>
              <a:ea typeface="Roboto Serif"/>
              <a:cs typeface="Roboto Serif"/>
              <a:sym typeface="Roboto Serif"/>
            </a:endParaRPr>
          </a:p>
        </p:txBody>
      </p:sp>
      <p:sp>
        <p:nvSpPr>
          <p:cNvPr id="636" name="Google Shape;636;p65"/>
          <p:cNvSpPr txBox="1">
            <a:spLocks noGrp="1"/>
          </p:cNvSpPr>
          <p:nvPr>
            <p:ph type="title"/>
          </p:nvPr>
        </p:nvSpPr>
        <p:spPr>
          <a:xfrm>
            <a:off x="457200" y="87625"/>
            <a:ext cx="11734800" cy="1360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200">
                <a:solidFill>
                  <a:srgbClr val="0B5394"/>
                </a:solidFill>
              </a:rPr>
              <a:t>Interpretation #3: Different perceptions of race but perception of the </a:t>
            </a:r>
            <a:r>
              <a:rPr lang="en-US" sz="3200" b="1">
                <a:solidFill>
                  <a:srgbClr val="0B5394"/>
                </a:solidFill>
              </a:rPr>
              <a:t>“same” substantive credentials</a:t>
            </a:r>
            <a:endParaRPr sz="3200" b="1">
              <a:solidFill>
                <a:srgbClr val="0B5394"/>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bg>
      <p:bgPr>
        <a:solidFill>
          <a:srgbClr val="FFF2CC"/>
        </a:solidFill>
        <a:effectLst/>
      </p:bgPr>
    </p:bg>
    <p:spTree>
      <p:nvGrpSpPr>
        <p:cNvPr id="1" name="Shape 641"/>
        <p:cNvGrpSpPr/>
        <p:nvPr/>
      </p:nvGrpSpPr>
      <p:grpSpPr>
        <a:xfrm>
          <a:off x="0" y="0"/>
          <a:ext cx="0" cy="0"/>
          <a:chOff x="0" y="0"/>
          <a:chExt cx="0" cy="0"/>
        </a:xfrm>
      </p:grpSpPr>
      <p:sp>
        <p:nvSpPr>
          <p:cNvPr id="642" name="Google Shape;642;p66"/>
          <p:cNvSpPr txBox="1">
            <a:spLocks noGrp="1"/>
          </p:cNvSpPr>
          <p:nvPr>
            <p:ph type="body" idx="1"/>
          </p:nvPr>
        </p:nvSpPr>
        <p:spPr>
          <a:xfrm>
            <a:off x="457200" y="1447850"/>
            <a:ext cx="11277600" cy="5272200"/>
          </a:xfrm>
          <a:prstGeom prst="rect">
            <a:avLst/>
          </a:prstGeom>
        </p:spPr>
        <p:txBody>
          <a:bodyPr spcFirstLastPara="1" wrap="square" lIns="91425" tIns="45700" rIns="91425" bIns="45700" anchor="t" anchorCtr="0">
            <a:normAutofit/>
          </a:bodyPr>
          <a:lstStyle/>
          <a:p>
            <a:pPr marL="0" lvl="0" indent="0" algn="l" rtl="0">
              <a:lnSpc>
                <a:spcPct val="115000"/>
              </a:lnSpc>
              <a:spcBef>
                <a:spcPts val="1000"/>
              </a:spcBef>
              <a:spcAft>
                <a:spcPts val="0"/>
              </a:spcAft>
              <a:buNone/>
            </a:pPr>
            <a:r>
              <a:rPr lang="en-US" sz="1800">
                <a:latin typeface="Roboto Serif"/>
                <a:ea typeface="Roboto Serif"/>
                <a:cs typeface="Roboto Serif"/>
                <a:sym typeface="Roboto Serif"/>
              </a:rPr>
              <a:t>E.g. of ambiguity: </a:t>
            </a:r>
            <a:endParaRPr sz="1800">
              <a:latin typeface="Roboto Serif"/>
              <a:ea typeface="Roboto Serif"/>
              <a:cs typeface="Roboto Serif"/>
              <a:sym typeface="Roboto Serif"/>
            </a:endParaRPr>
          </a:p>
          <a:p>
            <a:pPr marL="0" lvl="0" indent="0" algn="l" rtl="0">
              <a:lnSpc>
                <a:spcPct val="115000"/>
              </a:lnSpc>
              <a:spcBef>
                <a:spcPts val="1000"/>
              </a:spcBef>
              <a:spcAft>
                <a:spcPts val="0"/>
              </a:spcAft>
              <a:buNone/>
            </a:pPr>
            <a:r>
              <a:rPr lang="en-US" sz="1800">
                <a:latin typeface="Roboto Serif"/>
                <a:ea typeface="Roboto Serif"/>
                <a:cs typeface="Roboto Serif"/>
                <a:sym typeface="Roboto Serif"/>
              </a:rPr>
              <a:t>“The quality of the experiment depends to a large extent on the quality of the match between testers. An effective test requires that testers are </a:t>
            </a:r>
            <a:r>
              <a:rPr lang="en-US" sz="1800" u="sng">
                <a:latin typeface="Roboto Serif"/>
                <a:ea typeface="Roboto Serif"/>
                <a:cs typeface="Roboto Serif"/>
                <a:sym typeface="Roboto Serif"/>
              </a:rPr>
              <a:t>extremely similar</a:t>
            </a:r>
            <a:r>
              <a:rPr lang="en-US" sz="1800">
                <a:latin typeface="Roboto Serif"/>
                <a:ea typeface="Roboto Serif"/>
                <a:cs typeface="Roboto Serif"/>
                <a:sym typeface="Roboto Serif"/>
              </a:rPr>
              <a:t> on characteristics other than the one being tested that may influence the decisions of hiring persons or rental agents (e.g., testers must be similar in height, weight, style of dress, speech pattern/accent, presence of facial hair, and so forth so that researchers can rule out discrimination on the basis of one of these characteristics rather than the characteristic of interest)” </a:t>
            </a:r>
            <a:endParaRPr sz="1800">
              <a:latin typeface="Roboto Serif"/>
              <a:ea typeface="Roboto Serif"/>
              <a:cs typeface="Roboto Serif"/>
              <a:sym typeface="Roboto Serif"/>
            </a:endParaRPr>
          </a:p>
          <a:p>
            <a:pPr marL="457200" lvl="0" indent="0" algn="l" rtl="0">
              <a:lnSpc>
                <a:spcPct val="115000"/>
              </a:lnSpc>
              <a:spcBef>
                <a:spcPts val="1000"/>
              </a:spcBef>
              <a:spcAft>
                <a:spcPts val="0"/>
              </a:spcAft>
              <a:buClr>
                <a:schemeClr val="dk1"/>
              </a:buClr>
              <a:buSzPts val="1100"/>
              <a:buFont typeface="Arial"/>
              <a:buNone/>
            </a:pPr>
            <a:r>
              <a:rPr lang="en-US" sz="1800">
                <a:latin typeface="Roboto Serif"/>
                <a:ea typeface="Roboto Serif"/>
                <a:cs typeface="Roboto Serif"/>
                <a:sym typeface="Roboto Serif"/>
              </a:rPr>
              <a:t>Melissa Favreault, “Discrimination and economic mobility” The Urban Institute</a:t>
            </a:r>
            <a:endParaRPr sz="1800">
              <a:latin typeface="Roboto Serif"/>
              <a:ea typeface="Roboto Serif"/>
              <a:cs typeface="Roboto Serif"/>
              <a:sym typeface="Roboto Serif"/>
            </a:endParaRPr>
          </a:p>
          <a:p>
            <a:pPr marL="0" lvl="0" indent="0" algn="l" rtl="0">
              <a:lnSpc>
                <a:spcPct val="115000"/>
              </a:lnSpc>
              <a:spcBef>
                <a:spcPts val="1000"/>
              </a:spcBef>
              <a:spcAft>
                <a:spcPts val="0"/>
              </a:spcAft>
              <a:buNone/>
            </a:pPr>
            <a:endParaRPr sz="1800">
              <a:latin typeface="Roboto Serif"/>
              <a:ea typeface="Roboto Serif"/>
              <a:cs typeface="Roboto Serif"/>
              <a:sym typeface="Roboto Serif"/>
            </a:endParaRPr>
          </a:p>
          <a:p>
            <a:pPr marL="0" lvl="0" indent="0" algn="l" rtl="0">
              <a:lnSpc>
                <a:spcPct val="115000"/>
              </a:lnSpc>
              <a:spcBef>
                <a:spcPts val="1000"/>
              </a:spcBef>
              <a:spcAft>
                <a:spcPts val="0"/>
              </a:spcAft>
              <a:buNone/>
            </a:pPr>
            <a:r>
              <a:rPr lang="en-US" sz="1800">
                <a:latin typeface="Roboto Serif"/>
                <a:ea typeface="Roboto Serif"/>
                <a:cs typeface="Roboto Serif"/>
                <a:sym typeface="Roboto Serif"/>
              </a:rPr>
              <a:t>Similar in what regard? </a:t>
            </a:r>
            <a:endParaRPr sz="1800">
              <a:latin typeface="Roboto Serif"/>
              <a:ea typeface="Roboto Serif"/>
              <a:cs typeface="Roboto Serif"/>
              <a:sym typeface="Roboto Serif"/>
            </a:endParaRPr>
          </a:p>
          <a:p>
            <a:pPr marL="0" lvl="0" indent="0" algn="l" rtl="0">
              <a:lnSpc>
                <a:spcPct val="115000"/>
              </a:lnSpc>
              <a:spcBef>
                <a:spcPts val="1000"/>
              </a:spcBef>
              <a:spcAft>
                <a:spcPts val="0"/>
              </a:spcAft>
              <a:buNone/>
            </a:pPr>
            <a:r>
              <a:rPr lang="en-US" sz="1800">
                <a:latin typeface="Roboto Serif"/>
                <a:ea typeface="Roboto Serif"/>
                <a:cs typeface="Roboto Serif"/>
                <a:sym typeface="Roboto Serif"/>
              </a:rPr>
              <a:t>Similar in terms of formal credentials as stated on the résumé page?</a:t>
            </a:r>
            <a:endParaRPr sz="1800">
              <a:latin typeface="Roboto Serif"/>
              <a:ea typeface="Roboto Serif"/>
              <a:cs typeface="Roboto Serif"/>
              <a:sym typeface="Roboto Serif"/>
            </a:endParaRPr>
          </a:p>
          <a:p>
            <a:pPr marL="0" lvl="0" indent="0" algn="l" rtl="0">
              <a:lnSpc>
                <a:spcPct val="115000"/>
              </a:lnSpc>
              <a:spcBef>
                <a:spcPts val="1000"/>
              </a:spcBef>
              <a:spcAft>
                <a:spcPts val="0"/>
              </a:spcAft>
              <a:buNone/>
            </a:pPr>
            <a:r>
              <a:rPr lang="en-US" sz="1800">
                <a:latin typeface="Roboto Serif"/>
                <a:ea typeface="Roboto Serif"/>
                <a:cs typeface="Roboto Serif"/>
                <a:sym typeface="Roboto Serif"/>
              </a:rPr>
              <a:t>Similar in terms of corresponding perceived level of qualifications/productivity?</a:t>
            </a:r>
            <a:endParaRPr sz="1800">
              <a:solidFill>
                <a:srgbClr val="A72A1E"/>
              </a:solidFill>
              <a:latin typeface="Roboto Serif"/>
              <a:ea typeface="Roboto Serif"/>
              <a:cs typeface="Roboto Serif"/>
              <a:sym typeface="Roboto Serif"/>
            </a:endParaRPr>
          </a:p>
        </p:txBody>
      </p:sp>
      <p:sp>
        <p:nvSpPr>
          <p:cNvPr id="643" name="Google Shape;643;p6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79</a:t>
            </a:fld>
            <a:endParaRPr/>
          </a:p>
        </p:txBody>
      </p:sp>
      <p:sp>
        <p:nvSpPr>
          <p:cNvPr id="644" name="Google Shape;644;p66"/>
          <p:cNvSpPr txBox="1"/>
          <p:nvPr/>
        </p:nvSpPr>
        <p:spPr>
          <a:xfrm>
            <a:off x="0" y="6453150"/>
            <a:ext cx="121920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B7B7B7"/>
                </a:solidFill>
                <a:latin typeface="Roboto Serif"/>
                <a:ea typeface="Roboto Serif"/>
                <a:cs typeface="Roboto Serif"/>
                <a:sym typeface="Roboto Serif"/>
              </a:rPr>
              <a:t>Overview</a:t>
            </a:r>
            <a:r>
              <a:rPr lang="en-US" sz="900">
                <a:solidFill>
                  <a:srgbClr val="CCCCCC"/>
                </a:solidFill>
                <a:latin typeface="Roboto Serif"/>
                <a:ea typeface="Roboto Serif"/>
                <a:cs typeface="Roboto Serif"/>
                <a:sym typeface="Roboto Serif"/>
              </a:rPr>
              <a:t>	</a:t>
            </a:r>
            <a:r>
              <a:rPr lang="en-US" sz="900">
                <a:solidFill>
                  <a:srgbClr val="B7B7B7"/>
                </a:solidFill>
                <a:latin typeface="Roboto Serif"/>
                <a:ea typeface="Roboto Serif"/>
                <a:cs typeface="Roboto Serif"/>
                <a:sym typeface="Roboto Serif"/>
              </a:rPr>
              <a:t>Audit Studies: Canons of Interpretation	Interpretation 1	Interpretation 2	</a:t>
            </a:r>
            <a:r>
              <a:rPr lang="en-US" sz="900" b="1">
                <a:solidFill>
                  <a:srgbClr val="0070C0"/>
                </a:solidFill>
                <a:latin typeface="Roboto Serif"/>
                <a:ea typeface="Roboto Serif"/>
                <a:cs typeface="Roboto Serif"/>
                <a:sym typeface="Roboto Serif"/>
              </a:rPr>
              <a:t>Interpretation 3</a:t>
            </a:r>
            <a:r>
              <a:rPr lang="en-US" sz="900">
                <a:solidFill>
                  <a:srgbClr val="B7B7B7"/>
                </a:solidFill>
                <a:latin typeface="Roboto Serif"/>
                <a:ea typeface="Roboto Serif"/>
                <a:cs typeface="Roboto Serif"/>
                <a:sym typeface="Roboto Serif"/>
              </a:rPr>
              <a:t>	Implications</a:t>
            </a:r>
            <a:endParaRPr sz="900">
              <a:solidFill>
                <a:srgbClr val="CCCCCC"/>
              </a:solidFill>
              <a:latin typeface="Roboto Serif"/>
              <a:ea typeface="Roboto Serif"/>
              <a:cs typeface="Roboto Serif"/>
              <a:sym typeface="Roboto Serif"/>
            </a:endParaRPr>
          </a:p>
        </p:txBody>
      </p:sp>
      <p:sp>
        <p:nvSpPr>
          <p:cNvPr id="645" name="Google Shape;645;p66"/>
          <p:cNvSpPr txBox="1">
            <a:spLocks noGrp="1"/>
          </p:cNvSpPr>
          <p:nvPr>
            <p:ph type="title"/>
          </p:nvPr>
        </p:nvSpPr>
        <p:spPr>
          <a:xfrm>
            <a:off x="457200" y="87625"/>
            <a:ext cx="11734800" cy="13602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3200">
                <a:solidFill>
                  <a:srgbClr val="0B5394"/>
                </a:solidFill>
              </a:rPr>
              <a:t>Interpretation #3: Different perceptions of race but perception of the ‘same’ substantive credentials</a:t>
            </a:r>
            <a:endParaRPr sz="39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135"/>
        <p:cNvGrpSpPr/>
        <p:nvPr/>
      </p:nvGrpSpPr>
      <p:grpSpPr>
        <a:xfrm>
          <a:off x="0" y="0"/>
          <a:ext cx="0" cy="0"/>
          <a:chOff x="0" y="0"/>
          <a:chExt cx="0" cy="0"/>
        </a:xfrm>
      </p:grpSpPr>
      <p:sp>
        <p:nvSpPr>
          <p:cNvPr id="136" name="Google Shape;136;p19"/>
          <p:cNvSpPr txBox="1">
            <a:spLocks noGrp="1"/>
          </p:cNvSpPr>
          <p:nvPr>
            <p:ph type="title"/>
          </p:nvPr>
        </p:nvSpPr>
        <p:spPr>
          <a:xfrm>
            <a:off x="457200" y="226325"/>
            <a:ext cx="11277600" cy="12216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800">
                <a:solidFill>
                  <a:srgbClr val="0B5394"/>
                </a:solidFill>
              </a:rPr>
              <a:t>“Treat like cases alike” </a:t>
            </a:r>
            <a:endParaRPr sz="3800">
              <a:solidFill>
                <a:srgbClr val="0B5394"/>
              </a:solidFill>
            </a:endParaRPr>
          </a:p>
        </p:txBody>
      </p:sp>
      <p:sp>
        <p:nvSpPr>
          <p:cNvPr id="137" name="Google Shape;137;p1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138" name="Google Shape;138;p19"/>
          <p:cNvSpPr txBox="1"/>
          <p:nvPr/>
        </p:nvSpPr>
        <p:spPr>
          <a:xfrm>
            <a:off x="5055375" y="6448475"/>
            <a:ext cx="265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140" name="Google Shape;140;p19"/>
          <p:cNvSpPr txBox="1"/>
          <p:nvPr/>
        </p:nvSpPr>
        <p:spPr>
          <a:xfrm>
            <a:off x="726300" y="1787825"/>
            <a:ext cx="10928400" cy="1970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900">
                <a:latin typeface="Times New Roman"/>
                <a:ea typeface="Times New Roman"/>
                <a:cs typeface="Times New Roman"/>
                <a:sym typeface="Times New Roman"/>
              </a:rPr>
              <a:t>Three interpretations:</a:t>
            </a:r>
            <a:endParaRPr sz="2900">
              <a:latin typeface="Times New Roman"/>
              <a:ea typeface="Times New Roman"/>
              <a:cs typeface="Times New Roman"/>
              <a:sym typeface="Times New Roman"/>
            </a:endParaRPr>
          </a:p>
          <a:p>
            <a:pPr marL="914400" lvl="0" indent="-412750" algn="l" rtl="0">
              <a:spcBef>
                <a:spcPts val="0"/>
              </a:spcBef>
              <a:spcAft>
                <a:spcPts val="0"/>
              </a:spcAft>
              <a:buSzPts val="2900"/>
              <a:buFont typeface="Times New Roman"/>
              <a:buAutoNum type="arabicPeriod"/>
            </a:pPr>
            <a:r>
              <a:rPr lang="en-US" sz="2900">
                <a:latin typeface="Times New Roman"/>
                <a:ea typeface="Times New Roman"/>
                <a:cs typeface="Times New Roman"/>
                <a:sym typeface="Times New Roman"/>
              </a:rPr>
              <a:t>Treat </a:t>
            </a:r>
            <a:r>
              <a:rPr lang="en-US" sz="2900" i="1">
                <a:latin typeface="Times New Roman"/>
                <a:ea typeface="Times New Roman"/>
                <a:cs typeface="Times New Roman"/>
                <a:sym typeface="Times New Roman"/>
              </a:rPr>
              <a:t>exactly alike </a:t>
            </a:r>
            <a:r>
              <a:rPr lang="en-US" sz="2900">
                <a:latin typeface="Times New Roman"/>
                <a:ea typeface="Times New Roman"/>
                <a:cs typeface="Times New Roman"/>
                <a:sym typeface="Times New Roman"/>
              </a:rPr>
              <a:t>cases alike</a:t>
            </a:r>
            <a:endParaRPr sz="2900">
              <a:latin typeface="Times New Roman"/>
              <a:ea typeface="Times New Roman"/>
              <a:cs typeface="Times New Roman"/>
              <a:sym typeface="Times New Roman"/>
            </a:endParaRPr>
          </a:p>
          <a:p>
            <a:pPr marL="914400" lvl="0" indent="-412750" algn="l" rtl="0">
              <a:spcBef>
                <a:spcPts val="0"/>
              </a:spcBef>
              <a:spcAft>
                <a:spcPts val="0"/>
              </a:spcAft>
              <a:buSzPts val="2900"/>
              <a:buFont typeface="Times New Roman"/>
              <a:buAutoNum type="arabicPeriod"/>
            </a:pPr>
            <a:r>
              <a:rPr lang="en-US" sz="2900">
                <a:latin typeface="Times New Roman"/>
                <a:ea typeface="Times New Roman"/>
                <a:cs typeface="Times New Roman"/>
                <a:sym typeface="Times New Roman"/>
              </a:rPr>
              <a:t>Treat cases that are alike in </a:t>
            </a:r>
            <a:r>
              <a:rPr lang="en-US" sz="2900" i="1">
                <a:latin typeface="Times New Roman"/>
                <a:ea typeface="Times New Roman"/>
                <a:cs typeface="Times New Roman"/>
                <a:sym typeface="Times New Roman"/>
              </a:rPr>
              <a:t>some way</a:t>
            </a:r>
            <a:r>
              <a:rPr lang="en-US" sz="2900">
                <a:latin typeface="Times New Roman"/>
                <a:ea typeface="Times New Roman"/>
                <a:cs typeface="Times New Roman"/>
                <a:sym typeface="Times New Roman"/>
              </a:rPr>
              <a:t>, alike</a:t>
            </a:r>
            <a:endParaRPr sz="2900">
              <a:latin typeface="Times New Roman"/>
              <a:ea typeface="Times New Roman"/>
              <a:cs typeface="Times New Roman"/>
              <a:sym typeface="Times New Roman"/>
            </a:endParaRPr>
          </a:p>
          <a:p>
            <a:pPr marL="914400" lvl="0" indent="-412750" algn="l" rtl="0">
              <a:spcBef>
                <a:spcPts val="0"/>
              </a:spcBef>
              <a:spcAft>
                <a:spcPts val="0"/>
              </a:spcAft>
              <a:buSzPts val="2900"/>
              <a:buFont typeface="Times New Roman"/>
              <a:buAutoNum type="arabicPeriod"/>
            </a:pPr>
            <a:r>
              <a:rPr lang="en-US" sz="2900">
                <a:latin typeface="Times New Roman"/>
                <a:ea typeface="Times New Roman"/>
                <a:cs typeface="Times New Roman"/>
                <a:sym typeface="Times New Roman"/>
              </a:rPr>
              <a:t>Treat cases that are alike in the </a:t>
            </a:r>
            <a:r>
              <a:rPr lang="en-US" sz="2900" i="1">
                <a:latin typeface="Times New Roman"/>
                <a:ea typeface="Times New Roman"/>
                <a:cs typeface="Times New Roman"/>
                <a:sym typeface="Times New Roman"/>
              </a:rPr>
              <a:t>relevant respects</a:t>
            </a:r>
            <a:r>
              <a:rPr lang="en-US" sz="2900">
                <a:latin typeface="Times New Roman"/>
                <a:ea typeface="Times New Roman"/>
                <a:cs typeface="Times New Roman"/>
                <a:sym typeface="Times New Roman"/>
              </a:rPr>
              <a:t>, alike</a:t>
            </a:r>
            <a:endParaRPr sz="2900">
              <a:latin typeface="Times New Roman"/>
              <a:ea typeface="Times New Roman"/>
              <a:cs typeface="Times New Roman"/>
              <a:sym typeface="Times New Roman"/>
            </a:endParaRPr>
          </a:p>
        </p:txBody>
      </p:sp>
      <p:sp>
        <p:nvSpPr>
          <p:cNvPr id="141" name="Google Shape;141;p19"/>
          <p:cNvSpPr txBox="1"/>
          <p:nvPr/>
        </p:nvSpPr>
        <p:spPr>
          <a:xfrm>
            <a:off x="907875" y="4399725"/>
            <a:ext cx="94281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700">
                <a:latin typeface="Times New Roman"/>
                <a:ea typeface="Times New Roman"/>
                <a:cs typeface="Times New Roman"/>
                <a:sym typeface="Times New Roman"/>
              </a:rPr>
              <a:t>Procedure: Identify the respects that are normatively relevant to treatment, apply the rule to the cases at hand, and treat them alike</a:t>
            </a:r>
            <a:endParaRPr sz="2700">
              <a:latin typeface="Times New Roman"/>
              <a:ea typeface="Times New Roman"/>
              <a:cs typeface="Times New Roman"/>
              <a:sym typeface="Times New Roman"/>
            </a:endParaRPr>
          </a:p>
        </p:txBody>
      </p:sp>
      <p:cxnSp>
        <p:nvCxnSpPr>
          <p:cNvPr id="8" name="Google Shape;263;p32">
            <a:extLst>
              <a:ext uri="{FF2B5EF4-FFF2-40B4-BE49-F238E27FC236}">
                <a16:creationId xmlns:a16="http://schemas.microsoft.com/office/drawing/2014/main" id="{C692CEB7-2D0B-8502-071B-4842C3084123}"/>
              </a:ext>
            </a:extLst>
          </p:cNvPr>
          <p:cNvCxnSpPr>
            <a:cxnSpLocks/>
          </p:cNvCxnSpPr>
          <p:nvPr/>
        </p:nvCxnSpPr>
        <p:spPr>
          <a:xfrm>
            <a:off x="1635425" y="2581700"/>
            <a:ext cx="4622156" cy="0"/>
          </a:xfrm>
          <a:prstGeom prst="straightConnector1">
            <a:avLst/>
          </a:prstGeom>
          <a:noFill/>
          <a:ln w="28575" cap="flat" cmpd="sng">
            <a:solidFill>
              <a:schemeClr val="dk2"/>
            </a:solidFill>
            <a:prstDash val="solid"/>
            <a:round/>
            <a:headEnd type="none" w="med" len="med"/>
            <a:tailEnd type="none" w="med" len="med"/>
          </a:ln>
        </p:spPr>
      </p:cxn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bg>
      <p:bgPr>
        <a:solidFill>
          <a:srgbClr val="FFF2CC"/>
        </a:solidFill>
        <a:effectLst/>
      </p:bgPr>
    </p:bg>
    <p:spTree>
      <p:nvGrpSpPr>
        <p:cNvPr id="1" name="Shape 650"/>
        <p:cNvGrpSpPr/>
        <p:nvPr/>
      </p:nvGrpSpPr>
      <p:grpSpPr>
        <a:xfrm>
          <a:off x="0" y="0"/>
          <a:ext cx="0" cy="0"/>
          <a:chOff x="0" y="0"/>
          <a:chExt cx="0" cy="0"/>
        </a:xfrm>
      </p:grpSpPr>
      <p:sp>
        <p:nvSpPr>
          <p:cNvPr id="651" name="Google Shape;651;p67"/>
          <p:cNvSpPr txBox="1">
            <a:spLocks noGrp="1"/>
          </p:cNvSpPr>
          <p:nvPr>
            <p:ph type="title"/>
          </p:nvPr>
        </p:nvSpPr>
        <p:spPr>
          <a:xfrm>
            <a:off x="457200" y="151925"/>
            <a:ext cx="10896600" cy="1296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200">
                <a:solidFill>
                  <a:srgbClr val="0B5394"/>
                </a:solidFill>
                <a:latin typeface="Roboto Serif"/>
                <a:ea typeface="Roboto Serif"/>
                <a:cs typeface="Roboto Serif"/>
                <a:sym typeface="Roboto Serif"/>
              </a:rPr>
              <a:t>Implications </a:t>
            </a:r>
            <a:endParaRPr sz="4000"/>
          </a:p>
        </p:txBody>
      </p:sp>
      <p:sp>
        <p:nvSpPr>
          <p:cNvPr id="652" name="Google Shape;652;p67"/>
          <p:cNvSpPr txBox="1">
            <a:spLocks noGrp="1"/>
          </p:cNvSpPr>
          <p:nvPr>
            <p:ph type="body" idx="1"/>
          </p:nvPr>
        </p:nvSpPr>
        <p:spPr>
          <a:xfrm>
            <a:off x="457200" y="1447925"/>
            <a:ext cx="11277600" cy="4953000"/>
          </a:xfrm>
          <a:prstGeom prst="rect">
            <a:avLst/>
          </a:prstGeom>
        </p:spPr>
        <p:txBody>
          <a:bodyPr spcFirstLastPara="1" wrap="square" lIns="91425" tIns="45700" rIns="91425" bIns="45700" anchor="t" anchorCtr="0">
            <a:noAutofit/>
          </a:bodyPr>
          <a:lstStyle/>
          <a:p>
            <a:pPr marL="0" lvl="0" indent="0" algn="l" rtl="0">
              <a:lnSpc>
                <a:spcPct val="115000"/>
              </a:lnSpc>
              <a:spcBef>
                <a:spcPts val="1000"/>
              </a:spcBef>
              <a:spcAft>
                <a:spcPts val="0"/>
              </a:spcAft>
              <a:buNone/>
            </a:pPr>
            <a:r>
              <a:rPr lang="en-US" sz="1600">
                <a:latin typeface="Roboto Serif"/>
                <a:ea typeface="Roboto Serif"/>
                <a:cs typeface="Roboto Serif"/>
                <a:sym typeface="Roboto Serif"/>
              </a:rPr>
              <a:t>If this is our estimand: </a:t>
            </a:r>
            <a:endParaRPr sz="1600">
              <a:latin typeface="Roboto Serif"/>
              <a:ea typeface="Roboto Serif"/>
              <a:cs typeface="Roboto Serif"/>
              <a:sym typeface="Roboto Serif"/>
            </a:endParaRPr>
          </a:p>
          <a:p>
            <a:pPr marL="0" lvl="0" indent="0" algn="ctr" rtl="0">
              <a:lnSpc>
                <a:spcPct val="115000"/>
              </a:lnSpc>
              <a:spcBef>
                <a:spcPts val="1000"/>
              </a:spcBef>
              <a:spcAft>
                <a:spcPts val="0"/>
              </a:spcAft>
              <a:buClr>
                <a:schemeClr val="dk1"/>
              </a:buClr>
              <a:buSzPts val="1100"/>
              <a:buFont typeface="Arial"/>
              <a:buNone/>
            </a:pPr>
            <a:endParaRPr sz="1600">
              <a:latin typeface="Roboto Serif"/>
              <a:ea typeface="Roboto Serif"/>
              <a:cs typeface="Roboto Serif"/>
              <a:sym typeface="Roboto Serif"/>
            </a:endParaRPr>
          </a:p>
          <a:p>
            <a:pPr marL="0" lvl="0" indent="0" algn="l" rtl="0">
              <a:lnSpc>
                <a:spcPct val="115000"/>
              </a:lnSpc>
              <a:spcBef>
                <a:spcPts val="1000"/>
              </a:spcBef>
              <a:spcAft>
                <a:spcPts val="0"/>
              </a:spcAft>
              <a:buNone/>
            </a:pPr>
            <a:endParaRPr sz="1600">
              <a:latin typeface="Roboto Serif"/>
              <a:ea typeface="Roboto Serif"/>
              <a:cs typeface="Roboto Serif"/>
              <a:sym typeface="Roboto Serif"/>
            </a:endParaRPr>
          </a:p>
          <a:p>
            <a:pPr marL="0" lvl="0" indent="0" algn="l" rtl="0">
              <a:lnSpc>
                <a:spcPct val="115000"/>
              </a:lnSpc>
              <a:spcBef>
                <a:spcPts val="1000"/>
              </a:spcBef>
              <a:spcAft>
                <a:spcPts val="0"/>
              </a:spcAft>
              <a:buNone/>
            </a:pPr>
            <a:endParaRPr sz="1600">
              <a:latin typeface="Roboto Serif"/>
              <a:ea typeface="Roboto Serif"/>
              <a:cs typeface="Roboto Serif"/>
              <a:sym typeface="Roboto Serif"/>
            </a:endParaRPr>
          </a:p>
          <a:p>
            <a:pPr marL="0" lvl="0" indent="0" algn="l" rtl="0">
              <a:lnSpc>
                <a:spcPct val="115000"/>
              </a:lnSpc>
              <a:spcBef>
                <a:spcPts val="1000"/>
              </a:spcBef>
              <a:spcAft>
                <a:spcPts val="0"/>
              </a:spcAft>
              <a:buClr>
                <a:schemeClr val="dk1"/>
              </a:buClr>
              <a:buSzPts val="1100"/>
              <a:buFont typeface="Arial"/>
              <a:buNone/>
            </a:pPr>
            <a:r>
              <a:rPr lang="en-US" sz="1600">
                <a:latin typeface="Roboto Serif"/>
                <a:ea typeface="Roboto Serif"/>
                <a:cs typeface="Roboto Serif"/>
                <a:sym typeface="Roboto Serif"/>
              </a:rPr>
              <a:t>then audit studies are not attempting to isolate the effect of perception of race from the effect of perception of educational credentials. </a:t>
            </a:r>
            <a:br>
              <a:rPr lang="en-US" sz="1600">
                <a:latin typeface="Roboto Serif"/>
                <a:ea typeface="Roboto Serif"/>
                <a:cs typeface="Roboto Serif"/>
                <a:sym typeface="Roboto Serif"/>
              </a:rPr>
            </a:br>
            <a:endParaRPr sz="1600">
              <a:latin typeface="Roboto Serif"/>
              <a:ea typeface="Roboto Serif"/>
              <a:cs typeface="Roboto Serif"/>
              <a:sym typeface="Roboto Serif"/>
            </a:endParaRPr>
          </a:p>
          <a:p>
            <a:pPr marL="0" lvl="0" indent="0" algn="l" rtl="0">
              <a:lnSpc>
                <a:spcPct val="115000"/>
              </a:lnSpc>
              <a:spcBef>
                <a:spcPts val="1000"/>
              </a:spcBef>
              <a:spcAft>
                <a:spcPts val="0"/>
              </a:spcAft>
              <a:buClr>
                <a:schemeClr val="dk1"/>
              </a:buClr>
              <a:buSzPts val="1100"/>
              <a:buFont typeface="Arial"/>
              <a:buNone/>
            </a:pPr>
            <a:r>
              <a:rPr lang="en-US" sz="1600">
                <a:latin typeface="Roboto Serif"/>
                <a:ea typeface="Roboto Serif"/>
                <a:cs typeface="Roboto Serif"/>
                <a:sym typeface="Roboto Serif"/>
              </a:rPr>
              <a:t>So, if audit studies are taken to substantiate claims of discrimination, they do not do so on an “all-but-race-equal” causal interpretation, since the candidates are not perceived to be only different in race and not different in qualifications. They may be different in both!</a:t>
            </a:r>
            <a:endParaRPr sz="1600">
              <a:latin typeface="Roboto Serif"/>
              <a:ea typeface="Roboto Serif"/>
              <a:cs typeface="Roboto Serif"/>
              <a:sym typeface="Roboto Serif"/>
            </a:endParaRPr>
          </a:p>
          <a:p>
            <a:pPr marL="0" lvl="0" indent="0" algn="l" rtl="0">
              <a:lnSpc>
                <a:spcPct val="115000"/>
              </a:lnSpc>
              <a:spcBef>
                <a:spcPts val="1000"/>
              </a:spcBef>
              <a:spcAft>
                <a:spcPts val="0"/>
              </a:spcAft>
              <a:buClr>
                <a:schemeClr val="dk1"/>
              </a:buClr>
              <a:buSzPts val="1100"/>
              <a:buFont typeface="Arial"/>
              <a:buNone/>
            </a:pPr>
            <a:endParaRPr sz="1600">
              <a:latin typeface="Roboto Serif"/>
              <a:ea typeface="Roboto Serif"/>
              <a:cs typeface="Roboto Serif"/>
              <a:sym typeface="Roboto Serif"/>
            </a:endParaRPr>
          </a:p>
          <a:p>
            <a:pPr marL="0" lvl="0" indent="0" algn="l" rtl="0">
              <a:lnSpc>
                <a:spcPct val="115000"/>
              </a:lnSpc>
              <a:spcBef>
                <a:spcPts val="1000"/>
              </a:spcBef>
              <a:spcAft>
                <a:spcPts val="0"/>
              </a:spcAft>
              <a:buClr>
                <a:schemeClr val="dk1"/>
              </a:buClr>
              <a:buSzPts val="1100"/>
              <a:buFont typeface="Arial"/>
              <a:buNone/>
            </a:pPr>
            <a:r>
              <a:rPr lang="en-US" sz="1600">
                <a:latin typeface="Roboto Serif"/>
                <a:ea typeface="Roboto Serif"/>
                <a:cs typeface="Roboto Serif"/>
                <a:sym typeface="Roboto Serif"/>
              </a:rPr>
              <a:t>Instead, deviations from equal treatment constitute discrimination because of a background normative presupposition that these two differently racialized candidates </a:t>
            </a:r>
            <a:r>
              <a:rPr lang="en-US" sz="1600" i="1">
                <a:latin typeface="Roboto Serif"/>
                <a:ea typeface="Roboto Serif"/>
                <a:cs typeface="Roboto Serif"/>
                <a:sym typeface="Roboto Serif"/>
              </a:rPr>
              <a:t>ought</a:t>
            </a:r>
            <a:r>
              <a:rPr lang="en-US" sz="1600">
                <a:latin typeface="Roboto Serif"/>
                <a:ea typeface="Roboto Serif"/>
                <a:cs typeface="Roboto Serif"/>
                <a:sym typeface="Roboto Serif"/>
              </a:rPr>
              <a:t> to be treated the same, even if they are perceived to differ in respects other than race.</a:t>
            </a:r>
            <a:endParaRPr sz="1600">
              <a:latin typeface="Roboto Serif"/>
              <a:ea typeface="Roboto Serif"/>
              <a:cs typeface="Roboto Serif"/>
              <a:sym typeface="Roboto Serif"/>
            </a:endParaRPr>
          </a:p>
        </p:txBody>
      </p:sp>
      <p:pic>
        <p:nvPicPr>
          <p:cNvPr id="653" name="Google Shape;653;p67"/>
          <p:cNvPicPr preferRelativeResize="0"/>
          <p:nvPr/>
        </p:nvPicPr>
        <p:blipFill>
          <a:blip r:embed="rId3">
            <a:alphaModFix/>
          </a:blip>
          <a:stretch>
            <a:fillRect/>
          </a:stretch>
        </p:blipFill>
        <p:spPr>
          <a:xfrm>
            <a:off x="3223676" y="1962700"/>
            <a:ext cx="5744649" cy="789070"/>
          </a:xfrm>
          <a:prstGeom prst="rect">
            <a:avLst/>
          </a:prstGeom>
          <a:noFill/>
          <a:ln>
            <a:noFill/>
          </a:ln>
        </p:spPr>
      </p:pic>
      <p:sp>
        <p:nvSpPr>
          <p:cNvPr id="654" name="Google Shape;654;p6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80</a:t>
            </a:fld>
            <a:endParaRPr/>
          </a:p>
        </p:txBody>
      </p:sp>
      <p:sp>
        <p:nvSpPr>
          <p:cNvPr id="655" name="Google Shape;655;p67"/>
          <p:cNvSpPr txBox="1"/>
          <p:nvPr/>
        </p:nvSpPr>
        <p:spPr>
          <a:xfrm>
            <a:off x="0" y="6453150"/>
            <a:ext cx="121920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B7B7B7"/>
                </a:solidFill>
                <a:latin typeface="Roboto Serif"/>
                <a:ea typeface="Roboto Serif"/>
                <a:cs typeface="Roboto Serif"/>
                <a:sym typeface="Roboto Serif"/>
              </a:rPr>
              <a:t>Overview</a:t>
            </a:r>
            <a:r>
              <a:rPr lang="en-US" sz="900">
                <a:solidFill>
                  <a:srgbClr val="CCCCCC"/>
                </a:solidFill>
                <a:latin typeface="Roboto Serif"/>
                <a:ea typeface="Roboto Serif"/>
                <a:cs typeface="Roboto Serif"/>
                <a:sym typeface="Roboto Serif"/>
              </a:rPr>
              <a:t>	</a:t>
            </a:r>
            <a:r>
              <a:rPr lang="en-US" sz="900">
                <a:solidFill>
                  <a:srgbClr val="B7B7B7"/>
                </a:solidFill>
                <a:latin typeface="Roboto Serif"/>
                <a:ea typeface="Roboto Serif"/>
                <a:cs typeface="Roboto Serif"/>
                <a:sym typeface="Roboto Serif"/>
              </a:rPr>
              <a:t>Audit Studies: Canons of Interpretation	Interpretation 1	Interpretation 2	Interpretation 3	</a:t>
            </a:r>
            <a:r>
              <a:rPr lang="en-US" sz="900" b="1">
                <a:solidFill>
                  <a:srgbClr val="0070C0"/>
                </a:solidFill>
                <a:latin typeface="Roboto Serif"/>
                <a:ea typeface="Roboto Serif"/>
                <a:cs typeface="Roboto Serif"/>
                <a:sym typeface="Roboto Serif"/>
              </a:rPr>
              <a:t>Implications</a:t>
            </a:r>
            <a:endParaRPr sz="900" b="1">
              <a:solidFill>
                <a:srgbClr val="0070C0"/>
              </a:solidFill>
              <a:latin typeface="Roboto Serif"/>
              <a:ea typeface="Roboto Serif"/>
              <a:cs typeface="Roboto Serif"/>
              <a:sym typeface="Roboto Serif"/>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bg>
      <p:bgPr>
        <a:solidFill>
          <a:srgbClr val="FFF2CC"/>
        </a:solidFill>
        <a:effectLst/>
      </p:bgPr>
    </p:bg>
    <p:spTree>
      <p:nvGrpSpPr>
        <p:cNvPr id="1" name="Shape 660"/>
        <p:cNvGrpSpPr/>
        <p:nvPr/>
      </p:nvGrpSpPr>
      <p:grpSpPr>
        <a:xfrm>
          <a:off x="0" y="0"/>
          <a:ext cx="0" cy="0"/>
          <a:chOff x="0" y="0"/>
          <a:chExt cx="0" cy="0"/>
        </a:xfrm>
      </p:grpSpPr>
      <p:sp>
        <p:nvSpPr>
          <p:cNvPr id="661" name="Google Shape;661;p68"/>
          <p:cNvSpPr txBox="1">
            <a:spLocks noGrp="1"/>
          </p:cNvSpPr>
          <p:nvPr>
            <p:ph type="title"/>
          </p:nvPr>
        </p:nvSpPr>
        <p:spPr>
          <a:xfrm>
            <a:off x="457200" y="151925"/>
            <a:ext cx="11277600" cy="1296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200">
                <a:solidFill>
                  <a:srgbClr val="0B5394"/>
                </a:solidFill>
                <a:latin typeface="Roboto Serif"/>
                <a:ea typeface="Roboto Serif"/>
                <a:cs typeface="Roboto Serif"/>
                <a:sym typeface="Roboto Serif"/>
              </a:rPr>
              <a:t>Implications </a:t>
            </a:r>
            <a:endParaRPr sz="4000"/>
          </a:p>
        </p:txBody>
      </p:sp>
      <p:sp>
        <p:nvSpPr>
          <p:cNvPr id="662" name="Google Shape;662;p68"/>
          <p:cNvSpPr txBox="1">
            <a:spLocks noGrp="1"/>
          </p:cNvSpPr>
          <p:nvPr>
            <p:ph type="body" idx="1"/>
          </p:nvPr>
        </p:nvSpPr>
        <p:spPr>
          <a:xfrm>
            <a:off x="457200" y="1447850"/>
            <a:ext cx="11277600" cy="4953000"/>
          </a:xfrm>
          <a:prstGeom prst="rect">
            <a:avLst/>
          </a:prstGeom>
        </p:spPr>
        <p:txBody>
          <a:bodyPr spcFirstLastPara="1" wrap="square" lIns="91425" tIns="45700" rIns="91425" bIns="45700" anchor="t" anchorCtr="0">
            <a:normAutofit/>
          </a:bodyPr>
          <a:lstStyle/>
          <a:p>
            <a:pPr marL="0" lvl="0" indent="0" algn="l" rtl="0">
              <a:lnSpc>
                <a:spcPct val="115000"/>
              </a:lnSpc>
              <a:spcBef>
                <a:spcPts val="1000"/>
              </a:spcBef>
              <a:spcAft>
                <a:spcPts val="0"/>
              </a:spcAft>
              <a:buClr>
                <a:schemeClr val="dk1"/>
              </a:buClr>
              <a:buSzPts val="1100"/>
              <a:buFont typeface="Arial"/>
              <a:buNone/>
            </a:pPr>
            <a:r>
              <a:rPr lang="en-US" sz="1819">
                <a:latin typeface="Roboto Serif"/>
                <a:ea typeface="Roboto Serif"/>
                <a:cs typeface="Roboto Serif"/>
                <a:sym typeface="Roboto Serif"/>
              </a:rPr>
              <a:t>The two differently racialized candidates are “the same” in a </a:t>
            </a:r>
            <a:r>
              <a:rPr lang="en-US" sz="1819" i="1">
                <a:latin typeface="Roboto Serif"/>
                <a:ea typeface="Roboto Serif"/>
                <a:cs typeface="Roboto Serif"/>
                <a:sym typeface="Roboto Serif"/>
              </a:rPr>
              <a:t>normative</a:t>
            </a:r>
            <a:r>
              <a:rPr lang="en-US" sz="1819">
                <a:latin typeface="Roboto Serif"/>
                <a:ea typeface="Roboto Serif"/>
                <a:cs typeface="Roboto Serif"/>
                <a:sym typeface="Roboto Serif"/>
              </a:rPr>
              <a:t> </a:t>
            </a:r>
            <a:r>
              <a:rPr lang="en-US" sz="1819" i="1">
                <a:latin typeface="Roboto Serif"/>
                <a:ea typeface="Roboto Serif"/>
                <a:cs typeface="Roboto Serif"/>
                <a:sym typeface="Roboto Serif"/>
              </a:rPr>
              <a:t>sense</a:t>
            </a:r>
            <a:r>
              <a:rPr lang="en-US" sz="1819">
                <a:latin typeface="Roboto Serif"/>
                <a:ea typeface="Roboto Serif"/>
                <a:cs typeface="Roboto Serif"/>
                <a:sym typeface="Roboto Serif"/>
              </a:rPr>
              <a:t>, in the sense of </a:t>
            </a:r>
            <a:r>
              <a:rPr lang="en-US" sz="1819" i="1">
                <a:latin typeface="Roboto Serif"/>
                <a:ea typeface="Roboto Serif"/>
                <a:cs typeface="Roboto Serif"/>
                <a:sym typeface="Roboto Serif"/>
              </a:rPr>
              <a:t>warranting</a:t>
            </a:r>
            <a:r>
              <a:rPr lang="en-US" sz="1819">
                <a:latin typeface="Roboto Serif"/>
                <a:ea typeface="Roboto Serif"/>
                <a:cs typeface="Roboto Serif"/>
                <a:sym typeface="Roboto Serif"/>
              </a:rPr>
              <a:t> equal treatment, not in the sense of in fact perceived to be identical in all respects “but for” race. </a:t>
            </a:r>
            <a:endParaRPr sz="1819">
              <a:latin typeface="Roboto Serif"/>
              <a:ea typeface="Roboto Serif"/>
              <a:cs typeface="Roboto Serif"/>
              <a:sym typeface="Roboto Serif"/>
            </a:endParaRPr>
          </a:p>
          <a:p>
            <a:pPr marL="0" lvl="0" indent="0" algn="l" rtl="0">
              <a:lnSpc>
                <a:spcPct val="115000"/>
              </a:lnSpc>
              <a:spcBef>
                <a:spcPts val="1000"/>
              </a:spcBef>
              <a:spcAft>
                <a:spcPts val="0"/>
              </a:spcAft>
              <a:buClr>
                <a:schemeClr val="dk1"/>
              </a:buClr>
              <a:buSzPts val="1100"/>
              <a:buFont typeface="Arial"/>
              <a:buNone/>
            </a:pPr>
            <a:r>
              <a:rPr lang="en-US" sz="1819">
                <a:latin typeface="Roboto Serif"/>
                <a:ea typeface="Roboto Serif"/>
                <a:cs typeface="Roboto Serif"/>
                <a:sym typeface="Roboto Serif"/>
              </a:rPr>
              <a:t> </a:t>
            </a:r>
            <a:endParaRPr sz="1819">
              <a:latin typeface="Roboto Serif"/>
              <a:ea typeface="Roboto Serif"/>
              <a:cs typeface="Roboto Serif"/>
              <a:sym typeface="Roboto Serif"/>
            </a:endParaRPr>
          </a:p>
          <a:p>
            <a:pPr marL="0" lvl="0" indent="0" algn="l" rtl="0">
              <a:lnSpc>
                <a:spcPct val="115000"/>
              </a:lnSpc>
              <a:spcBef>
                <a:spcPts val="1000"/>
              </a:spcBef>
              <a:spcAft>
                <a:spcPts val="0"/>
              </a:spcAft>
              <a:buClr>
                <a:schemeClr val="dk1"/>
              </a:buClr>
              <a:buSzPts val="1100"/>
              <a:buFont typeface="Arial"/>
              <a:buNone/>
            </a:pPr>
            <a:r>
              <a:rPr lang="en-US" sz="1819">
                <a:latin typeface="Roboto Serif"/>
                <a:ea typeface="Roboto Serif"/>
                <a:cs typeface="Roboto Serif"/>
                <a:sym typeface="Roboto Serif"/>
              </a:rPr>
              <a:t>This means that methodological critiques and concerns that a study fails to “deconfound” the “direct” race effect from the “indirect” effect of the substantive meaning of credentials in light of race are inapposite.</a:t>
            </a:r>
            <a:endParaRPr sz="1819">
              <a:latin typeface="Roboto Serif"/>
              <a:ea typeface="Roboto Serif"/>
              <a:cs typeface="Roboto Serif"/>
              <a:sym typeface="Roboto Serif"/>
            </a:endParaRPr>
          </a:p>
          <a:p>
            <a:pPr marL="0" lvl="0" indent="0" algn="l" rtl="0">
              <a:lnSpc>
                <a:spcPct val="115000"/>
              </a:lnSpc>
              <a:spcBef>
                <a:spcPts val="1000"/>
              </a:spcBef>
              <a:spcAft>
                <a:spcPts val="0"/>
              </a:spcAft>
              <a:buClr>
                <a:schemeClr val="dk1"/>
              </a:buClr>
              <a:buSzPts val="1100"/>
              <a:buFont typeface="Arial"/>
              <a:buNone/>
            </a:pPr>
            <a:endParaRPr sz="1819">
              <a:latin typeface="Roboto Serif"/>
              <a:ea typeface="Roboto Serif"/>
              <a:cs typeface="Roboto Serif"/>
              <a:sym typeface="Roboto Serif"/>
            </a:endParaRPr>
          </a:p>
          <a:p>
            <a:pPr marL="0" lvl="0" indent="0" algn="l" rtl="0">
              <a:lnSpc>
                <a:spcPct val="115000"/>
              </a:lnSpc>
              <a:spcBef>
                <a:spcPts val="1000"/>
              </a:spcBef>
              <a:spcAft>
                <a:spcPts val="0"/>
              </a:spcAft>
              <a:buClr>
                <a:schemeClr val="dk1"/>
              </a:buClr>
              <a:buSzPts val="1100"/>
              <a:buFont typeface="Arial"/>
              <a:buNone/>
            </a:pPr>
            <a:r>
              <a:rPr lang="en-US" sz="1819">
                <a:latin typeface="Roboto Serif"/>
                <a:ea typeface="Roboto Serif"/>
                <a:cs typeface="Roboto Serif"/>
                <a:sym typeface="Roboto Serif"/>
              </a:rPr>
              <a:t>We should be clear about our normative assumptions, so that we do not confuse methodological and normative disagreements.</a:t>
            </a:r>
            <a:endParaRPr sz="1819">
              <a:latin typeface="Roboto Serif"/>
              <a:ea typeface="Roboto Serif"/>
              <a:cs typeface="Roboto Serif"/>
              <a:sym typeface="Roboto Serif"/>
            </a:endParaRPr>
          </a:p>
          <a:p>
            <a:pPr marL="0" lvl="0" indent="0" algn="l" rtl="0">
              <a:lnSpc>
                <a:spcPct val="115000"/>
              </a:lnSpc>
              <a:spcBef>
                <a:spcPts val="1000"/>
              </a:spcBef>
              <a:spcAft>
                <a:spcPts val="0"/>
              </a:spcAft>
              <a:buClr>
                <a:schemeClr val="dk1"/>
              </a:buClr>
              <a:buSzPts val="1100"/>
              <a:buFont typeface="Arial"/>
              <a:buNone/>
            </a:pPr>
            <a:endParaRPr sz="1800">
              <a:latin typeface="Roboto Serif"/>
              <a:ea typeface="Roboto Serif"/>
              <a:cs typeface="Roboto Serif"/>
              <a:sym typeface="Roboto Serif"/>
            </a:endParaRPr>
          </a:p>
        </p:txBody>
      </p:sp>
      <p:sp>
        <p:nvSpPr>
          <p:cNvPr id="663" name="Google Shape;663;p6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81</a:t>
            </a:fld>
            <a:endParaRPr/>
          </a:p>
        </p:txBody>
      </p:sp>
      <p:sp>
        <p:nvSpPr>
          <p:cNvPr id="664" name="Google Shape;664;p68"/>
          <p:cNvSpPr txBox="1"/>
          <p:nvPr/>
        </p:nvSpPr>
        <p:spPr>
          <a:xfrm>
            <a:off x="0" y="6453150"/>
            <a:ext cx="121920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B7B7B7"/>
                </a:solidFill>
                <a:latin typeface="Roboto Serif"/>
                <a:ea typeface="Roboto Serif"/>
                <a:cs typeface="Roboto Serif"/>
                <a:sym typeface="Roboto Serif"/>
              </a:rPr>
              <a:t>Overview</a:t>
            </a:r>
            <a:r>
              <a:rPr lang="en-US" sz="900">
                <a:solidFill>
                  <a:srgbClr val="CCCCCC"/>
                </a:solidFill>
                <a:latin typeface="Roboto Serif"/>
                <a:ea typeface="Roboto Serif"/>
                <a:cs typeface="Roboto Serif"/>
                <a:sym typeface="Roboto Serif"/>
              </a:rPr>
              <a:t>	</a:t>
            </a:r>
            <a:r>
              <a:rPr lang="en-US" sz="900">
                <a:solidFill>
                  <a:srgbClr val="B7B7B7"/>
                </a:solidFill>
                <a:latin typeface="Roboto Serif"/>
                <a:ea typeface="Roboto Serif"/>
                <a:cs typeface="Roboto Serif"/>
                <a:sym typeface="Roboto Serif"/>
              </a:rPr>
              <a:t>Audit Studies: Canons of Interpretation	Interpretation 1	Interpretation 2	Interpretation 3	</a:t>
            </a:r>
            <a:r>
              <a:rPr lang="en-US" sz="900" b="1">
                <a:solidFill>
                  <a:srgbClr val="0070C0"/>
                </a:solidFill>
                <a:latin typeface="Roboto Serif"/>
                <a:ea typeface="Roboto Serif"/>
                <a:cs typeface="Roboto Serif"/>
                <a:sym typeface="Roboto Serif"/>
              </a:rPr>
              <a:t>Implications</a:t>
            </a:r>
            <a:endParaRPr sz="900" b="1">
              <a:solidFill>
                <a:srgbClr val="0070C0"/>
              </a:solidFill>
              <a:latin typeface="Roboto Serif"/>
              <a:ea typeface="Roboto Serif"/>
              <a:cs typeface="Roboto Serif"/>
              <a:sym typeface="Roboto Serif"/>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6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82</a:t>
            </a:fld>
            <a:endParaRPr/>
          </a:p>
        </p:txBody>
      </p:sp>
      <p:sp>
        <p:nvSpPr>
          <p:cNvPr id="2" name="TextBox 1">
            <a:extLst>
              <a:ext uri="{FF2B5EF4-FFF2-40B4-BE49-F238E27FC236}">
                <a16:creationId xmlns:a16="http://schemas.microsoft.com/office/drawing/2014/main" id="{5D1C3875-09DF-3CB2-2689-F1764B0CC7B9}"/>
              </a:ext>
            </a:extLst>
          </p:cNvPr>
          <p:cNvSpPr txBox="1"/>
          <p:nvPr/>
        </p:nvSpPr>
        <p:spPr>
          <a:xfrm>
            <a:off x="716097" y="826265"/>
            <a:ext cx="2613216" cy="769441"/>
          </a:xfrm>
          <a:prstGeom prst="rect">
            <a:avLst/>
          </a:prstGeom>
          <a:noFill/>
        </p:spPr>
        <p:txBody>
          <a:bodyPr wrap="none" rtlCol="0">
            <a:spAutoFit/>
          </a:bodyPr>
          <a:lstStyle/>
          <a:p>
            <a:r>
              <a:rPr lang="en-US" sz="4400" dirty="0">
                <a:latin typeface="Times" pitchFamily="2" charset="0"/>
              </a:rPr>
              <a:t>Thank you</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bg>
      <p:bgPr>
        <a:solidFill>
          <a:srgbClr val="FFF2CC"/>
        </a:solidFill>
        <a:effectLst/>
      </p:bgPr>
    </p:bg>
    <p:spTree>
      <p:nvGrpSpPr>
        <p:cNvPr id="1" name="Shape 675"/>
        <p:cNvGrpSpPr/>
        <p:nvPr/>
      </p:nvGrpSpPr>
      <p:grpSpPr>
        <a:xfrm>
          <a:off x="0" y="0"/>
          <a:ext cx="0" cy="0"/>
          <a:chOff x="0" y="0"/>
          <a:chExt cx="0" cy="0"/>
        </a:xfrm>
      </p:grpSpPr>
      <p:sp>
        <p:nvSpPr>
          <p:cNvPr id="676" name="Google Shape;676;p70"/>
          <p:cNvSpPr txBox="1">
            <a:spLocks noGrp="1"/>
          </p:cNvSpPr>
          <p:nvPr>
            <p:ph type="ctrTitle"/>
          </p:nvPr>
        </p:nvSpPr>
        <p:spPr>
          <a:xfrm>
            <a:off x="613325" y="274750"/>
            <a:ext cx="10660500" cy="291780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None/>
            </a:pPr>
            <a:r>
              <a:rPr lang="en-US" sz="5700" b="1">
                <a:solidFill>
                  <a:srgbClr val="0B5394"/>
                </a:solidFill>
              </a:rPr>
              <a:t>Social statuses causes &amp; discrimination:</a:t>
            </a:r>
            <a:endParaRPr sz="5700" b="1">
              <a:solidFill>
                <a:srgbClr val="0B5394"/>
              </a:solidFill>
            </a:endParaRPr>
          </a:p>
          <a:p>
            <a:pPr marL="0" marR="0" lvl="0" indent="0" algn="ctr" rtl="0">
              <a:lnSpc>
                <a:spcPct val="90000"/>
              </a:lnSpc>
              <a:spcBef>
                <a:spcPts val="0"/>
              </a:spcBef>
              <a:spcAft>
                <a:spcPts val="0"/>
              </a:spcAft>
              <a:buNone/>
            </a:pPr>
            <a:endParaRPr sz="3000" b="1">
              <a:solidFill>
                <a:srgbClr val="0B5394"/>
              </a:solidFill>
            </a:endParaRPr>
          </a:p>
          <a:p>
            <a:pPr marL="0" marR="0" lvl="0" indent="0" algn="ctr" rtl="0">
              <a:lnSpc>
                <a:spcPct val="90000"/>
              </a:lnSpc>
              <a:spcBef>
                <a:spcPts val="0"/>
              </a:spcBef>
              <a:spcAft>
                <a:spcPts val="0"/>
              </a:spcAft>
              <a:buNone/>
            </a:pPr>
            <a:r>
              <a:rPr lang="en-US" sz="3822">
                <a:solidFill>
                  <a:srgbClr val="0B5394"/>
                </a:solidFill>
              </a:rPr>
              <a:t>Causal mediators and misdefined causal quantities</a:t>
            </a:r>
            <a:r>
              <a:rPr lang="en-US" sz="4488">
                <a:solidFill>
                  <a:srgbClr val="0B5394"/>
                </a:solidFill>
              </a:rPr>
              <a:t> </a:t>
            </a:r>
            <a:endParaRPr sz="4488">
              <a:solidFill>
                <a:srgbClr val="0B5394"/>
              </a:solidFill>
            </a:endParaRPr>
          </a:p>
        </p:txBody>
      </p:sp>
      <p:sp>
        <p:nvSpPr>
          <p:cNvPr id="677" name="Google Shape;677;p70"/>
          <p:cNvSpPr txBox="1">
            <a:spLocks noGrp="1"/>
          </p:cNvSpPr>
          <p:nvPr>
            <p:ph type="subTitle" idx="1"/>
          </p:nvPr>
        </p:nvSpPr>
        <p:spPr>
          <a:xfrm>
            <a:off x="1524000" y="3443038"/>
            <a:ext cx="9144000" cy="2917800"/>
          </a:xfrm>
          <a:prstGeom prst="rect">
            <a:avLst/>
          </a:prstGeom>
          <a:noFill/>
          <a:ln>
            <a:noFill/>
          </a:ln>
        </p:spPr>
        <p:txBody>
          <a:bodyPr spcFirstLastPara="1" wrap="square" lIns="91425" tIns="45700" rIns="91425" bIns="45700" anchor="t" anchorCtr="0">
            <a:normAutofit fontScale="92500" lnSpcReduction="10000"/>
          </a:bodyPr>
          <a:lstStyle/>
          <a:p>
            <a:pPr marL="0" lvl="0" indent="0" algn="ctr" rtl="0">
              <a:lnSpc>
                <a:spcPct val="90000"/>
              </a:lnSpc>
              <a:spcBef>
                <a:spcPts val="0"/>
              </a:spcBef>
              <a:spcAft>
                <a:spcPts val="0"/>
              </a:spcAft>
              <a:buClr>
                <a:schemeClr val="dk1"/>
              </a:buClr>
              <a:buSzPct val="63829"/>
              <a:buNone/>
            </a:pPr>
            <a:r>
              <a:rPr lang="en-US" sz="3759">
                <a:latin typeface="Roboto Serif"/>
                <a:ea typeface="Roboto Serif"/>
                <a:cs typeface="Roboto Serif"/>
                <a:sym typeface="Roboto Serif"/>
              </a:rPr>
              <a:t>Lily Hu</a:t>
            </a:r>
            <a:endParaRPr sz="3759">
              <a:latin typeface="Roboto Serif"/>
              <a:ea typeface="Roboto Serif"/>
              <a:cs typeface="Roboto Serif"/>
              <a:sym typeface="Roboto Serif"/>
            </a:endParaRPr>
          </a:p>
          <a:p>
            <a:pPr marL="0" lvl="0" indent="0" algn="ctr" rtl="0">
              <a:lnSpc>
                <a:spcPct val="90000"/>
              </a:lnSpc>
              <a:spcBef>
                <a:spcPts val="1000"/>
              </a:spcBef>
              <a:spcAft>
                <a:spcPts val="0"/>
              </a:spcAft>
              <a:buClr>
                <a:schemeClr val="dk1"/>
              </a:buClr>
              <a:buSzPct val="74468"/>
              <a:buNone/>
            </a:pPr>
            <a:r>
              <a:rPr lang="en-US" sz="3759">
                <a:latin typeface="Roboto Serif"/>
                <a:ea typeface="Roboto Serif"/>
                <a:cs typeface="Roboto Serif"/>
                <a:sym typeface="Roboto Serif"/>
              </a:rPr>
              <a:t>Philosophy, Yale University</a:t>
            </a:r>
            <a:endParaRPr sz="3759">
              <a:latin typeface="Roboto Serif"/>
              <a:ea typeface="Roboto Serif"/>
              <a:cs typeface="Roboto Serif"/>
              <a:sym typeface="Roboto Serif"/>
            </a:endParaRPr>
          </a:p>
          <a:p>
            <a:pPr marL="0" lvl="0" indent="0" algn="ctr" rtl="0">
              <a:lnSpc>
                <a:spcPct val="90000"/>
              </a:lnSpc>
              <a:spcBef>
                <a:spcPts val="1000"/>
              </a:spcBef>
              <a:spcAft>
                <a:spcPts val="0"/>
              </a:spcAft>
              <a:buClr>
                <a:schemeClr val="dk1"/>
              </a:buClr>
              <a:buSzPct val="74468"/>
              <a:buNone/>
            </a:pPr>
            <a:endParaRPr sz="3759">
              <a:latin typeface="Roboto Serif"/>
              <a:ea typeface="Roboto Serif"/>
              <a:cs typeface="Roboto Serif"/>
              <a:sym typeface="Roboto Serif"/>
            </a:endParaRPr>
          </a:p>
          <a:p>
            <a:pPr marL="0" lvl="0" indent="0" algn="ctr" rtl="0">
              <a:lnSpc>
                <a:spcPct val="90000"/>
              </a:lnSpc>
              <a:spcBef>
                <a:spcPts val="1000"/>
              </a:spcBef>
              <a:spcAft>
                <a:spcPts val="0"/>
              </a:spcAft>
              <a:buClr>
                <a:schemeClr val="dk1"/>
              </a:buClr>
              <a:buSzPct val="74468"/>
              <a:buNone/>
            </a:pPr>
            <a:r>
              <a:rPr lang="en-US" sz="3759">
                <a:latin typeface="Roboto Serif"/>
                <a:ea typeface="Roboto Serif"/>
                <a:cs typeface="Roboto Serif"/>
                <a:sym typeface="Roboto Serif"/>
              </a:rPr>
              <a:t>Issa Kohler-Hausmann</a:t>
            </a:r>
            <a:endParaRPr sz="3759">
              <a:latin typeface="Roboto Serif"/>
              <a:ea typeface="Roboto Serif"/>
              <a:cs typeface="Roboto Serif"/>
              <a:sym typeface="Roboto Serif"/>
            </a:endParaRPr>
          </a:p>
          <a:p>
            <a:pPr marL="0" lvl="0" indent="0" algn="ctr" rtl="0">
              <a:lnSpc>
                <a:spcPct val="90000"/>
              </a:lnSpc>
              <a:spcBef>
                <a:spcPts val="1000"/>
              </a:spcBef>
              <a:spcAft>
                <a:spcPts val="0"/>
              </a:spcAft>
              <a:buClr>
                <a:schemeClr val="dk1"/>
              </a:buClr>
              <a:buSzPct val="74468"/>
              <a:buNone/>
            </a:pPr>
            <a:r>
              <a:rPr lang="en-US" sz="3759">
                <a:latin typeface="Roboto Serif"/>
                <a:ea typeface="Roboto Serif"/>
                <a:cs typeface="Roboto Serif"/>
                <a:sym typeface="Roboto Serif"/>
              </a:rPr>
              <a:t>Law &amp; Sociology, Yale University</a:t>
            </a:r>
            <a:endParaRPr sz="3759">
              <a:latin typeface="Roboto Serif"/>
              <a:ea typeface="Roboto Serif"/>
              <a:cs typeface="Roboto Serif"/>
              <a:sym typeface="Roboto Serif"/>
            </a:endParaRPr>
          </a:p>
          <a:p>
            <a:pPr marL="0" lvl="0" indent="0" algn="ctr" rtl="0">
              <a:lnSpc>
                <a:spcPct val="90000"/>
              </a:lnSpc>
              <a:spcBef>
                <a:spcPts val="1000"/>
              </a:spcBef>
              <a:spcAft>
                <a:spcPts val="0"/>
              </a:spcAft>
              <a:buClr>
                <a:schemeClr val="dk1"/>
              </a:buClr>
              <a:buSzPct val="100000"/>
              <a:buNone/>
            </a:pPr>
            <a:endParaRPr sz="2800">
              <a:latin typeface="Roboto Serif"/>
              <a:ea typeface="Roboto Serif"/>
              <a:cs typeface="Roboto Serif"/>
              <a:sym typeface="Roboto Serif"/>
            </a:endParaRPr>
          </a:p>
          <a:p>
            <a:pPr marL="0" lvl="0" indent="0" algn="ctr" rtl="0">
              <a:lnSpc>
                <a:spcPct val="90000"/>
              </a:lnSpc>
              <a:spcBef>
                <a:spcPts val="1000"/>
              </a:spcBef>
              <a:spcAft>
                <a:spcPts val="0"/>
              </a:spcAft>
              <a:buClr>
                <a:schemeClr val="dk1"/>
              </a:buClr>
              <a:buSzPct val="100000"/>
              <a:buNone/>
            </a:pPr>
            <a:endParaRPr sz="2800">
              <a:latin typeface="Roboto Serif"/>
              <a:ea typeface="Roboto Serif"/>
              <a:cs typeface="Roboto Serif"/>
              <a:sym typeface="Roboto Serif"/>
            </a:endParaRPr>
          </a:p>
          <a:p>
            <a:pPr marL="0" lvl="0" indent="0" algn="ctr" rtl="0">
              <a:lnSpc>
                <a:spcPct val="90000"/>
              </a:lnSpc>
              <a:spcBef>
                <a:spcPts val="1000"/>
              </a:spcBef>
              <a:spcAft>
                <a:spcPts val="0"/>
              </a:spcAft>
              <a:buClr>
                <a:schemeClr val="dk1"/>
              </a:buClr>
              <a:buSzPct val="100000"/>
              <a:buNone/>
            </a:pPr>
            <a:endParaRPr sz="2800"/>
          </a:p>
        </p:txBody>
      </p:sp>
      <p:sp>
        <p:nvSpPr>
          <p:cNvPr id="678" name="Google Shape;678;p7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83</a:t>
            </a:fld>
            <a:endParaRPr/>
          </a:p>
        </p:txBody>
      </p:sp>
      <p:sp>
        <p:nvSpPr>
          <p:cNvPr id="679" name="Google Shape;679;p70"/>
          <p:cNvSpPr txBox="1"/>
          <p:nvPr/>
        </p:nvSpPr>
        <p:spPr>
          <a:xfrm>
            <a:off x="0" y="6453150"/>
            <a:ext cx="121920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B7B7B7"/>
                </a:solidFill>
                <a:latin typeface="Roboto Serif"/>
                <a:ea typeface="Roboto Serif"/>
                <a:cs typeface="Roboto Serif"/>
                <a:sym typeface="Roboto Serif"/>
              </a:rPr>
              <a:t>Recap		Mediation Model of Discrimination		Examples &amp; Responses		Assumptions</a:t>
            </a:r>
            <a:endParaRPr sz="900">
              <a:solidFill>
                <a:srgbClr val="CCCCCC"/>
              </a:solidFill>
              <a:latin typeface="Roboto Serif"/>
              <a:ea typeface="Roboto Serif"/>
              <a:cs typeface="Roboto Serif"/>
              <a:sym typeface="Roboto Serif"/>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Shape 684"/>
        <p:cNvGrpSpPr/>
        <p:nvPr/>
      </p:nvGrpSpPr>
      <p:grpSpPr>
        <a:xfrm>
          <a:off x="0" y="0"/>
          <a:ext cx="0" cy="0"/>
          <a:chOff x="0" y="0"/>
          <a:chExt cx="0" cy="0"/>
        </a:xfrm>
      </p:grpSpPr>
      <p:sp>
        <p:nvSpPr>
          <p:cNvPr id="685" name="Google Shape;685;p71"/>
          <p:cNvSpPr txBox="1">
            <a:spLocks noGrp="1"/>
          </p:cNvSpPr>
          <p:nvPr>
            <p:ph type="title"/>
          </p:nvPr>
        </p:nvSpPr>
        <p:spPr>
          <a:xfrm>
            <a:off x="457200" y="148275"/>
            <a:ext cx="11277600" cy="1325700"/>
          </a:xfrm>
          <a:prstGeom prst="rect">
            <a:avLst/>
          </a:prstGeom>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3200">
                <a:solidFill>
                  <a:srgbClr val="0B5394"/>
                </a:solidFill>
              </a:rPr>
              <a:t>Review from last week</a:t>
            </a:r>
            <a:endParaRPr sz="3200"/>
          </a:p>
        </p:txBody>
      </p:sp>
      <p:sp>
        <p:nvSpPr>
          <p:cNvPr id="686" name="Google Shape;686;p71"/>
          <p:cNvSpPr txBox="1">
            <a:spLocks noGrp="1"/>
          </p:cNvSpPr>
          <p:nvPr>
            <p:ph type="body" idx="1"/>
          </p:nvPr>
        </p:nvSpPr>
        <p:spPr>
          <a:xfrm>
            <a:off x="457200" y="1473975"/>
            <a:ext cx="11277600" cy="4702800"/>
          </a:xfrm>
          <a:prstGeom prst="rect">
            <a:avLst/>
          </a:prstGeom>
        </p:spPr>
        <p:txBody>
          <a:bodyPr spcFirstLastPara="1" wrap="square" lIns="91425" tIns="45700" rIns="91425" bIns="45700" anchor="t" anchorCtr="0">
            <a:noAutofit/>
          </a:bodyPr>
          <a:lstStyle/>
          <a:p>
            <a:pPr marL="0" lvl="0" indent="0" algn="l" rtl="0">
              <a:lnSpc>
                <a:spcPct val="115000"/>
              </a:lnSpc>
              <a:spcBef>
                <a:spcPts val="1000"/>
              </a:spcBef>
              <a:spcAft>
                <a:spcPts val="0"/>
              </a:spcAft>
              <a:buNone/>
            </a:pPr>
            <a:r>
              <a:rPr lang="en-US" sz="2500" b="1">
                <a:latin typeface="Roboto Serif"/>
                <a:ea typeface="Roboto Serif"/>
                <a:cs typeface="Roboto Serif"/>
                <a:sym typeface="Roboto Serif"/>
              </a:rPr>
              <a:t>Counterfactual theory of discrimination </a:t>
            </a:r>
            <a:r>
              <a:rPr lang="en-US" sz="2500">
                <a:latin typeface="Roboto Serif"/>
                <a:ea typeface="Roboto Serif"/>
                <a:cs typeface="Roboto Serif"/>
                <a:sym typeface="Roboto Serif"/>
              </a:rPr>
              <a:t>defines as discriminatory those outcomes that are counterfactually dependent on social status</a:t>
            </a:r>
            <a:endParaRPr sz="2500">
              <a:latin typeface="Roboto Serif"/>
              <a:ea typeface="Roboto Serif"/>
              <a:cs typeface="Roboto Serif"/>
              <a:sym typeface="Roboto Serif"/>
            </a:endParaRPr>
          </a:p>
          <a:p>
            <a:pPr marL="0" lvl="0" indent="0" algn="l" rtl="0">
              <a:lnSpc>
                <a:spcPct val="115000"/>
              </a:lnSpc>
              <a:spcBef>
                <a:spcPts val="1000"/>
              </a:spcBef>
              <a:spcAft>
                <a:spcPts val="0"/>
              </a:spcAft>
              <a:buNone/>
            </a:pPr>
            <a:endParaRPr sz="1000">
              <a:latin typeface="Roboto Serif"/>
              <a:ea typeface="Roboto Serif"/>
              <a:cs typeface="Roboto Serif"/>
              <a:sym typeface="Roboto Serif"/>
            </a:endParaRPr>
          </a:p>
          <a:p>
            <a:pPr marL="0" lvl="0" indent="0" algn="l" rtl="0">
              <a:lnSpc>
                <a:spcPct val="115000"/>
              </a:lnSpc>
              <a:spcBef>
                <a:spcPts val="1000"/>
              </a:spcBef>
              <a:spcAft>
                <a:spcPts val="0"/>
              </a:spcAft>
              <a:buNone/>
            </a:pPr>
            <a:r>
              <a:rPr lang="en-US" sz="2500">
                <a:latin typeface="Roboto Serif"/>
                <a:ea typeface="Roboto Serif"/>
                <a:cs typeface="Roboto Serif"/>
                <a:sym typeface="Roboto Serif"/>
              </a:rPr>
              <a:t>That is, the </a:t>
            </a:r>
            <a:r>
              <a:rPr lang="en-US" sz="2500" i="1">
                <a:solidFill>
                  <a:srgbClr val="274E13"/>
                </a:solidFill>
                <a:latin typeface="Roboto Serif"/>
                <a:ea typeface="Roboto Serif"/>
                <a:cs typeface="Roboto Serif"/>
                <a:sym typeface="Roboto Serif"/>
              </a:rPr>
              <a:t>normative determination</a:t>
            </a:r>
            <a:r>
              <a:rPr lang="en-US" sz="2500">
                <a:latin typeface="Roboto Serif"/>
                <a:ea typeface="Roboto Serif"/>
                <a:cs typeface="Roboto Serif"/>
                <a:sym typeface="Roboto Serif"/>
              </a:rPr>
              <a:t> that the outcome counts as discriminatory </a:t>
            </a:r>
            <a:r>
              <a:rPr lang="en-US" sz="2500" i="1">
                <a:solidFill>
                  <a:srgbClr val="274E13"/>
                </a:solidFill>
                <a:latin typeface="Roboto Serif"/>
                <a:ea typeface="Roboto Serif"/>
                <a:cs typeface="Roboto Serif"/>
                <a:sym typeface="Roboto Serif"/>
              </a:rPr>
              <a:t>is grounded in the (direct)* causal dependence</a:t>
            </a:r>
            <a:r>
              <a:rPr lang="en-US" sz="2500">
                <a:latin typeface="Roboto Serif"/>
                <a:ea typeface="Roboto Serif"/>
                <a:cs typeface="Roboto Serif"/>
                <a:sym typeface="Roboto Serif"/>
              </a:rPr>
              <a:t>—i.e. obtains in virtue of the fact that it was caused by race, sex, religion, etc. </a:t>
            </a:r>
            <a:endParaRPr sz="2500">
              <a:latin typeface="Roboto Serif"/>
              <a:ea typeface="Roboto Serif"/>
              <a:cs typeface="Roboto Serif"/>
              <a:sym typeface="Roboto Serif"/>
            </a:endParaRPr>
          </a:p>
          <a:p>
            <a:pPr marL="0" lvl="0" indent="0" algn="l" rtl="0">
              <a:lnSpc>
                <a:spcPct val="115000"/>
              </a:lnSpc>
              <a:spcBef>
                <a:spcPts val="1000"/>
              </a:spcBef>
              <a:spcAft>
                <a:spcPts val="0"/>
              </a:spcAft>
              <a:buNone/>
            </a:pPr>
            <a:endParaRPr sz="1000">
              <a:latin typeface="Roboto Serif"/>
              <a:ea typeface="Roboto Serif"/>
              <a:cs typeface="Roboto Serif"/>
              <a:sym typeface="Roboto Serif"/>
            </a:endParaRPr>
          </a:p>
          <a:p>
            <a:pPr marL="0" lvl="0" indent="0" algn="l" rtl="0">
              <a:lnSpc>
                <a:spcPct val="115000"/>
              </a:lnSpc>
              <a:spcBef>
                <a:spcPts val="1000"/>
              </a:spcBef>
              <a:spcAft>
                <a:spcPts val="0"/>
              </a:spcAft>
              <a:buNone/>
            </a:pPr>
            <a:r>
              <a:rPr lang="en-US" sz="1500">
                <a:latin typeface="Roboto Serif"/>
                <a:ea typeface="Roboto Serif"/>
                <a:cs typeface="Roboto Serif"/>
                <a:sym typeface="Roboto Serif"/>
              </a:rPr>
              <a:t>*But see “discriminatory intent” in law and scholars’ opinions vary on what counts as “direct”</a:t>
            </a:r>
            <a:endParaRPr sz="1500">
              <a:latin typeface="Roboto Serif"/>
              <a:ea typeface="Roboto Serif"/>
              <a:cs typeface="Roboto Serif"/>
              <a:sym typeface="Roboto Serif"/>
            </a:endParaRPr>
          </a:p>
        </p:txBody>
      </p:sp>
      <p:sp>
        <p:nvSpPr>
          <p:cNvPr id="687" name="Google Shape;687;p71"/>
          <p:cNvSpPr txBox="1">
            <a:spLocks noGrp="1"/>
          </p:cNvSpPr>
          <p:nvPr>
            <p:ph type="sldNum" idx="12"/>
          </p:nvPr>
        </p:nvSpPr>
        <p:spPr>
          <a:xfrm>
            <a:off x="8610600" y="6356350"/>
            <a:ext cx="2743200" cy="365100"/>
          </a:xfrm>
          <a:prstGeom prst="rect">
            <a:avLst/>
          </a:prstGeom>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84</a:t>
            </a:fld>
            <a:endParaRPr/>
          </a:p>
        </p:txBody>
      </p:sp>
      <p:sp>
        <p:nvSpPr>
          <p:cNvPr id="688" name="Google Shape;688;p71"/>
          <p:cNvSpPr txBox="1"/>
          <p:nvPr/>
        </p:nvSpPr>
        <p:spPr>
          <a:xfrm>
            <a:off x="0" y="6453150"/>
            <a:ext cx="121920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b="1">
                <a:solidFill>
                  <a:srgbClr val="0070C0"/>
                </a:solidFill>
                <a:latin typeface="Roboto Serif"/>
                <a:ea typeface="Roboto Serif"/>
                <a:cs typeface="Roboto Serif"/>
                <a:sym typeface="Roboto Serif"/>
              </a:rPr>
              <a:t>Recap</a:t>
            </a:r>
            <a:r>
              <a:rPr lang="en-US" sz="900">
                <a:solidFill>
                  <a:srgbClr val="B7B7B7"/>
                </a:solidFill>
                <a:latin typeface="Roboto Serif"/>
                <a:ea typeface="Roboto Serif"/>
                <a:cs typeface="Roboto Serif"/>
                <a:sym typeface="Roboto Serif"/>
              </a:rPr>
              <a:t>		Mediation Model of Discrimination		Examples &amp; Responses		Assumptions</a:t>
            </a:r>
            <a:endParaRPr sz="900">
              <a:solidFill>
                <a:srgbClr val="CCCCCC"/>
              </a:solidFill>
              <a:latin typeface="Roboto Serif"/>
              <a:ea typeface="Roboto Serif"/>
              <a:cs typeface="Roboto Serif"/>
              <a:sym typeface="Roboto Serif"/>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Shape 693"/>
        <p:cNvGrpSpPr/>
        <p:nvPr/>
      </p:nvGrpSpPr>
      <p:grpSpPr>
        <a:xfrm>
          <a:off x="0" y="0"/>
          <a:ext cx="0" cy="0"/>
          <a:chOff x="0" y="0"/>
          <a:chExt cx="0" cy="0"/>
        </a:xfrm>
      </p:grpSpPr>
      <p:sp>
        <p:nvSpPr>
          <p:cNvPr id="694" name="Google Shape;694;p72"/>
          <p:cNvSpPr txBox="1">
            <a:spLocks noGrp="1"/>
          </p:cNvSpPr>
          <p:nvPr>
            <p:ph type="title"/>
          </p:nvPr>
        </p:nvSpPr>
        <p:spPr>
          <a:xfrm>
            <a:off x="457200" y="136525"/>
            <a:ext cx="11277600" cy="1311300"/>
          </a:xfrm>
          <a:prstGeom prst="rect">
            <a:avLst/>
          </a:prstGeom>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3200">
                <a:solidFill>
                  <a:srgbClr val="0B5394"/>
                </a:solidFill>
              </a:rPr>
              <a:t>The mediation model of discrimination </a:t>
            </a:r>
            <a:endParaRPr sz="3200"/>
          </a:p>
        </p:txBody>
      </p:sp>
      <p:sp>
        <p:nvSpPr>
          <p:cNvPr id="695" name="Google Shape;695;p72"/>
          <p:cNvSpPr txBox="1">
            <a:spLocks noGrp="1"/>
          </p:cNvSpPr>
          <p:nvPr>
            <p:ph type="body" idx="1"/>
          </p:nvPr>
        </p:nvSpPr>
        <p:spPr>
          <a:xfrm>
            <a:off x="457200" y="1825625"/>
            <a:ext cx="7208400" cy="4351200"/>
          </a:xfrm>
          <a:prstGeom prst="rect">
            <a:avLst/>
          </a:prstGeom>
        </p:spPr>
        <p:txBody>
          <a:bodyPr spcFirstLastPara="1" wrap="square" lIns="91425" tIns="45700" rIns="91425" bIns="45700" anchor="t" anchorCtr="0">
            <a:noAutofit/>
          </a:bodyPr>
          <a:lstStyle/>
          <a:p>
            <a:pPr marL="0" lvl="0" indent="0" algn="l" rtl="0">
              <a:lnSpc>
                <a:spcPct val="115000"/>
              </a:lnSpc>
              <a:spcBef>
                <a:spcPts val="1000"/>
              </a:spcBef>
              <a:spcAft>
                <a:spcPts val="0"/>
              </a:spcAft>
              <a:buNone/>
            </a:pPr>
            <a:r>
              <a:rPr lang="en-US" sz="2200">
                <a:latin typeface="Roboto Serif"/>
                <a:ea typeface="Roboto Serif"/>
                <a:cs typeface="Roboto Serif"/>
                <a:sym typeface="Roboto Serif"/>
              </a:rPr>
              <a:t>A is sex </a:t>
            </a:r>
            <a:endParaRPr sz="2200">
              <a:latin typeface="Roboto Serif"/>
              <a:ea typeface="Roboto Serif"/>
              <a:cs typeface="Roboto Serif"/>
              <a:sym typeface="Roboto Serif"/>
            </a:endParaRPr>
          </a:p>
          <a:p>
            <a:pPr marL="0" lvl="0" indent="0" algn="l" rtl="0">
              <a:lnSpc>
                <a:spcPct val="115000"/>
              </a:lnSpc>
              <a:spcBef>
                <a:spcPts val="1000"/>
              </a:spcBef>
              <a:spcAft>
                <a:spcPts val="0"/>
              </a:spcAft>
              <a:buNone/>
            </a:pPr>
            <a:r>
              <a:rPr lang="en-US" sz="2200">
                <a:latin typeface="Roboto Serif"/>
                <a:ea typeface="Roboto Serif"/>
                <a:cs typeface="Roboto Serif"/>
                <a:sym typeface="Roboto Serif"/>
              </a:rPr>
              <a:t>A</a:t>
            </a:r>
            <a:r>
              <a:rPr lang="en-US" sz="2200" baseline="-25000">
                <a:latin typeface="Roboto Serif"/>
                <a:ea typeface="Roboto Serif"/>
                <a:cs typeface="Roboto Serif"/>
                <a:sym typeface="Roboto Serif"/>
              </a:rPr>
              <a:t>M </a:t>
            </a:r>
            <a:r>
              <a:rPr lang="en-US" sz="2200">
                <a:latin typeface="Roboto Serif"/>
                <a:ea typeface="Roboto Serif"/>
                <a:cs typeface="Roboto Serif"/>
                <a:sym typeface="Roboto Serif"/>
              </a:rPr>
              <a:t>= f(A) is “components of (applicant’s) gender that influence resume content”</a:t>
            </a:r>
            <a:endParaRPr sz="2200">
              <a:latin typeface="Roboto Serif"/>
              <a:ea typeface="Roboto Serif"/>
              <a:cs typeface="Roboto Serif"/>
              <a:sym typeface="Roboto Serif"/>
            </a:endParaRPr>
          </a:p>
          <a:p>
            <a:pPr marL="0" lvl="0" indent="0" algn="l" rtl="0">
              <a:lnSpc>
                <a:spcPct val="115000"/>
              </a:lnSpc>
              <a:spcBef>
                <a:spcPts val="1000"/>
              </a:spcBef>
              <a:spcAft>
                <a:spcPts val="0"/>
              </a:spcAft>
              <a:buNone/>
            </a:pPr>
            <a:r>
              <a:rPr lang="en-US" sz="2200">
                <a:latin typeface="Roboto Serif"/>
                <a:ea typeface="Roboto Serif"/>
                <a:cs typeface="Roboto Serif"/>
                <a:sym typeface="Roboto Serif"/>
              </a:rPr>
              <a:t>A</a:t>
            </a:r>
            <a:r>
              <a:rPr lang="en-US" sz="2200" baseline="-25000">
                <a:latin typeface="Roboto Serif"/>
                <a:ea typeface="Roboto Serif"/>
                <a:cs typeface="Roboto Serif"/>
                <a:sym typeface="Roboto Serif"/>
              </a:rPr>
              <a:t>Z </a:t>
            </a:r>
            <a:r>
              <a:rPr lang="en-US" sz="2200">
                <a:latin typeface="Roboto Serif"/>
                <a:ea typeface="Roboto Serif"/>
                <a:cs typeface="Roboto Serif"/>
                <a:sym typeface="Roboto Serif"/>
              </a:rPr>
              <a:t>= g(A) is “components of (applicant’s) gender that influence interviewer opinion”</a:t>
            </a:r>
            <a:endParaRPr sz="2200">
              <a:latin typeface="Roboto Serif"/>
              <a:ea typeface="Roboto Serif"/>
              <a:cs typeface="Roboto Serif"/>
              <a:sym typeface="Roboto Serif"/>
            </a:endParaRPr>
          </a:p>
          <a:p>
            <a:pPr marL="0" lvl="0" indent="0" algn="l" rtl="0">
              <a:lnSpc>
                <a:spcPct val="115000"/>
              </a:lnSpc>
              <a:spcBef>
                <a:spcPts val="1000"/>
              </a:spcBef>
              <a:spcAft>
                <a:spcPts val="0"/>
              </a:spcAft>
              <a:buNone/>
            </a:pPr>
            <a:r>
              <a:rPr lang="en-US" sz="2200">
                <a:latin typeface="Roboto Serif"/>
                <a:ea typeface="Roboto Serif"/>
                <a:cs typeface="Roboto Serif"/>
                <a:sym typeface="Roboto Serif"/>
              </a:rPr>
              <a:t>M = h(A</a:t>
            </a:r>
            <a:r>
              <a:rPr lang="en-US" sz="2200" baseline="-25000">
                <a:latin typeface="Roboto Serif"/>
                <a:ea typeface="Roboto Serif"/>
                <a:cs typeface="Roboto Serif"/>
                <a:sym typeface="Roboto Serif"/>
              </a:rPr>
              <a:t>M</a:t>
            </a:r>
            <a:r>
              <a:rPr lang="en-US" sz="2200">
                <a:latin typeface="Roboto Serif"/>
                <a:ea typeface="Roboto Serif"/>
                <a:cs typeface="Roboto Serif"/>
                <a:sym typeface="Roboto Serif"/>
              </a:rPr>
              <a:t>, A</a:t>
            </a:r>
            <a:r>
              <a:rPr lang="en-US" sz="2200" baseline="-25000">
                <a:latin typeface="Roboto Serif"/>
                <a:ea typeface="Roboto Serif"/>
                <a:cs typeface="Roboto Serif"/>
                <a:sym typeface="Roboto Serif"/>
              </a:rPr>
              <a:t>Z</a:t>
            </a:r>
            <a:r>
              <a:rPr lang="en-US" sz="2200">
                <a:latin typeface="Roboto Serif"/>
                <a:ea typeface="Roboto Serif"/>
                <a:cs typeface="Roboto Serif"/>
                <a:sym typeface="Roboto Serif"/>
              </a:rPr>
              <a:t>) is content of (applicant’s) resume </a:t>
            </a:r>
            <a:endParaRPr sz="2200">
              <a:latin typeface="Roboto Serif"/>
              <a:ea typeface="Roboto Serif"/>
              <a:cs typeface="Roboto Serif"/>
              <a:sym typeface="Roboto Serif"/>
            </a:endParaRPr>
          </a:p>
          <a:p>
            <a:pPr marL="0" lvl="0" indent="0" algn="l" rtl="0">
              <a:lnSpc>
                <a:spcPct val="115000"/>
              </a:lnSpc>
              <a:spcBef>
                <a:spcPts val="1000"/>
              </a:spcBef>
              <a:spcAft>
                <a:spcPts val="0"/>
              </a:spcAft>
              <a:buNone/>
            </a:pPr>
            <a:r>
              <a:rPr lang="en-US" sz="2200">
                <a:latin typeface="Roboto Serif"/>
                <a:ea typeface="Roboto Serif"/>
                <a:cs typeface="Roboto Serif"/>
                <a:sym typeface="Roboto Serif"/>
              </a:rPr>
              <a:t>Z = q(A</a:t>
            </a:r>
            <a:r>
              <a:rPr lang="en-US" sz="2200" baseline="-25000">
                <a:latin typeface="Roboto Serif"/>
                <a:ea typeface="Roboto Serif"/>
                <a:cs typeface="Roboto Serif"/>
                <a:sym typeface="Roboto Serif"/>
              </a:rPr>
              <a:t>Z</a:t>
            </a:r>
            <a:r>
              <a:rPr lang="en-US" sz="2200">
                <a:latin typeface="Roboto Serif"/>
                <a:ea typeface="Roboto Serif"/>
                <a:cs typeface="Roboto Serif"/>
                <a:sym typeface="Roboto Serif"/>
              </a:rPr>
              <a:t>, M) is interviewer opinion of applicant </a:t>
            </a:r>
            <a:endParaRPr sz="2200">
              <a:latin typeface="Roboto Serif"/>
              <a:ea typeface="Roboto Serif"/>
              <a:cs typeface="Roboto Serif"/>
              <a:sym typeface="Roboto Serif"/>
            </a:endParaRPr>
          </a:p>
          <a:p>
            <a:pPr marL="0" lvl="0" indent="0" algn="l" rtl="0">
              <a:lnSpc>
                <a:spcPct val="115000"/>
              </a:lnSpc>
              <a:spcBef>
                <a:spcPts val="1000"/>
              </a:spcBef>
              <a:spcAft>
                <a:spcPts val="0"/>
              </a:spcAft>
              <a:buNone/>
            </a:pPr>
            <a:r>
              <a:rPr lang="en-US" sz="2200">
                <a:latin typeface="Roboto Serif"/>
                <a:ea typeface="Roboto Serif"/>
                <a:cs typeface="Roboto Serif"/>
                <a:sym typeface="Roboto Serif"/>
              </a:rPr>
              <a:t>Y = r(M, Z) is hiring decision </a:t>
            </a:r>
            <a:endParaRPr sz="2200">
              <a:latin typeface="Roboto Serif"/>
              <a:ea typeface="Roboto Serif"/>
              <a:cs typeface="Roboto Serif"/>
              <a:sym typeface="Roboto Serif"/>
            </a:endParaRPr>
          </a:p>
        </p:txBody>
      </p:sp>
      <p:sp>
        <p:nvSpPr>
          <p:cNvPr id="696" name="Google Shape;696;p7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85</a:t>
            </a:fld>
            <a:endParaRPr/>
          </a:p>
        </p:txBody>
      </p:sp>
      <p:pic>
        <p:nvPicPr>
          <p:cNvPr id="697" name="Google Shape;697;p72"/>
          <p:cNvPicPr preferRelativeResize="0"/>
          <p:nvPr/>
        </p:nvPicPr>
        <p:blipFill rotWithShape="1">
          <a:blip r:embed="rId3">
            <a:alphaModFix/>
          </a:blip>
          <a:srcRect l="4156" r="4485"/>
          <a:stretch/>
        </p:blipFill>
        <p:spPr>
          <a:xfrm>
            <a:off x="7665600" y="2260199"/>
            <a:ext cx="4069200" cy="2453754"/>
          </a:xfrm>
          <a:prstGeom prst="rect">
            <a:avLst/>
          </a:prstGeom>
          <a:noFill/>
          <a:ln>
            <a:noFill/>
          </a:ln>
        </p:spPr>
      </p:pic>
      <p:sp>
        <p:nvSpPr>
          <p:cNvPr id="698" name="Google Shape;698;p72"/>
          <p:cNvSpPr txBox="1"/>
          <p:nvPr/>
        </p:nvSpPr>
        <p:spPr>
          <a:xfrm>
            <a:off x="0" y="6453150"/>
            <a:ext cx="121920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B7B7B7"/>
                </a:solidFill>
                <a:latin typeface="Roboto Serif"/>
                <a:ea typeface="Roboto Serif"/>
                <a:cs typeface="Roboto Serif"/>
                <a:sym typeface="Roboto Serif"/>
              </a:rPr>
              <a:t>Recap		</a:t>
            </a:r>
            <a:r>
              <a:rPr lang="en-US" sz="900" b="1">
                <a:solidFill>
                  <a:srgbClr val="0070C0"/>
                </a:solidFill>
                <a:latin typeface="Roboto Serif"/>
                <a:ea typeface="Roboto Serif"/>
                <a:cs typeface="Roboto Serif"/>
                <a:sym typeface="Roboto Serif"/>
              </a:rPr>
              <a:t>Mediation Model of Discrimination	</a:t>
            </a:r>
            <a:r>
              <a:rPr lang="en-US" sz="900">
                <a:solidFill>
                  <a:srgbClr val="B7B7B7"/>
                </a:solidFill>
                <a:latin typeface="Roboto Serif"/>
                <a:ea typeface="Roboto Serif"/>
                <a:cs typeface="Roboto Serif"/>
                <a:sym typeface="Roboto Serif"/>
              </a:rPr>
              <a:t>	Examples &amp; Responses		Assumptions</a:t>
            </a:r>
            <a:endParaRPr sz="900">
              <a:solidFill>
                <a:srgbClr val="CCCCCC"/>
              </a:solidFill>
              <a:latin typeface="Roboto Serif"/>
              <a:ea typeface="Roboto Serif"/>
              <a:cs typeface="Roboto Serif"/>
              <a:sym typeface="Roboto Serif"/>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Shape 703"/>
        <p:cNvGrpSpPr/>
        <p:nvPr/>
      </p:nvGrpSpPr>
      <p:grpSpPr>
        <a:xfrm>
          <a:off x="0" y="0"/>
          <a:ext cx="0" cy="0"/>
          <a:chOff x="0" y="0"/>
          <a:chExt cx="0" cy="0"/>
        </a:xfrm>
      </p:grpSpPr>
      <p:sp>
        <p:nvSpPr>
          <p:cNvPr id="704" name="Google Shape;704;p73"/>
          <p:cNvSpPr txBox="1">
            <a:spLocks noGrp="1"/>
          </p:cNvSpPr>
          <p:nvPr>
            <p:ph type="title"/>
          </p:nvPr>
        </p:nvSpPr>
        <p:spPr>
          <a:xfrm>
            <a:off x="838200" y="1862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Revision: mediation model of discrimination </a:t>
            </a:r>
            <a:endParaRPr/>
          </a:p>
        </p:txBody>
      </p:sp>
      <p:sp>
        <p:nvSpPr>
          <p:cNvPr id="705" name="Google Shape;705;p73"/>
          <p:cNvSpPr txBox="1">
            <a:spLocks noGrp="1"/>
          </p:cNvSpPr>
          <p:nvPr>
            <p:ph type="body" idx="1"/>
          </p:nvPr>
        </p:nvSpPr>
        <p:spPr>
          <a:xfrm>
            <a:off x="438750" y="1511925"/>
            <a:ext cx="7600500" cy="4665000"/>
          </a:xfrm>
          <a:prstGeom prst="rect">
            <a:avLst/>
          </a:prstGeom>
        </p:spPr>
        <p:txBody>
          <a:bodyPr spcFirstLastPara="1" wrap="square" lIns="91425" tIns="45700" rIns="91425" bIns="45700" anchor="t" anchorCtr="0">
            <a:normAutofit fontScale="85000" lnSpcReduction="10000"/>
          </a:bodyPr>
          <a:lstStyle/>
          <a:p>
            <a:pPr marL="457200" lvl="0" indent="-347345" algn="l" rtl="0">
              <a:spcBef>
                <a:spcPts val="1000"/>
              </a:spcBef>
              <a:spcAft>
                <a:spcPts val="0"/>
              </a:spcAft>
              <a:buSzPct val="68750"/>
              <a:buChar char="•"/>
            </a:pPr>
            <a:r>
              <a:rPr lang="en-US" sz="3200"/>
              <a:t>Defines discrimination as outcomes counterfactually dependent on a particular subset of causal pathways from the social status </a:t>
            </a:r>
            <a:endParaRPr sz="3200"/>
          </a:p>
          <a:p>
            <a:pPr marL="914400" lvl="0" indent="0" algn="l" rtl="0">
              <a:spcBef>
                <a:spcPts val="1000"/>
              </a:spcBef>
              <a:spcAft>
                <a:spcPts val="0"/>
              </a:spcAft>
              <a:buNone/>
            </a:pPr>
            <a:endParaRPr sz="3200"/>
          </a:p>
          <a:p>
            <a:pPr marL="457200" lvl="0" indent="-347345" algn="l" rtl="0">
              <a:spcBef>
                <a:spcPts val="1000"/>
              </a:spcBef>
              <a:spcAft>
                <a:spcPts val="0"/>
              </a:spcAft>
              <a:buSzPct val="68750"/>
              <a:buChar char="•"/>
            </a:pPr>
            <a:r>
              <a:rPr lang="en-US" sz="3200"/>
              <a:t>Stipulate that the causal pathway that proceeds from A</a:t>
            </a:r>
            <a:r>
              <a:rPr lang="en-US" sz="3200" baseline="-25000"/>
              <a:t>Z</a:t>
            </a:r>
            <a:r>
              <a:rPr lang="en-US" sz="3200"/>
              <a:t> (components of (applicant’s) gender that influence interviewer opinion) is </a:t>
            </a:r>
            <a:r>
              <a:rPr lang="en-US" sz="3200" b="1"/>
              <a:t>“unfair”</a:t>
            </a:r>
            <a:endParaRPr sz="3200" b="1"/>
          </a:p>
          <a:p>
            <a:pPr marL="457200" lvl="0" indent="0" algn="l" rtl="0">
              <a:spcBef>
                <a:spcPts val="1000"/>
              </a:spcBef>
              <a:spcAft>
                <a:spcPts val="0"/>
              </a:spcAft>
              <a:buNone/>
            </a:pPr>
            <a:endParaRPr sz="3200"/>
          </a:p>
          <a:p>
            <a:pPr marL="457200" lvl="0" indent="-347345" algn="l" rtl="0">
              <a:spcBef>
                <a:spcPts val="1000"/>
              </a:spcBef>
              <a:spcAft>
                <a:spcPts val="0"/>
              </a:spcAft>
              <a:buSzPct val="68750"/>
              <a:buChar char="•"/>
            </a:pPr>
            <a:r>
              <a:rPr lang="en-US" sz="3200"/>
              <a:t>Define the indirect “unfair” effect of sex on Y via this pathway:</a:t>
            </a:r>
            <a:endParaRPr sz="3200"/>
          </a:p>
          <a:p>
            <a:pPr marL="914400" lvl="1" indent="-347344" algn="ctr" rtl="0">
              <a:spcBef>
                <a:spcPts val="0"/>
              </a:spcBef>
              <a:spcAft>
                <a:spcPts val="0"/>
              </a:spcAft>
              <a:buSzPct val="78571"/>
              <a:buChar char="•"/>
            </a:pPr>
            <a:r>
              <a:rPr lang="en-US" sz="2800"/>
              <a:t>Y</a:t>
            </a:r>
            <a:r>
              <a:rPr lang="en-US" sz="2800" baseline="-25000"/>
              <a:t>i</a:t>
            </a:r>
            <a:r>
              <a:rPr lang="en-US" sz="2800"/>
              <a:t>(a</a:t>
            </a:r>
            <a:r>
              <a:rPr lang="en-US" sz="2800" baseline="-25000"/>
              <a:t>M</a:t>
            </a:r>
            <a:r>
              <a:rPr lang="en-US" sz="2800"/>
              <a:t>, a</a:t>
            </a:r>
            <a:r>
              <a:rPr lang="en-US" sz="2800" baseline="-25000"/>
              <a:t>Z</a:t>
            </a:r>
            <a:r>
              <a:rPr lang="en-US" sz="2800"/>
              <a:t>) – Y</a:t>
            </a:r>
            <a:r>
              <a:rPr lang="en-US" sz="2800" baseline="-25000"/>
              <a:t>i</a:t>
            </a:r>
            <a:r>
              <a:rPr lang="en-US" sz="2800"/>
              <a:t>(a</a:t>
            </a:r>
            <a:r>
              <a:rPr lang="en-US" sz="2800" baseline="-25000"/>
              <a:t>M</a:t>
            </a:r>
            <a:r>
              <a:rPr lang="en-US" sz="2800"/>
              <a:t>, a’</a:t>
            </a:r>
            <a:r>
              <a:rPr lang="en-US" sz="2800" baseline="-25000"/>
              <a:t>Z</a:t>
            </a:r>
            <a:r>
              <a:rPr lang="en-US" sz="2800"/>
              <a:t>) where a’</a:t>
            </a:r>
            <a:r>
              <a:rPr lang="en-US" sz="2800" baseline="-25000"/>
              <a:t>Z </a:t>
            </a:r>
            <a:r>
              <a:rPr lang="en-US" sz="2800"/>
              <a:t>= g(a’)</a:t>
            </a:r>
            <a:endParaRPr sz="2800"/>
          </a:p>
          <a:p>
            <a:pPr marL="0" lvl="0" indent="0" algn="l" rtl="0">
              <a:spcBef>
                <a:spcPts val="1000"/>
              </a:spcBef>
              <a:spcAft>
                <a:spcPts val="0"/>
              </a:spcAft>
              <a:buNone/>
            </a:pPr>
            <a:endParaRPr/>
          </a:p>
        </p:txBody>
      </p:sp>
      <p:pic>
        <p:nvPicPr>
          <p:cNvPr id="706" name="Google Shape;706;p73"/>
          <p:cNvPicPr preferRelativeResize="0"/>
          <p:nvPr/>
        </p:nvPicPr>
        <p:blipFill>
          <a:blip r:embed="rId3">
            <a:alphaModFix/>
          </a:blip>
          <a:stretch>
            <a:fillRect/>
          </a:stretch>
        </p:blipFill>
        <p:spPr>
          <a:xfrm>
            <a:off x="7962150" y="2837500"/>
            <a:ext cx="4012025" cy="2210100"/>
          </a:xfrm>
          <a:prstGeom prst="rect">
            <a:avLst/>
          </a:prstGeom>
          <a:noFill/>
          <a:ln>
            <a:noFill/>
          </a:ln>
        </p:spPr>
      </p:pic>
      <p:sp>
        <p:nvSpPr>
          <p:cNvPr id="707" name="Google Shape;707;p7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86</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Shape 712"/>
        <p:cNvGrpSpPr/>
        <p:nvPr/>
      </p:nvGrpSpPr>
      <p:grpSpPr>
        <a:xfrm>
          <a:off x="0" y="0"/>
          <a:ext cx="0" cy="0"/>
          <a:chOff x="0" y="0"/>
          <a:chExt cx="0" cy="0"/>
        </a:xfrm>
      </p:grpSpPr>
      <p:sp>
        <p:nvSpPr>
          <p:cNvPr id="713" name="Google Shape;713;p74"/>
          <p:cNvSpPr txBox="1">
            <a:spLocks noGrp="1"/>
          </p:cNvSpPr>
          <p:nvPr>
            <p:ph type="title"/>
          </p:nvPr>
        </p:nvSpPr>
        <p:spPr>
          <a:xfrm>
            <a:off x="457200" y="136525"/>
            <a:ext cx="11277600" cy="1311300"/>
          </a:xfrm>
          <a:prstGeom prst="rect">
            <a:avLst/>
          </a:prstGeom>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3200">
                <a:solidFill>
                  <a:srgbClr val="0B5394"/>
                </a:solidFill>
              </a:rPr>
              <a:t>The mediation model of discrimination </a:t>
            </a:r>
            <a:endParaRPr sz="3200">
              <a:solidFill>
                <a:srgbClr val="0B5394"/>
              </a:solidFill>
            </a:endParaRPr>
          </a:p>
        </p:txBody>
      </p:sp>
      <p:sp>
        <p:nvSpPr>
          <p:cNvPr id="714" name="Google Shape;714;p74"/>
          <p:cNvSpPr txBox="1">
            <a:spLocks noGrp="1"/>
          </p:cNvSpPr>
          <p:nvPr>
            <p:ph type="body" idx="1"/>
          </p:nvPr>
        </p:nvSpPr>
        <p:spPr>
          <a:xfrm>
            <a:off x="457200" y="1447825"/>
            <a:ext cx="7208400" cy="4953000"/>
          </a:xfrm>
          <a:prstGeom prst="rect">
            <a:avLst/>
          </a:prstGeom>
        </p:spPr>
        <p:txBody>
          <a:bodyPr spcFirstLastPara="1" wrap="square" lIns="91425" tIns="45700" rIns="91425" bIns="45700" anchor="t" anchorCtr="0">
            <a:noAutofit/>
          </a:bodyPr>
          <a:lstStyle/>
          <a:p>
            <a:pPr marL="0" lvl="0" indent="0" algn="l" rtl="0">
              <a:lnSpc>
                <a:spcPct val="115000"/>
              </a:lnSpc>
              <a:spcBef>
                <a:spcPts val="1000"/>
              </a:spcBef>
              <a:spcAft>
                <a:spcPts val="0"/>
              </a:spcAft>
              <a:buNone/>
            </a:pPr>
            <a:r>
              <a:rPr lang="en-US" sz="2000">
                <a:latin typeface="Roboto Serif"/>
                <a:ea typeface="Roboto Serif"/>
                <a:cs typeface="Roboto Serif"/>
                <a:sym typeface="Roboto Serif"/>
              </a:rPr>
              <a:t>The variables </a:t>
            </a:r>
            <a:r>
              <a:rPr lang="en-US" sz="2000">
                <a:solidFill>
                  <a:srgbClr val="00B050"/>
                </a:solidFill>
                <a:latin typeface="Roboto Serif"/>
                <a:ea typeface="Roboto Serif"/>
                <a:cs typeface="Roboto Serif"/>
                <a:sym typeface="Roboto Serif"/>
              </a:rPr>
              <a:t>A</a:t>
            </a:r>
            <a:r>
              <a:rPr lang="en-US" sz="2000" baseline="-25000">
                <a:solidFill>
                  <a:srgbClr val="00B050"/>
                </a:solidFill>
                <a:latin typeface="Roboto Serif"/>
                <a:ea typeface="Roboto Serif"/>
                <a:cs typeface="Roboto Serif"/>
                <a:sym typeface="Roboto Serif"/>
              </a:rPr>
              <a:t>M</a:t>
            </a:r>
            <a:r>
              <a:rPr lang="en-US" sz="2000">
                <a:latin typeface="Roboto Serif"/>
                <a:ea typeface="Roboto Serif"/>
                <a:cs typeface="Roboto Serif"/>
                <a:sym typeface="Roboto Serif"/>
              </a:rPr>
              <a:t> and </a:t>
            </a:r>
            <a:r>
              <a:rPr lang="en-US" sz="2000">
                <a:solidFill>
                  <a:srgbClr val="FF0000"/>
                </a:solidFill>
                <a:latin typeface="Roboto Serif"/>
                <a:ea typeface="Roboto Serif"/>
                <a:cs typeface="Roboto Serif"/>
                <a:sym typeface="Roboto Serif"/>
              </a:rPr>
              <a:t>A</a:t>
            </a:r>
            <a:r>
              <a:rPr lang="en-US" sz="2000" baseline="-25000">
                <a:solidFill>
                  <a:srgbClr val="FF0000"/>
                </a:solidFill>
                <a:latin typeface="Roboto Serif"/>
                <a:ea typeface="Roboto Serif"/>
                <a:cs typeface="Roboto Serif"/>
                <a:sym typeface="Roboto Serif"/>
              </a:rPr>
              <a:t>Z</a:t>
            </a:r>
            <a:r>
              <a:rPr lang="en-US" sz="2000">
                <a:latin typeface="Roboto Serif"/>
                <a:ea typeface="Roboto Serif"/>
                <a:cs typeface="Roboto Serif"/>
                <a:sym typeface="Roboto Serif"/>
              </a:rPr>
              <a:t> pick out </a:t>
            </a:r>
            <a:r>
              <a:rPr lang="en-US" sz="2000" i="1">
                <a:solidFill>
                  <a:srgbClr val="274E13"/>
                </a:solidFill>
                <a:latin typeface="Roboto Serif"/>
                <a:ea typeface="Roboto Serif"/>
                <a:cs typeface="Roboto Serif"/>
                <a:sym typeface="Roboto Serif"/>
              </a:rPr>
              <a:t>descriptive</a:t>
            </a:r>
            <a:r>
              <a:rPr lang="en-US" sz="2000">
                <a:latin typeface="Roboto Serif"/>
                <a:ea typeface="Roboto Serif"/>
                <a:cs typeface="Roboto Serif"/>
                <a:sym typeface="Roboto Serif"/>
              </a:rPr>
              <a:t>, non-normative features of the world.</a:t>
            </a:r>
            <a:endParaRPr sz="2000">
              <a:latin typeface="Roboto Serif"/>
              <a:ea typeface="Roboto Serif"/>
              <a:cs typeface="Roboto Serif"/>
              <a:sym typeface="Roboto Serif"/>
            </a:endParaRPr>
          </a:p>
          <a:p>
            <a:pPr marL="0" lvl="0" indent="0" algn="l" rtl="0">
              <a:lnSpc>
                <a:spcPct val="115000"/>
              </a:lnSpc>
              <a:spcBef>
                <a:spcPts val="1000"/>
              </a:spcBef>
              <a:spcAft>
                <a:spcPts val="0"/>
              </a:spcAft>
              <a:buNone/>
            </a:pPr>
            <a:r>
              <a:rPr lang="en-US" sz="2000">
                <a:latin typeface="Roboto Serif"/>
                <a:ea typeface="Roboto Serif"/>
                <a:cs typeface="Roboto Serif"/>
                <a:sym typeface="Roboto Serif"/>
              </a:rPr>
              <a:t>	Two step: </a:t>
            </a:r>
            <a:endParaRPr sz="2000">
              <a:latin typeface="Roboto Serif"/>
              <a:ea typeface="Roboto Serif"/>
              <a:cs typeface="Roboto Serif"/>
              <a:sym typeface="Roboto Serif"/>
            </a:endParaRPr>
          </a:p>
          <a:p>
            <a:pPr marL="914400" lvl="0" indent="-349250" algn="l" rtl="0">
              <a:lnSpc>
                <a:spcPct val="115000"/>
              </a:lnSpc>
              <a:spcBef>
                <a:spcPts val="1000"/>
              </a:spcBef>
              <a:spcAft>
                <a:spcPts val="0"/>
              </a:spcAft>
              <a:buSzPts val="1900"/>
              <a:buFont typeface="Roboto Serif"/>
              <a:buAutoNum type="arabicPeriod"/>
            </a:pPr>
            <a:r>
              <a:rPr lang="en-US" sz="2000">
                <a:latin typeface="Roboto Serif"/>
                <a:ea typeface="Roboto Serif"/>
                <a:cs typeface="Roboto Serif"/>
                <a:sym typeface="Roboto Serif"/>
              </a:rPr>
              <a:t>Draw a model of causal factors and causal connections </a:t>
            </a:r>
            <a:endParaRPr sz="2000">
              <a:latin typeface="Roboto Serif"/>
              <a:ea typeface="Roboto Serif"/>
              <a:cs typeface="Roboto Serif"/>
              <a:sym typeface="Roboto Serif"/>
            </a:endParaRPr>
          </a:p>
          <a:p>
            <a:pPr marL="914400" lvl="0" indent="-349250" algn="l" rtl="0">
              <a:lnSpc>
                <a:spcPct val="115000"/>
              </a:lnSpc>
              <a:spcBef>
                <a:spcPts val="0"/>
              </a:spcBef>
              <a:spcAft>
                <a:spcPts val="0"/>
              </a:spcAft>
              <a:buSzPts val="1900"/>
              <a:buFont typeface="Roboto Serif"/>
              <a:buAutoNum type="arabicPeriod"/>
            </a:pPr>
            <a:r>
              <a:rPr lang="en-US" sz="2000">
                <a:latin typeface="Roboto Serif"/>
                <a:ea typeface="Roboto Serif"/>
                <a:cs typeface="Roboto Serif"/>
                <a:sym typeface="Roboto Serif"/>
              </a:rPr>
              <a:t>Call in an “expert” to come in to make normative valuations, designating fair/unfair pathways </a:t>
            </a:r>
            <a:endParaRPr sz="2000">
              <a:latin typeface="Roboto Serif"/>
              <a:ea typeface="Roboto Serif"/>
              <a:cs typeface="Roboto Serif"/>
              <a:sym typeface="Roboto Serif"/>
            </a:endParaRPr>
          </a:p>
          <a:p>
            <a:pPr marL="0" marR="0" lvl="0" indent="0" algn="l" rtl="0">
              <a:lnSpc>
                <a:spcPct val="115000"/>
              </a:lnSpc>
              <a:spcBef>
                <a:spcPts val="1000"/>
              </a:spcBef>
              <a:spcAft>
                <a:spcPts val="0"/>
              </a:spcAft>
              <a:buNone/>
            </a:pPr>
            <a:r>
              <a:rPr lang="en-US" sz="2000">
                <a:latin typeface="Roboto Serif"/>
                <a:ea typeface="Roboto Serif"/>
                <a:cs typeface="Roboto Serif"/>
                <a:sym typeface="Roboto Serif"/>
              </a:rPr>
              <a:t>“Context and background ethical considerations pick out some path-specific effect of the sensitive feature A on the outcome Y as unfair” (Nabi, Malinsky, and Shpitser 2022, 4). </a:t>
            </a:r>
            <a:endParaRPr sz="2000">
              <a:latin typeface="Roboto Serif"/>
              <a:ea typeface="Roboto Serif"/>
              <a:cs typeface="Roboto Serif"/>
              <a:sym typeface="Roboto Serif"/>
            </a:endParaRPr>
          </a:p>
          <a:p>
            <a:pPr marL="514350" lvl="0" indent="0" algn="l" rtl="0">
              <a:lnSpc>
                <a:spcPct val="115000"/>
              </a:lnSpc>
              <a:spcBef>
                <a:spcPts val="0"/>
              </a:spcBef>
              <a:spcAft>
                <a:spcPts val="0"/>
              </a:spcAft>
              <a:buClr>
                <a:schemeClr val="dk1"/>
              </a:buClr>
              <a:buSzPts val="1100"/>
              <a:buFont typeface="Arial"/>
              <a:buNone/>
            </a:pPr>
            <a:endParaRPr sz="2000">
              <a:latin typeface="Roboto Serif"/>
              <a:ea typeface="Roboto Serif"/>
              <a:cs typeface="Roboto Serif"/>
              <a:sym typeface="Roboto Serif"/>
            </a:endParaRPr>
          </a:p>
        </p:txBody>
      </p:sp>
      <p:sp>
        <p:nvSpPr>
          <p:cNvPr id="715" name="Google Shape;715;p7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87</a:t>
            </a:fld>
            <a:endParaRPr/>
          </a:p>
        </p:txBody>
      </p:sp>
      <p:pic>
        <p:nvPicPr>
          <p:cNvPr id="716" name="Google Shape;716;p74"/>
          <p:cNvPicPr preferRelativeResize="0"/>
          <p:nvPr/>
        </p:nvPicPr>
        <p:blipFill rotWithShape="1">
          <a:blip r:embed="rId3">
            <a:alphaModFix/>
          </a:blip>
          <a:srcRect l="4156" r="4485"/>
          <a:stretch/>
        </p:blipFill>
        <p:spPr>
          <a:xfrm>
            <a:off x="7665600" y="2260199"/>
            <a:ext cx="4069200" cy="2453754"/>
          </a:xfrm>
          <a:prstGeom prst="rect">
            <a:avLst/>
          </a:prstGeom>
          <a:noFill/>
          <a:ln>
            <a:noFill/>
          </a:ln>
        </p:spPr>
      </p:pic>
      <p:sp>
        <p:nvSpPr>
          <p:cNvPr id="717" name="Google Shape;717;p74"/>
          <p:cNvSpPr txBox="1"/>
          <p:nvPr/>
        </p:nvSpPr>
        <p:spPr>
          <a:xfrm>
            <a:off x="0" y="6453150"/>
            <a:ext cx="121920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B7B7B7"/>
                </a:solidFill>
                <a:latin typeface="Roboto Serif"/>
                <a:ea typeface="Roboto Serif"/>
                <a:cs typeface="Roboto Serif"/>
                <a:sym typeface="Roboto Serif"/>
              </a:rPr>
              <a:t>Recap		</a:t>
            </a:r>
            <a:r>
              <a:rPr lang="en-US" sz="900" b="1">
                <a:solidFill>
                  <a:srgbClr val="0070C0"/>
                </a:solidFill>
                <a:latin typeface="Roboto Serif"/>
                <a:ea typeface="Roboto Serif"/>
                <a:cs typeface="Roboto Serif"/>
                <a:sym typeface="Roboto Serif"/>
              </a:rPr>
              <a:t>Mediation Model of Discrimination	</a:t>
            </a:r>
            <a:r>
              <a:rPr lang="en-US" sz="900">
                <a:solidFill>
                  <a:srgbClr val="B7B7B7"/>
                </a:solidFill>
                <a:latin typeface="Roboto Serif"/>
                <a:ea typeface="Roboto Serif"/>
                <a:cs typeface="Roboto Serif"/>
                <a:sym typeface="Roboto Serif"/>
              </a:rPr>
              <a:t>	Examples &amp; Responses		Assumptions</a:t>
            </a:r>
            <a:endParaRPr sz="900">
              <a:solidFill>
                <a:srgbClr val="CCCCCC"/>
              </a:solidFill>
              <a:latin typeface="Roboto Serif"/>
              <a:ea typeface="Roboto Serif"/>
              <a:cs typeface="Roboto Serif"/>
              <a:sym typeface="Roboto Serif"/>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Shape 722"/>
        <p:cNvGrpSpPr/>
        <p:nvPr/>
      </p:nvGrpSpPr>
      <p:grpSpPr>
        <a:xfrm>
          <a:off x="0" y="0"/>
          <a:ext cx="0" cy="0"/>
          <a:chOff x="0" y="0"/>
          <a:chExt cx="0" cy="0"/>
        </a:xfrm>
      </p:grpSpPr>
      <p:sp>
        <p:nvSpPr>
          <p:cNvPr id="723" name="Google Shape;723;p75"/>
          <p:cNvSpPr txBox="1">
            <a:spLocks noGrp="1"/>
          </p:cNvSpPr>
          <p:nvPr>
            <p:ph type="title"/>
          </p:nvPr>
        </p:nvSpPr>
        <p:spPr>
          <a:xfrm>
            <a:off x="457200" y="106325"/>
            <a:ext cx="11226000" cy="1325700"/>
          </a:xfrm>
          <a:prstGeom prst="rect">
            <a:avLst/>
          </a:prstGeom>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3200">
                <a:solidFill>
                  <a:srgbClr val="0B5394"/>
                </a:solidFill>
              </a:rPr>
              <a:t>Let’s take an example….</a:t>
            </a:r>
            <a:r>
              <a:rPr lang="en-US" sz="4600"/>
              <a:t> </a:t>
            </a:r>
            <a:endParaRPr sz="4600"/>
          </a:p>
        </p:txBody>
      </p:sp>
      <p:sp>
        <p:nvSpPr>
          <p:cNvPr id="724" name="Google Shape;724;p75"/>
          <p:cNvSpPr txBox="1">
            <a:spLocks noGrp="1"/>
          </p:cNvSpPr>
          <p:nvPr>
            <p:ph type="body" idx="1"/>
          </p:nvPr>
        </p:nvSpPr>
        <p:spPr>
          <a:xfrm>
            <a:off x="438750" y="2031600"/>
            <a:ext cx="7227000" cy="4145100"/>
          </a:xfrm>
          <a:prstGeom prst="rect">
            <a:avLst/>
          </a:prstGeom>
        </p:spPr>
        <p:txBody>
          <a:bodyPr spcFirstLastPara="1" wrap="square" lIns="91425" tIns="45700" rIns="91425" bIns="45700" anchor="t" anchorCtr="0">
            <a:noAutofit/>
          </a:bodyPr>
          <a:lstStyle/>
          <a:p>
            <a:pPr marL="0" lvl="0" indent="0" algn="l" rtl="0">
              <a:lnSpc>
                <a:spcPct val="115000"/>
              </a:lnSpc>
              <a:spcBef>
                <a:spcPts val="1000"/>
              </a:spcBef>
              <a:spcAft>
                <a:spcPts val="0"/>
              </a:spcAft>
              <a:buNone/>
            </a:pPr>
            <a:r>
              <a:rPr lang="en-US" sz="2000">
                <a:latin typeface="Roboto Serif"/>
                <a:ea typeface="Roboto Serif"/>
                <a:cs typeface="Roboto Serif"/>
                <a:sym typeface="Roboto Serif"/>
              </a:rPr>
              <a:t>A is sex {f, m} </a:t>
            </a:r>
            <a:endParaRPr sz="2000">
              <a:latin typeface="Roboto Serif"/>
              <a:ea typeface="Roboto Serif"/>
              <a:cs typeface="Roboto Serif"/>
              <a:sym typeface="Roboto Serif"/>
            </a:endParaRPr>
          </a:p>
          <a:p>
            <a:pPr marL="0" lvl="0" indent="457200" algn="l" rtl="0">
              <a:lnSpc>
                <a:spcPct val="115000"/>
              </a:lnSpc>
              <a:spcBef>
                <a:spcPts val="1000"/>
              </a:spcBef>
              <a:spcAft>
                <a:spcPts val="0"/>
              </a:spcAft>
              <a:buNone/>
            </a:pPr>
            <a:r>
              <a:rPr lang="en-US" sz="2000">
                <a:latin typeface="Roboto Serif"/>
                <a:ea typeface="Roboto Serif"/>
                <a:cs typeface="Roboto Serif"/>
                <a:sym typeface="Roboto Serif"/>
              </a:rPr>
              <a:t>Switching from {a, a’} to {f, m}</a:t>
            </a:r>
            <a:endParaRPr sz="2000">
              <a:latin typeface="Roboto Serif"/>
              <a:ea typeface="Roboto Serif"/>
              <a:cs typeface="Roboto Serif"/>
              <a:sym typeface="Roboto Serif"/>
            </a:endParaRPr>
          </a:p>
          <a:p>
            <a:pPr marL="0" lvl="0" indent="457200" algn="l" rtl="0">
              <a:lnSpc>
                <a:spcPct val="115000"/>
              </a:lnSpc>
              <a:spcBef>
                <a:spcPts val="1000"/>
              </a:spcBef>
              <a:spcAft>
                <a:spcPts val="0"/>
              </a:spcAft>
              <a:buNone/>
            </a:pPr>
            <a:endParaRPr sz="1000">
              <a:latin typeface="Roboto Serif"/>
              <a:ea typeface="Roboto Serif"/>
              <a:cs typeface="Roboto Serif"/>
              <a:sym typeface="Roboto Serif"/>
            </a:endParaRPr>
          </a:p>
          <a:p>
            <a:pPr marL="0" lvl="0" indent="0" algn="l" rtl="0">
              <a:lnSpc>
                <a:spcPct val="115000"/>
              </a:lnSpc>
              <a:spcBef>
                <a:spcPts val="1000"/>
              </a:spcBef>
              <a:spcAft>
                <a:spcPts val="0"/>
              </a:spcAft>
              <a:buClr>
                <a:schemeClr val="dk1"/>
              </a:buClr>
              <a:buSzPts val="1100"/>
              <a:buFont typeface="Arial"/>
              <a:buNone/>
            </a:pPr>
            <a:r>
              <a:rPr lang="en-US" sz="2000">
                <a:latin typeface="Roboto Serif"/>
                <a:ea typeface="Roboto Serif"/>
                <a:cs typeface="Roboto Serif"/>
                <a:sym typeface="Roboto Serif"/>
              </a:rPr>
              <a:t>A</a:t>
            </a:r>
            <a:r>
              <a:rPr lang="en-US" sz="2000" baseline="-25000">
                <a:latin typeface="Roboto Serif"/>
                <a:ea typeface="Roboto Serif"/>
                <a:cs typeface="Roboto Serif"/>
                <a:sym typeface="Roboto Serif"/>
              </a:rPr>
              <a:t>M </a:t>
            </a:r>
            <a:r>
              <a:rPr lang="en-US" sz="2000">
                <a:latin typeface="Roboto Serif"/>
                <a:ea typeface="Roboto Serif"/>
                <a:cs typeface="Roboto Serif"/>
                <a:sym typeface="Roboto Serif"/>
              </a:rPr>
              <a:t>= k(A) is “</a:t>
            </a:r>
            <a:r>
              <a:rPr lang="en-US" sz="2000">
                <a:solidFill>
                  <a:srgbClr val="00B050"/>
                </a:solidFill>
                <a:latin typeface="Roboto Serif"/>
                <a:ea typeface="Roboto Serif"/>
                <a:cs typeface="Roboto Serif"/>
                <a:sym typeface="Roboto Serif"/>
              </a:rPr>
              <a:t>take time off to care for young children vs. have consistent employment history</a:t>
            </a:r>
            <a:r>
              <a:rPr lang="en-US" sz="2000">
                <a:latin typeface="Roboto Serif"/>
                <a:ea typeface="Roboto Serif"/>
                <a:cs typeface="Roboto Serif"/>
                <a:sym typeface="Roboto Serif"/>
              </a:rPr>
              <a:t>” {0, 1}</a:t>
            </a:r>
            <a:endParaRPr sz="2000">
              <a:latin typeface="Roboto Serif"/>
              <a:ea typeface="Roboto Serif"/>
              <a:cs typeface="Roboto Serif"/>
              <a:sym typeface="Roboto Serif"/>
            </a:endParaRPr>
          </a:p>
          <a:p>
            <a:pPr marL="0" lvl="0" indent="0" algn="l" rtl="0">
              <a:lnSpc>
                <a:spcPct val="115000"/>
              </a:lnSpc>
              <a:spcBef>
                <a:spcPts val="1000"/>
              </a:spcBef>
              <a:spcAft>
                <a:spcPts val="0"/>
              </a:spcAft>
              <a:buClr>
                <a:schemeClr val="dk1"/>
              </a:buClr>
              <a:buSzPts val="1100"/>
              <a:buFont typeface="Arial"/>
              <a:buNone/>
            </a:pPr>
            <a:r>
              <a:rPr lang="en-US" sz="2000">
                <a:latin typeface="Roboto Serif"/>
                <a:ea typeface="Roboto Serif"/>
                <a:cs typeface="Roboto Serif"/>
                <a:sym typeface="Roboto Serif"/>
              </a:rPr>
              <a:t>A</a:t>
            </a:r>
            <a:r>
              <a:rPr lang="en-US" sz="2000" baseline="-25000">
                <a:latin typeface="Roboto Serif"/>
                <a:ea typeface="Roboto Serif"/>
                <a:cs typeface="Roboto Serif"/>
                <a:sym typeface="Roboto Serif"/>
              </a:rPr>
              <a:t>Z</a:t>
            </a:r>
            <a:r>
              <a:rPr lang="en-US" sz="2000">
                <a:latin typeface="Roboto Serif"/>
                <a:ea typeface="Roboto Serif"/>
                <a:cs typeface="Roboto Serif"/>
                <a:sym typeface="Roboto Serif"/>
              </a:rPr>
              <a:t> = g(A) is “</a:t>
            </a:r>
            <a:r>
              <a:rPr lang="en-US" sz="2000">
                <a:solidFill>
                  <a:srgbClr val="FF0000"/>
                </a:solidFill>
                <a:latin typeface="Roboto Serif"/>
                <a:ea typeface="Roboto Serif"/>
                <a:cs typeface="Roboto Serif"/>
                <a:sym typeface="Roboto Serif"/>
              </a:rPr>
              <a:t>apologize before speaking vs. not apologize before speaking</a:t>
            </a:r>
            <a:r>
              <a:rPr lang="en-US" sz="2000">
                <a:latin typeface="Roboto Serif"/>
                <a:ea typeface="Roboto Serif"/>
                <a:cs typeface="Roboto Serif"/>
                <a:sym typeface="Roboto Serif"/>
              </a:rPr>
              <a:t>” {0,1}</a:t>
            </a:r>
            <a:endParaRPr sz="2000">
              <a:latin typeface="Roboto Serif"/>
              <a:ea typeface="Roboto Serif"/>
              <a:cs typeface="Roboto Serif"/>
              <a:sym typeface="Roboto Serif"/>
            </a:endParaRPr>
          </a:p>
          <a:p>
            <a:pPr marL="0" lvl="0" indent="0" algn="l" rtl="0">
              <a:lnSpc>
                <a:spcPct val="115000"/>
              </a:lnSpc>
              <a:spcBef>
                <a:spcPts val="1000"/>
              </a:spcBef>
              <a:spcAft>
                <a:spcPts val="0"/>
              </a:spcAft>
              <a:buClr>
                <a:schemeClr val="dk1"/>
              </a:buClr>
              <a:buSzPts val="1100"/>
              <a:buFont typeface="Arial"/>
              <a:buNone/>
            </a:pPr>
            <a:r>
              <a:rPr lang="en-US" sz="2000">
                <a:latin typeface="Roboto Serif"/>
                <a:ea typeface="Roboto Serif"/>
                <a:cs typeface="Roboto Serif"/>
                <a:sym typeface="Roboto Serif"/>
              </a:rPr>
              <a:t>M = h(A</a:t>
            </a:r>
            <a:r>
              <a:rPr lang="en-US" sz="2000" baseline="-25000">
                <a:latin typeface="Roboto Serif"/>
                <a:ea typeface="Roboto Serif"/>
                <a:cs typeface="Roboto Serif"/>
                <a:sym typeface="Roboto Serif"/>
              </a:rPr>
              <a:t>M</a:t>
            </a:r>
            <a:r>
              <a:rPr lang="en-US" sz="2000">
                <a:latin typeface="Roboto Serif"/>
                <a:ea typeface="Roboto Serif"/>
                <a:cs typeface="Roboto Serif"/>
                <a:sym typeface="Roboto Serif"/>
              </a:rPr>
              <a:t>, A</a:t>
            </a:r>
            <a:r>
              <a:rPr lang="en-US" sz="2000" baseline="-25000">
                <a:latin typeface="Roboto Serif"/>
                <a:ea typeface="Roboto Serif"/>
                <a:cs typeface="Roboto Serif"/>
                <a:sym typeface="Roboto Serif"/>
              </a:rPr>
              <a:t>Z</a:t>
            </a:r>
            <a:r>
              <a:rPr lang="en-US" sz="2000">
                <a:latin typeface="Roboto Serif"/>
                <a:ea typeface="Roboto Serif"/>
                <a:cs typeface="Roboto Serif"/>
                <a:sym typeface="Roboto Serif"/>
              </a:rPr>
              <a:t>) is content of (applicant’s) résumé </a:t>
            </a:r>
            <a:endParaRPr sz="2000">
              <a:latin typeface="Roboto Serif"/>
              <a:ea typeface="Roboto Serif"/>
              <a:cs typeface="Roboto Serif"/>
              <a:sym typeface="Roboto Serif"/>
            </a:endParaRPr>
          </a:p>
          <a:p>
            <a:pPr marL="0" lvl="0" indent="0" algn="l" rtl="0">
              <a:lnSpc>
                <a:spcPct val="115000"/>
              </a:lnSpc>
              <a:spcBef>
                <a:spcPts val="1000"/>
              </a:spcBef>
              <a:spcAft>
                <a:spcPts val="0"/>
              </a:spcAft>
              <a:buClr>
                <a:schemeClr val="dk1"/>
              </a:buClr>
              <a:buSzPts val="1100"/>
              <a:buFont typeface="Arial"/>
              <a:buNone/>
            </a:pPr>
            <a:r>
              <a:rPr lang="en-US" sz="2000">
                <a:latin typeface="Roboto Serif"/>
                <a:ea typeface="Roboto Serif"/>
                <a:cs typeface="Roboto Serif"/>
                <a:sym typeface="Roboto Serif"/>
              </a:rPr>
              <a:t>Z = q(A</a:t>
            </a:r>
            <a:r>
              <a:rPr lang="en-US" sz="2000" baseline="-25000">
                <a:latin typeface="Roboto Serif"/>
                <a:ea typeface="Roboto Serif"/>
                <a:cs typeface="Roboto Serif"/>
                <a:sym typeface="Roboto Serif"/>
              </a:rPr>
              <a:t>Z</a:t>
            </a:r>
            <a:r>
              <a:rPr lang="en-US" sz="2000">
                <a:latin typeface="Roboto Serif"/>
                <a:ea typeface="Roboto Serif"/>
                <a:cs typeface="Roboto Serif"/>
                <a:sym typeface="Roboto Serif"/>
              </a:rPr>
              <a:t>, M) is interviewer opinion of applicant </a:t>
            </a:r>
            <a:endParaRPr sz="2000">
              <a:latin typeface="Roboto Serif"/>
              <a:ea typeface="Roboto Serif"/>
              <a:cs typeface="Roboto Serif"/>
              <a:sym typeface="Roboto Serif"/>
            </a:endParaRPr>
          </a:p>
          <a:p>
            <a:pPr marL="0" lvl="0" indent="0" algn="l" rtl="0">
              <a:lnSpc>
                <a:spcPct val="115000"/>
              </a:lnSpc>
              <a:spcBef>
                <a:spcPts val="1000"/>
              </a:spcBef>
              <a:spcAft>
                <a:spcPts val="0"/>
              </a:spcAft>
              <a:buClr>
                <a:schemeClr val="dk1"/>
              </a:buClr>
              <a:buSzPts val="1100"/>
              <a:buFont typeface="Arial"/>
              <a:buNone/>
            </a:pPr>
            <a:r>
              <a:rPr lang="en-US" sz="2000">
                <a:latin typeface="Roboto Serif"/>
                <a:ea typeface="Roboto Serif"/>
                <a:cs typeface="Roboto Serif"/>
                <a:sym typeface="Roboto Serif"/>
              </a:rPr>
              <a:t>Y = r(M, Z) is hiring decision {0,1}</a:t>
            </a:r>
            <a:endParaRPr sz="2000">
              <a:latin typeface="Roboto Serif"/>
              <a:ea typeface="Roboto Serif"/>
              <a:cs typeface="Roboto Serif"/>
              <a:sym typeface="Roboto Serif"/>
            </a:endParaRPr>
          </a:p>
        </p:txBody>
      </p:sp>
      <p:sp>
        <p:nvSpPr>
          <p:cNvPr id="725" name="Google Shape;725;p7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88</a:t>
            </a:fld>
            <a:endParaRPr/>
          </a:p>
        </p:txBody>
      </p:sp>
      <p:sp>
        <p:nvSpPr>
          <p:cNvPr id="726" name="Google Shape;726;p75"/>
          <p:cNvSpPr txBox="1"/>
          <p:nvPr/>
        </p:nvSpPr>
        <p:spPr>
          <a:xfrm>
            <a:off x="438750" y="1447850"/>
            <a:ext cx="11226000" cy="48930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None/>
            </a:pPr>
            <a:r>
              <a:rPr lang="en-US" sz="2200">
                <a:solidFill>
                  <a:schemeClr val="dk1"/>
                </a:solidFill>
                <a:latin typeface="Roboto Serif"/>
                <a:ea typeface="Roboto Serif"/>
                <a:cs typeface="Roboto Serif"/>
                <a:sym typeface="Roboto Serif"/>
              </a:rPr>
              <a:t>The variables </a:t>
            </a:r>
            <a:r>
              <a:rPr lang="en-US" sz="2200">
                <a:solidFill>
                  <a:srgbClr val="00B050"/>
                </a:solidFill>
                <a:latin typeface="Roboto Serif"/>
                <a:ea typeface="Roboto Serif"/>
                <a:cs typeface="Roboto Serif"/>
                <a:sym typeface="Roboto Serif"/>
              </a:rPr>
              <a:t>A</a:t>
            </a:r>
            <a:r>
              <a:rPr lang="en-US" sz="2200" baseline="-25000">
                <a:solidFill>
                  <a:srgbClr val="00B050"/>
                </a:solidFill>
                <a:latin typeface="Roboto Serif"/>
                <a:ea typeface="Roboto Serif"/>
                <a:cs typeface="Roboto Serif"/>
                <a:sym typeface="Roboto Serif"/>
              </a:rPr>
              <a:t>M</a:t>
            </a:r>
            <a:r>
              <a:rPr lang="en-US" sz="2200">
                <a:solidFill>
                  <a:schemeClr val="dk1"/>
                </a:solidFill>
                <a:latin typeface="Roboto Serif"/>
                <a:ea typeface="Roboto Serif"/>
                <a:cs typeface="Roboto Serif"/>
                <a:sym typeface="Roboto Serif"/>
              </a:rPr>
              <a:t> and </a:t>
            </a:r>
            <a:r>
              <a:rPr lang="en-US" sz="2200">
                <a:solidFill>
                  <a:srgbClr val="FF0000"/>
                </a:solidFill>
                <a:latin typeface="Roboto Serif"/>
                <a:ea typeface="Roboto Serif"/>
                <a:cs typeface="Roboto Serif"/>
                <a:sym typeface="Roboto Serif"/>
              </a:rPr>
              <a:t>A</a:t>
            </a:r>
            <a:r>
              <a:rPr lang="en-US" sz="2200" baseline="-25000">
                <a:solidFill>
                  <a:srgbClr val="FF0000"/>
                </a:solidFill>
                <a:latin typeface="Roboto Serif"/>
                <a:ea typeface="Roboto Serif"/>
                <a:cs typeface="Roboto Serif"/>
                <a:sym typeface="Roboto Serif"/>
              </a:rPr>
              <a:t>Z</a:t>
            </a:r>
            <a:r>
              <a:rPr lang="en-US" sz="2200">
                <a:solidFill>
                  <a:schemeClr val="dk1"/>
                </a:solidFill>
                <a:latin typeface="Roboto Serif"/>
                <a:ea typeface="Roboto Serif"/>
                <a:cs typeface="Roboto Serif"/>
                <a:sym typeface="Roboto Serif"/>
              </a:rPr>
              <a:t> pick out specific entities in the world</a:t>
            </a:r>
            <a:endParaRPr sz="600">
              <a:latin typeface="Roboto Serif"/>
              <a:ea typeface="Roboto Serif"/>
              <a:cs typeface="Roboto Serif"/>
              <a:sym typeface="Roboto Serif"/>
            </a:endParaRPr>
          </a:p>
        </p:txBody>
      </p:sp>
      <p:pic>
        <p:nvPicPr>
          <p:cNvPr id="727" name="Google Shape;727;p75"/>
          <p:cNvPicPr preferRelativeResize="0"/>
          <p:nvPr/>
        </p:nvPicPr>
        <p:blipFill rotWithShape="1">
          <a:blip r:embed="rId3">
            <a:alphaModFix/>
          </a:blip>
          <a:srcRect l="4156" r="4485"/>
          <a:stretch/>
        </p:blipFill>
        <p:spPr>
          <a:xfrm>
            <a:off x="7665600" y="2260199"/>
            <a:ext cx="4069200" cy="2453754"/>
          </a:xfrm>
          <a:prstGeom prst="rect">
            <a:avLst/>
          </a:prstGeom>
          <a:noFill/>
          <a:ln>
            <a:noFill/>
          </a:ln>
        </p:spPr>
      </p:pic>
      <p:sp>
        <p:nvSpPr>
          <p:cNvPr id="728" name="Google Shape;728;p75"/>
          <p:cNvSpPr txBox="1"/>
          <p:nvPr/>
        </p:nvSpPr>
        <p:spPr>
          <a:xfrm>
            <a:off x="0" y="6453150"/>
            <a:ext cx="121920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B7B7B7"/>
                </a:solidFill>
                <a:latin typeface="Roboto Serif"/>
                <a:ea typeface="Roboto Serif"/>
                <a:cs typeface="Roboto Serif"/>
                <a:sym typeface="Roboto Serif"/>
              </a:rPr>
              <a:t>Recap		Mediation Model of Discrimination</a:t>
            </a:r>
            <a:r>
              <a:rPr lang="en-US" sz="900" b="1">
                <a:solidFill>
                  <a:srgbClr val="0070C0"/>
                </a:solidFill>
                <a:latin typeface="Roboto Serif"/>
                <a:ea typeface="Roboto Serif"/>
                <a:cs typeface="Roboto Serif"/>
                <a:sym typeface="Roboto Serif"/>
              </a:rPr>
              <a:t>	</a:t>
            </a:r>
            <a:r>
              <a:rPr lang="en-US" sz="900">
                <a:solidFill>
                  <a:srgbClr val="B7B7B7"/>
                </a:solidFill>
                <a:latin typeface="Roboto Serif"/>
                <a:ea typeface="Roboto Serif"/>
                <a:cs typeface="Roboto Serif"/>
                <a:sym typeface="Roboto Serif"/>
              </a:rPr>
              <a:t>	</a:t>
            </a:r>
            <a:r>
              <a:rPr lang="en-US" sz="900" b="1">
                <a:solidFill>
                  <a:srgbClr val="0070C0"/>
                </a:solidFill>
                <a:latin typeface="Roboto Serif"/>
                <a:ea typeface="Roboto Serif"/>
                <a:cs typeface="Roboto Serif"/>
                <a:sym typeface="Roboto Serif"/>
              </a:rPr>
              <a:t>Examples &amp; Responses</a:t>
            </a:r>
            <a:r>
              <a:rPr lang="en-US" sz="900" b="1">
                <a:solidFill>
                  <a:srgbClr val="B7B7B7"/>
                </a:solidFill>
                <a:latin typeface="Roboto Serif"/>
                <a:ea typeface="Roboto Serif"/>
                <a:cs typeface="Roboto Serif"/>
                <a:sym typeface="Roboto Serif"/>
              </a:rPr>
              <a:t>	</a:t>
            </a:r>
            <a:r>
              <a:rPr lang="en-US" sz="900">
                <a:solidFill>
                  <a:srgbClr val="B7B7B7"/>
                </a:solidFill>
                <a:latin typeface="Roboto Serif"/>
                <a:ea typeface="Roboto Serif"/>
                <a:cs typeface="Roboto Serif"/>
                <a:sym typeface="Roboto Serif"/>
              </a:rPr>
              <a:t>	Assumptions</a:t>
            </a:r>
            <a:endParaRPr sz="900">
              <a:solidFill>
                <a:srgbClr val="CCCCCC"/>
              </a:solidFill>
              <a:latin typeface="Roboto Serif"/>
              <a:ea typeface="Roboto Serif"/>
              <a:cs typeface="Roboto Serif"/>
              <a:sym typeface="Roboto Serif"/>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Shape 733"/>
        <p:cNvGrpSpPr/>
        <p:nvPr/>
      </p:nvGrpSpPr>
      <p:grpSpPr>
        <a:xfrm>
          <a:off x="0" y="0"/>
          <a:ext cx="0" cy="0"/>
          <a:chOff x="0" y="0"/>
          <a:chExt cx="0" cy="0"/>
        </a:xfrm>
      </p:grpSpPr>
      <p:sp>
        <p:nvSpPr>
          <p:cNvPr id="734" name="Google Shape;734;p76"/>
          <p:cNvSpPr txBox="1">
            <a:spLocks noGrp="1"/>
          </p:cNvSpPr>
          <p:nvPr>
            <p:ph type="title"/>
          </p:nvPr>
        </p:nvSpPr>
        <p:spPr>
          <a:xfrm>
            <a:off x="457200" y="0"/>
            <a:ext cx="10896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200">
                <a:solidFill>
                  <a:srgbClr val="0B5394"/>
                </a:solidFill>
              </a:rPr>
              <a:t>Nested counterfactuals</a:t>
            </a:r>
            <a:r>
              <a:rPr lang="en-US"/>
              <a:t>  </a:t>
            </a:r>
            <a:endParaRPr/>
          </a:p>
        </p:txBody>
      </p:sp>
      <p:sp>
        <p:nvSpPr>
          <p:cNvPr id="735" name="Google Shape;735;p76"/>
          <p:cNvSpPr txBox="1">
            <a:spLocks noGrp="1"/>
          </p:cNvSpPr>
          <p:nvPr>
            <p:ph type="body" idx="1"/>
          </p:nvPr>
        </p:nvSpPr>
        <p:spPr>
          <a:xfrm>
            <a:off x="348950" y="1149700"/>
            <a:ext cx="7814400" cy="52065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700">
                <a:latin typeface="Roboto Serif"/>
                <a:ea typeface="Roboto Serif"/>
                <a:cs typeface="Roboto Serif"/>
                <a:sym typeface="Roboto Serif"/>
              </a:rPr>
              <a:t>Central to the mediation definition of discrimination is notion that we can pull out of the portion of the causal effect that due to one of the indirect pathways of sex, </a:t>
            </a:r>
            <a:r>
              <a:rPr lang="en-US" sz="1700" i="1">
                <a:solidFill>
                  <a:srgbClr val="274E13"/>
                </a:solidFill>
                <a:latin typeface="Roboto Serif"/>
                <a:ea typeface="Roboto Serif"/>
                <a:cs typeface="Roboto Serif"/>
                <a:sym typeface="Roboto Serif"/>
              </a:rPr>
              <a:t>while leaving the other pathways unaffected</a:t>
            </a:r>
            <a:r>
              <a:rPr lang="en-US" sz="1700">
                <a:latin typeface="Roboto Serif"/>
                <a:ea typeface="Roboto Serif"/>
                <a:cs typeface="Roboto Serif"/>
                <a:sym typeface="Roboto Serif"/>
              </a:rPr>
              <a:t>. </a:t>
            </a:r>
            <a:endParaRPr sz="1700">
              <a:latin typeface="Roboto Serif"/>
              <a:ea typeface="Roboto Serif"/>
              <a:cs typeface="Roboto Serif"/>
              <a:sym typeface="Roboto Serif"/>
            </a:endParaRPr>
          </a:p>
          <a:p>
            <a:pPr marL="0" lvl="0" indent="0" algn="l" rtl="0">
              <a:lnSpc>
                <a:spcPct val="115000"/>
              </a:lnSpc>
              <a:spcBef>
                <a:spcPts val="0"/>
              </a:spcBef>
              <a:spcAft>
                <a:spcPts val="0"/>
              </a:spcAft>
              <a:buNone/>
            </a:pPr>
            <a:endParaRPr sz="1700">
              <a:latin typeface="Roboto Serif"/>
              <a:ea typeface="Roboto Serif"/>
              <a:cs typeface="Roboto Serif"/>
              <a:sym typeface="Roboto Serif"/>
            </a:endParaRPr>
          </a:p>
          <a:p>
            <a:pPr marL="0" lvl="0" indent="0" algn="l" rtl="0">
              <a:lnSpc>
                <a:spcPct val="115000"/>
              </a:lnSpc>
              <a:spcBef>
                <a:spcPts val="0"/>
              </a:spcBef>
              <a:spcAft>
                <a:spcPts val="0"/>
              </a:spcAft>
              <a:buNone/>
            </a:pPr>
            <a:r>
              <a:rPr lang="en-US" sz="1700">
                <a:latin typeface="Roboto Serif"/>
                <a:ea typeface="Roboto Serif"/>
                <a:cs typeface="Roboto Serif"/>
                <a:sym typeface="Roboto Serif"/>
              </a:rPr>
              <a:t>Can decompose total causal effect into = total indirect effect (TIE) + pure direct effect (PDE)</a:t>
            </a:r>
            <a:endParaRPr sz="1700">
              <a:latin typeface="Roboto Serif"/>
              <a:ea typeface="Roboto Serif"/>
              <a:cs typeface="Roboto Serif"/>
              <a:sym typeface="Roboto Serif"/>
            </a:endParaRPr>
          </a:p>
          <a:p>
            <a:pPr marL="0" lvl="0" indent="0" algn="l" rtl="0">
              <a:lnSpc>
                <a:spcPct val="115000"/>
              </a:lnSpc>
              <a:spcBef>
                <a:spcPts val="0"/>
              </a:spcBef>
              <a:spcAft>
                <a:spcPts val="0"/>
              </a:spcAft>
              <a:buNone/>
            </a:pPr>
            <a:endParaRPr sz="1700">
              <a:latin typeface="Roboto Serif"/>
              <a:ea typeface="Roboto Serif"/>
              <a:cs typeface="Roboto Serif"/>
              <a:sym typeface="Roboto Serif"/>
            </a:endParaRPr>
          </a:p>
          <a:p>
            <a:pPr marL="0" lvl="0" indent="0" algn="l" rtl="0">
              <a:lnSpc>
                <a:spcPct val="115000"/>
              </a:lnSpc>
              <a:spcBef>
                <a:spcPts val="0"/>
              </a:spcBef>
              <a:spcAft>
                <a:spcPts val="0"/>
              </a:spcAft>
              <a:buNone/>
            </a:pPr>
            <a:r>
              <a:rPr lang="en-US" sz="1700">
                <a:latin typeface="Roboto Serif"/>
                <a:ea typeface="Roboto Serif"/>
                <a:cs typeface="Roboto Serif"/>
                <a:sym typeface="Roboto Serif"/>
              </a:rPr>
              <a:t>Total Indirect Effect (TIE) = Y(a, M(a)) - Y(a, M(a’)) </a:t>
            </a:r>
            <a:br>
              <a:rPr lang="en-US" sz="1700">
                <a:latin typeface="Roboto Serif"/>
                <a:ea typeface="Roboto Serif"/>
                <a:cs typeface="Roboto Serif"/>
                <a:sym typeface="Roboto Serif"/>
              </a:rPr>
            </a:br>
            <a:r>
              <a:rPr lang="en-US" sz="1700">
                <a:latin typeface="Roboto Serif"/>
                <a:ea typeface="Roboto Serif"/>
                <a:cs typeface="Roboto Serif"/>
                <a:sym typeface="Roboto Serif"/>
              </a:rPr>
              <a:t>Fix A=a. In the first term, let mediator M take its “natural” value: </a:t>
            </a:r>
            <a:br>
              <a:rPr lang="en-US" sz="1700">
                <a:latin typeface="Roboto Serif"/>
                <a:ea typeface="Roboto Serif"/>
                <a:cs typeface="Roboto Serif"/>
                <a:sym typeface="Roboto Serif"/>
              </a:rPr>
            </a:br>
            <a:r>
              <a:rPr lang="en-US" sz="1700">
                <a:latin typeface="Roboto Serif"/>
                <a:ea typeface="Roboto Serif"/>
                <a:cs typeface="Roboto Serif"/>
                <a:sym typeface="Roboto Serif"/>
              </a:rPr>
              <a:t>M = M(a); in the second term, “force” M = M(a’)</a:t>
            </a:r>
            <a:endParaRPr sz="1700">
              <a:latin typeface="Roboto Serif"/>
              <a:ea typeface="Roboto Serif"/>
              <a:cs typeface="Roboto Serif"/>
              <a:sym typeface="Roboto Serif"/>
            </a:endParaRPr>
          </a:p>
          <a:p>
            <a:pPr marL="0" lvl="0" indent="0" algn="l" rtl="0">
              <a:lnSpc>
                <a:spcPct val="115000"/>
              </a:lnSpc>
              <a:spcBef>
                <a:spcPts val="0"/>
              </a:spcBef>
              <a:spcAft>
                <a:spcPts val="0"/>
              </a:spcAft>
              <a:buNone/>
            </a:pPr>
            <a:endParaRPr sz="1100">
              <a:latin typeface="Roboto Serif"/>
              <a:ea typeface="Roboto Serif"/>
              <a:cs typeface="Roboto Serif"/>
              <a:sym typeface="Roboto Serif"/>
            </a:endParaRPr>
          </a:p>
          <a:p>
            <a:pPr marL="0" lvl="0" indent="0" algn="l" rtl="0">
              <a:lnSpc>
                <a:spcPct val="115000"/>
              </a:lnSpc>
              <a:spcBef>
                <a:spcPts val="0"/>
              </a:spcBef>
              <a:spcAft>
                <a:spcPts val="0"/>
              </a:spcAft>
              <a:buNone/>
            </a:pPr>
            <a:r>
              <a:rPr lang="en-US" sz="1700" b="1">
                <a:latin typeface="Roboto Serif"/>
                <a:ea typeface="Roboto Serif"/>
                <a:cs typeface="Roboto Serif"/>
                <a:sym typeface="Roboto Serif"/>
              </a:rPr>
              <a:t>What is the meaning of this Y(a, M(a’)) term? </a:t>
            </a:r>
            <a:endParaRPr sz="1700" b="1">
              <a:latin typeface="Roboto Serif"/>
              <a:ea typeface="Roboto Serif"/>
              <a:cs typeface="Roboto Serif"/>
              <a:sym typeface="Roboto Serif"/>
            </a:endParaRPr>
          </a:p>
          <a:p>
            <a:pPr marL="0" lvl="0" indent="0" algn="l" rtl="0">
              <a:lnSpc>
                <a:spcPct val="115000"/>
              </a:lnSpc>
              <a:spcBef>
                <a:spcPts val="0"/>
              </a:spcBef>
              <a:spcAft>
                <a:spcPts val="0"/>
              </a:spcAft>
              <a:buNone/>
            </a:pPr>
            <a:endParaRPr sz="1700" b="1">
              <a:latin typeface="Roboto Serif"/>
              <a:ea typeface="Roboto Serif"/>
              <a:cs typeface="Roboto Serif"/>
              <a:sym typeface="Roboto Serif"/>
            </a:endParaRPr>
          </a:p>
          <a:p>
            <a:pPr marL="0" lvl="0" indent="0" algn="l" rtl="0">
              <a:lnSpc>
                <a:spcPct val="115000"/>
              </a:lnSpc>
              <a:spcBef>
                <a:spcPts val="0"/>
              </a:spcBef>
              <a:spcAft>
                <a:spcPts val="0"/>
              </a:spcAft>
              <a:buNone/>
            </a:pPr>
            <a:r>
              <a:rPr lang="en-US" sz="1700">
                <a:latin typeface="Roboto Serif"/>
                <a:ea typeface="Roboto Serif"/>
                <a:cs typeface="Roboto Serif"/>
                <a:sym typeface="Roboto Serif"/>
              </a:rPr>
              <a:t>The “outcome Y would have, had A been assigned to a and M been assigned to whatever values it would have had under a’ ”</a:t>
            </a:r>
            <a:endParaRPr sz="1700">
              <a:latin typeface="Roboto Serif"/>
              <a:ea typeface="Roboto Serif"/>
              <a:cs typeface="Roboto Serif"/>
              <a:sym typeface="Roboto Serif"/>
            </a:endParaRPr>
          </a:p>
          <a:p>
            <a:pPr marL="0" lvl="0" indent="0" algn="l" rtl="0">
              <a:lnSpc>
                <a:spcPct val="115000"/>
              </a:lnSpc>
              <a:spcBef>
                <a:spcPts val="0"/>
              </a:spcBef>
              <a:spcAft>
                <a:spcPts val="0"/>
              </a:spcAft>
              <a:buNone/>
            </a:pPr>
            <a:r>
              <a:rPr lang="en-US" sz="1700">
                <a:solidFill>
                  <a:srgbClr val="C00000"/>
                </a:solidFill>
                <a:latin typeface="Roboto Serif"/>
                <a:ea typeface="Roboto Serif"/>
                <a:cs typeface="Roboto Serif"/>
                <a:sym typeface="Roboto Serif"/>
              </a:rPr>
              <a:t>Ilya S. slides at 7</a:t>
            </a:r>
            <a:endParaRPr sz="1700">
              <a:solidFill>
                <a:srgbClr val="C00000"/>
              </a:solidFill>
              <a:latin typeface="Roboto Serif"/>
              <a:ea typeface="Roboto Serif"/>
              <a:cs typeface="Roboto Serif"/>
              <a:sym typeface="Roboto Serif"/>
            </a:endParaRPr>
          </a:p>
        </p:txBody>
      </p:sp>
      <p:pic>
        <p:nvPicPr>
          <p:cNvPr id="736" name="Google Shape;736;p76"/>
          <p:cNvPicPr preferRelativeResize="0"/>
          <p:nvPr/>
        </p:nvPicPr>
        <p:blipFill>
          <a:blip r:embed="rId3">
            <a:alphaModFix/>
          </a:blip>
          <a:stretch>
            <a:fillRect/>
          </a:stretch>
        </p:blipFill>
        <p:spPr>
          <a:xfrm>
            <a:off x="8311750" y="2627675"/>
            <a:ext cx="3423050" cy="1930950"/>
          </a:xfrm>
          <a:prstGeom prst="rect">
            <a:avLst/>
          </a:prstGeom>
          <a:noFill/>
          <a:ln>
            <a:noFill/>
          </a:ln>
        </p:spPr>
      </p:pic>
      <p:sp>
        <p:nvSpPr>
          <p:cNvPr id="737" name="Google Shape;737;p76"/>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89</a:t>
            </a:fld>
            <a:endParaRPr/>
          </a:p>
        </p:txBody>
      </p:sp>
      <p:sp>
        <p:nvSpPr>
          <p:cNvPr id="738" name="Google Shape;738;p76"/>
          <p:cNvSpPr txBox="1"/>
          <p:nvPr/>
        </p:nvSpPr>
        <p:spPr>
          <a:xfrm>
            <a:off x="0" y="6453150"/>
            <a:ext cx="121920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B7B7B7"/>
                </a:solidFill>
                <a:latin typeface="Roboto Serif"/>
                <a:ea typeface="Roboto Serif"/>
                <a:cs typeface="Roboto Serif"/>
                <a:sym typeface="Roboto Serif"/>
              </a:rPr>
              <a:t>Recap		Mediation Model of Discrimination</a:t>
            </a:r>
            <a:r>
              <a:rPr lang="en-US" sz="900" b="1">
                <a:solidFill>
                  <a:srgbClr val="0070C0"/>
                </a:solidFill>
                <a:latin typeface="Roboto Serif"/>
                <a:ea typeface="Roboto Serif"/>
                <a:cs typeface="Roboto Serif"/>
                <a:sym typeface="Roboto Serif"/>
              </a:rPr>
              <a:t>	</a:t>
            </a:r>
            <a:r>
              <a:rPr lang="en-US" sz="900">
                <a:solidFill>
                  <a:srgbClr val="B7B7B7"/>
                </a:solidFill>
                <a:latin typeface="Roboto Serif"/>
                <a:ea typeface="Roboto Serif"/>
                <a:cs typeface="Roboto Serif"/>
                <a:sym typeface="Roboto Serif"/>
              </a:rPr>
              <a:t>	</a:t>
            </a:r>
            <a:r>
              <a:rPr lang="en-US" sz="900" b="1">
                <a:solidFill>
                  <a:srgbClr val="0070C0"/>
                </a:solidFill>
                <a:latin typeface="Roboto Serif"/>
                <a:ea typeface="Roboto Serif"/>
                <a:cs typeface="Roboto Serif"/>
                <a:sym typeface="Roboto Serif"/>
              </a:rPr>
              <a:t>Examples &amp; Responses</a:t>
            </a:r>
            <a:r>
              <a:rPr lang="en-US" sz="900" b="1">
                <a:solidFill>
                  <a:srgbClr val="B7B7B7"/>
                </a:solidFill>
                <a:latin typeface="Roboto Serif"/>
                <a:ea typeface="Roboto Serif"/>
                <a:cs typeface="Roboto Serif"/>
                <a:sym typeface="Roboto Serif"/>
              </a:rPr>
              <a:t>	</a:t>
            </a:r>
            <a:r>
              <a:rPr lang="en-US" sz="900">
                <a:solidFill>
                  <a:srgbClr val="B7B7B7"/>
                </a:solidFill>
                <a:latin typeface="Roboto Serif"/>
                <a:ea typeface="Roboto Serif"/>
                <a:cs typeface="Roboto Serif"/>
                <a:sym typeface="Roboto Serif"/>
              </a:rPr>
              <a:t>	Assumptions</a:t>
            </a:r>
            <a:endParaRPr sz="900">
              <a:solidFill>
                <a:srgbClr val="CCCCCC"/>
              </a:solidFill>
              <a:latin typeface="Roboto Serif"/>
              <a:ea typeface="Roboto Serif"/>
              <a:cs typeface="Roboto Serif"/>
              <a:sym typeface="Roboto Serif"/>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2CC"/>
        </a:solidFill>
        <a:effectLst/>
      </p:bgPr>
    </p:bg>
    <p:spTree>
      <p:nvGrpSpPr>
        <p:cNvPr id="1" name="Shape 145"/>
        <p:cNvGrpSpPr/>
        <p:nvPr/>
      </p:nvGrpSpPr>
      <p:grpSpPr>
        <a:xfrm>
          <a:off x="0" y="0"/>
          <a:ext cx="0" cy="0"/>
          <a:chOff x="0" y="0"/>
          <a:chExt cx="0" cy="0"/>
        </a:xfrm>
      </p:grpSpPr>
      <p:sp>
        <p:nvSpPr>
          <p:cNvPr id="146" name="Google Shape;146;p20"/>
          <p:cNvSpPr txBox="1">
            <a:spLocks noGrp="1"/>
          </p:cNvSpPr>
          <p:nvPr>
            <p:ph type="title"/>
          </p:nvPr>
        </p:nvSpPr>
        <p:spPr>
          <a:xfrm>
            <a:off x="457200" y="226325"/>
            <a:ext cx="11277600" cy="12216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800">
                <a:solidFill>
                  <a:srgbClr val="0B5394"/>
                </a:solidFill>
              </a:rPr>
              <a:t>“Treat like cases alike”</a:t>
            </a:r>
            <a:endParaRPr sz="3800">
              <a:solidFill>
                <a:srgbClr val="0B5394"/>
              </a:solidFill>
            </a:endParaRPr>
          </a:p>
        </p:txBody>
      </p:sp>
      <p:sp>
        <p:nvSpPr>
          <p:cNvPr id="147" name="Google Shape;147;p2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148" name="Google Shape;148;p20"/>
          <p:cNvSpPr txBox="1"/>
          <p:nvPr/>
        </p:nvSpPr>
        <p:spPr>
          <a:xfrm>
            <a:off x="5055375" y="6448475"/>
            <a:ext cx="265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Times New Roman"/>
              <a:ea typeface="Times New Roman"/>
              <a:cs typeface="Times New Roman"/>
              <a:sym typeface="Times New Roman"/>
            </a:endParaRPr>
          </a:p>
        </p:txBody>
      </p:sp>
      <p:sp>
        <p:nvSpPr>
          <p:cNvPr id="150" name="Google Shape;150;p20"/>
          <p:cNvSpPr txBox="1"/>
          <p:nvPr/>
        </p:nvSpPr>
        <p:spPr>
          <a:xfrm>
            <a:off x="726300" y="1787825"/>
            <a:ext cx="11369400" cy="152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900">
                <a:latin typeface="Times New Roman"/>
                <a:ea typeface="Times New Roman"/>
                <a:cs typeface="Times New Roman"/>
                <a:sym typeface="Times New Roman"/>
              </a:rPr>
              <a:t>Normative judgments pick out what makes two things relevantly alike</a:t>
            </a:r>
            <a:endParaRPr sz="2900">
              <a:latin typeface="Times New Roman"/>
              <a:ea typeface="Times New Roman"/>
              <a:cs typeface="Times New Roman"/>
              <a:sym typeface="Times New Roman"/>
            </a:endParaRPr>
          </a:p>
          <a:p>
            <a:pPr marL="0" lvl="0" indent="0" algn="l" rtl="0">
              <a:spcBef>
                <a:spcPts val="0"/>
              </a:spcBef>
              <a:spcAft>
                <a:spcPts val="0"/>
              </a:spcAft>
              <a:buNone/>
            </a:pPr>
            <a:endParaRPr sz="2900">
              <a:latin typeface="Times New Roman"/>
              <a:ea typeface="Times New Roman"/>
              <a:cs typeface="Times New Roman"/>
              <a:sym typeface="Times New Roman"/>
            </a:endParaRPr>
          </a:p>
          <a:p>
            <a:pPr marL="0" lvl="0" indent="0" algn="l" rtl="0">
              <a:spcBef>
                <a:spcPts val="0"/>
              </a:spcBef>
              <a:spcAft>
                <a:spcPts val="0"/>
              </a:spcAft>
              <a:buNone/>
            </a:pPr>
            <a:endParaRPr sz="2900">
              <a:latin typeface="Times New Roman"/>
              <a:ea typeface="Times New Roman"/>
              <a:cs typeface="Times New Roman"/>
              <a:sym typeface="Times New Roman"/>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Shape 743"/>
        <p:cNvGrpSpPr/>
        <p:nvPr/>
      </p:nvGrpSpPr>
      <p:grpSpPr>
        <a:xfrm>
          <a:off x="0" y="0"/>
          <a:ext cx="0" cy="0"/>
          <a:chOff x="0" y="0"/>
          <a:chExt cx="0" cy="0"/>
        </a:xfrm>
      </p:grpSpPr>
      <p:sp>
        <p:nvSpPr>
          <p:cNvPr id="744" name="Google Shape;744;p77"/>
          <p:cNvSpPr txBox="1">
            <a:spLocks noGrp="1"/>
          </p:cNvSpPr>
          <p:nvPr>
            <p:ph type="title"/>
          </p:nvPr>
        </p:nvSpPr>
        <p:spPr>
          <a:xfrm>
            <a:off x="457200" y="136525"/>
            <a:ext cx="11277600" cy="1311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200">
                <a:solidFill>
                  <a:srgbClr val="0B5394"/>
                </a:solidFill>
              </a:rPr>
              <a:t>The variables</a:t>
            </a:r>
            <a:r>
              <a:rPr lang="en-US" sz="3000"/>
              <a:t> </a:t>
            </a:r>
            <a:r>
              <a:rPr lang="en-US" sz="3000">
                <a:solidFill>
                  <a:srgbClr val="00B050"/>
                </a:solidFill>
              </a:rPr>
              <a:t>A</a:t>
            </a:r>
            <a:r>
              <a:rPr lang="en-US" sz="3000" baseline="-25000">
                <a:solidFill>
                  <a:srgbClr val="00B050"/>
                </a:solidFill>
              </a:rPr>
              <a:t>M</a:t>
            </a:r>
            <a:r>
              <a:rPr lang="en-US" sz="3000"/>
              <a:t> </a:t>
            </a:r>
            <a:r>
              <a:rPr lang="en-US" sz="3200">
                <a:solidFill>
                  <a:srgbClr val="0B5394"/>
                </a:solidFill>
              </a:rPr>
              <a:t>and</a:t>
            </a:r>
            <a:r>
              <a:rPr lang="en-US" sz="3000"/>
              <a:t> </a:t>
            </a:r>
            <a:r>
              <a:rPr lang="en-US" sz="3000">
                <a:solidFill>
                  <a:srgbClr val="FF0000"/>
                </a:solidFill>
              </a:rPr>
              <a:t>A</a:t>
            </a:r>
            <a:r>
              <a:rPr lang="en-US" sz="3000" baseline="-25000">
                <a:solidFill>
                  <a:srgbClr val="FF0000"/>
                </a:solidFill>
              </a:rPr>
              <a:t>Z</a:t>
            </a:r>
            <a:r>
              <a:rPr lang="en-US" sz="3000"/>
              <a:t> </a:t>
            </a:r>
            <a:r>
              <a:rPr lang="en-US" sz="3200">
                <a:solidFill>
                  <a:srgbClr val="0B5394"/>
                </a:solidFill>
              </a:rPr>
              <a:t>pick out specific entities in the world…</a:t>
            </a:r>
            <a:endParaRPr sz="3200">
              <a:solidFill>
                <a:srgbClr val="0B5394"/>
              </a:solidFill>
            </a:endParaRPr>
          </a:p>
        </p:txBody>
      </p:sp>
      <p:sp>
        <p:nvSpPr>
          <p:cNvPr id="745" name="Google Shape;745;p77"/>
          <p:cNvSpPr txBox="1">
            <a:spLocks noGrp="1"/>
          </p:cNvSpPr>
          <p:nvPr>
            <p:ph type="body" idx="1"/>
          </p:nvPr>
        </p:nvSpPr>
        <p:spPr>
          <a:xfrm>
            <a:off x="438750" y="4114800"/>
            <a:ext cx="11277600" cy="2241900"/>
          </a:xfrm>
          <a:prstGeom prst="rect">
            <a:avLst/>
          </a:prstGeom>
        </p:spPr>
        <p:txBody>
          <a:bodyPr spcFirstLastPara="1" wrap="square" lIns="91425" tIns="45700" rIns="91425" bIns="45700" anchor="t" anchorCtr="0">
            <a:noAutofit/>
          </a:bodyPr>
          <a:lstStyle/>
          <a:p>
            <a:pPr marL="0" lvl="0" indent="0" algn="l" rtl="0">
              <a:lnSpc>
                <a:spcPct val="115000"/>
              </a:lnSpc>
              <a:spcBef>
                <a:spcPts val="1000"/>
              </a:spcBef>
              <a:spcAft>
                <a:spcPts val="0"/>
              </a:spcAft>
              <a:buNone/>
            </a:pPr>
            <a:r>
              <a:rPr lang="en-US" sz="1900">
                <a:latin typeface="Roboto Serif"/>
                <a:ea typeface="Roboto Serif"/>
                <a:cs typeface="Roboto Serif"/>
                <a:sym typeface="Roboto Serif"/>
              </a:rPr>
              <a:t>What counterfactual state of affairs does Y</a:t>
            </a:r>
            <a:r>
              <a:rPr lang="en-US" sz="1900" baseline="-25000">
                <a:latin typeface="Roboto Serif"/>
                <a:ea typeface="Roboto Serif"/>
                <a:cs typeface="Roboto Serif"/>
                <a:sym typeface="Roboto Serif"/>
              </a:rPr>
              <a:t>i</a:t>
            </a:r>
            <a:r>
              <a:rPr lang="en-US" sz="1900">
                <a:latin typeface="Roboto Serif"/>
                <a:ea typeface="Roboto Serif"/>
                <a:cs typeface="Roboto Serif"/>
                <a:sym typeface="Roboto Serif"/>
              </a:rPr>
              <a:t>(a</a:t>
            </a:r>
            <a:r>
              <a:rPr lang="en-US" sz="1900" baseline="-25000">
                <a:latin typeface="Roboto Serif"/>
                <a:ea typeface="Roboto Serif"/>
                <a:cs typeface="Roboto Serif"/>
                <a:sym typeface="Roboto Serif"/>
              </a:rPr>
              <a:t>M</a:t>
            </a:r>
            <a:r>
              <a:rPr lang="en-US" sz="1900">
                <a:latin typeface="Roboto Serif"/>
                <a:ea typeface="Roboto Serif"/>
                <a:cs typeface="Roboto Serif"/>
                <a:sym typeface="Roboto Serif"/>
              </a:rPr>
              <a:t>, a’</a:t>
            </a:r>
            <a:r>
              <a:rPr lang="en-US" sz="1900" baseline="-25000">
                <a:latin typeface="Roboto Serif"/>
                <a:ea typeface="Roboto Serif"/>
                <a:cs typeface="Roboto Serif"/>
                <a:sym typeface="Roboto Serif"/>
              </a:rPr>
              <a:t>Z</a:t>
            </a:r>
            <a:r>
              <a:rPr lang="en-US" sz="1900">
                <a:latin typeface="Roboto Serif"/>
                <a:ea typeface="Roboto Serif"/>
                <a:cs typeface="Roboto Serif"/>
                <a:sym typeface="Roboto Serif"/>
              </a:rPr>
              <a:t>) designate in this model?</a:t>
            </a:r>
            <a:endParaRPr sz="1900">
              <a:latin typeface="Roboto Serif"/>
              <a:ea typeface="Roboto Serif"/>
              <a:cs typeface="Roboto Serif"/>
              <a:sym typeface="Roboto Serif"/>
            </a:endParaRPr>
          </a:p>
          <a:p>
            <a:pPr marL="0" lvl="0" indent="0" algn="l" rtl="0">
              <a:lnSpc>
                <a:spcPct val="115000"/>
              </a:lnSpc>
              <a:spcBef>
                <a:spcPts val="1000"/>
              </a:spcBef>
              <a:spcAft>
                <a:spcPts val="0"/>
              </a:spcAft>
              <a:buNone/>
            </a:pPr>
            <a:endParaRPr sz="1900">
              <a:latin typeface="Roboto Serif"/>
              <a:ea typeface="Roboto Serif"/>
              <a:cs typeface="Roboto Serif"/>
              <a:sym typeface="Roboto Serif"/>
            </a:endParaRPr>
          </a:p>
          <a:p>
            <a:pPr marL="0" lvl="0" indent="0" algn="l" rtl="0">
              <a:lnSpc>
                <a:spcPct val="115000"/>
              </a:lnSpc>
              <a:spcBef>
                <a:spcPts val="1000"/>
              </a:spcBef>
              <a:spcAft>
                <a:spcPts val="0"/>
              </a:spcAft>
              <a:buNone/>
            </a:pPr>
            <a:r>
              <a:rPr lang="en-US" sz="1900">
                <a:latin typeface="Roboto Serif"/>
                <a:ea typeface="Roboto Serif"/>
                <a:cs typeface="Roboto Serif"/>
                <a:sym typeface="Roboto Serif"/>
              </a:rPr>
              <a:t>The hiring decision that would have happened if the candidate were female, and because she was female she took a 5-year leave from paid work to care for her young children (and recorded said fact on her resume), but–instead of apologizing when she speaks as most persons who were gendered female at birth do – she does NOT apologize.</a:t>
            </a:r>
            <a:endParaRPr sz="1900">
              <a:latin typeface="Roboto Serif"/>
              <a:ea typeface="Roboto Serif"/>
              <a:cs typeface="Roboto Serif"/>
              <a:sym typeface="Roboto Serif"/>
            </a:endParaRPr>
          </a:p>
        </p:txBody>
      </p:sp>
      <p:pic>
        <p:nvPicPr>
          <p:cNvPr id="746" name="Google Shape;746;p77"/>
          <p:cNvPicPr preferRelativeResize="0"/>
          <p:nvPr/>
        </p:nvPicPr>
        <p:blipFill>
          <a:blip r:embed="rId3">
            <a:alphaModFix/>
          </a:blip>
          <a:stretch>
            <a:fillRect/>
          </a:stretch>
        </p:blipFill>
        <p:spPr>
          <a:xfrm>
            <a:off x="3848225" y="1447850"/>
            <a:ext cx="4495551" cy="2476475"/>
          </a:xfrm>
          <a:prstGeom prst="rect">
            <a:avLst/>
          </a:prstGeom>
          <a:noFill/>
          <a:ln>
            <a:noFill/>
          </a:ln>
        </p:spPr>
      </p:pic>
      <p:sp>
        <p:nvSpPr>
          <p:cNvPr id="747" name="Google Shape;747;p7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90</a:t>
            </a:fld>
            <a:endParaRPr/>
          </a:p>
        </p:txBody>
      </p:sp>
      <p:sp>
        <p:nvSpPr>
          <p:cNvPr id="748" name="Google Shape;748;p77"/>
          <p:cNvSpPr txBox="1"/>
          <p:nvPr/>
        </p:nvSpPr>
        <p:spPr>
          <a:xfrm>
            <a:off x="0" y="6453150"/>
            <a:ext cx="121920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B7B7B7"/>
                </a:solidFill>
                <a:latin typeface="Roboto Serif"/>
                <a:ea typeface="Roboto Serif"/>
                <a:cs typeface="Roboto Serif"/>
                <a:sym typeface="Roboto Serif"/>
              </a:rPr>
              <a:t>Recap		Mediation Model of Discrimination</a:t>
            </a:r>
            <a:r>
              <a:rPr lang="en-US" sz="900" b="1">
                <a:solidFill>
                  <a:srgbClr val="0070C0"/>
                </a:solidFill>
                <a:latin typeface="Roboto Serif"/>
                <a:ea typeface="Roboto Serif"/>
                <a:cs typeface="Roboto Serif"/>
                <a:sym typeface="Roboto Serif"/>
              </a:rPr>
              <a:t>	</a:t>
            </a:r>
            <a:r>
              <a:rPr lang="en-US" sz="900">
                <a:solidFill>
                  <a:srgbClr val="B7B7B7"/>
                </a:solidFill>
                <a:latin typeface="Roboto Serif"/>
                <a:ea typeface="Roboto Serif"/>
                <a:cs typeface="Roboto Serif"/>
                <a:sym typeface="Roboto Serif"/>
              </a:rPr>
              <a:t>	</a:t>
            </a:r>
            <a:r>
              <a:rPr lang="en-US" sz="900" b="1">
                <a:solidFill>
                  <a:srgbClr val="0070C0"/>
                </a:solidFill>
                <a:latin typeface="Roboto Serif"/>
                <a:ea typeface="Roboto Serif"/>
                <a:cs typeface="Roboto Serif"/>
                <a:sym typeface="Roboto Serif"/>
              </a:rPr>
              <a:t>Examples &amp; Responses</a:t>
            </a:r>
            <a:r>
              <a:rPr lang="en-US" sz="900" b="1">
                <a:solidFill>
                  <a:srgbClr val="B7B7B7"/>
                </a:solidFill>
                <a:latin typeface="Roboto Serif"/>
                <a:ea typeface="Roboto Serif"/>
                <a:cs typeface="Roboto Serif"/>
                <a:sym typeface="Roboto Serif"/>
              </a:rPr>
              <a:t>	</a:t>
            </a:r>
            <a:r>
              <a:rPr lang="en-US" sz="900">
                <a:solidFill>
                  <a:srgbClr val="B7B7B7"/>
                </a:solidFill>
                <a:latin typeface="Roboto Serif"/>
                <a:ea typeface="Roboto Serif"/>
                <a:cs typeface="Roboto Serif"/>
                <a:sym typeface="Roboto Serif"/>
              </a:rPr>
              <a:t>	Assumptions</a:t>
            </a:r>
            <a:endParaRPr sz="900">
              <a:solidFill>
                <a:srgbClr val="CCCCCC"/>
              </a:solidFill>
              <a:latin typeface="Roboto Serif"/>
              <a:ea typeface="Roboto Serif"/>
              <a:cs typeface="Roboto Serif"/>
              <a:sym typeface="Roboto Serif"/>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Shape 753"/>
        <p:cNvGrpSpPr/>
        <p:nvPr/>
      </p:nvGrpSpPr>
      <p:grpSpPr>
        <a:xfrm>
          <a:off x="0" y="0"/>
          <a:ext cx="0" cy="0"/>
          <a:chOff x="0" y="0"/>
          <a:chExt cx="0" cy="0"/>
        </a:xfrm>
      </p:grpSpPr>
      <p:sp>
        <p:nvSpPr>
          <p:cNvPr id="754" name="Google Shape;754;p78"/>
          <p:cNvSpPr txBox="1">
            <a:spLocks noGrp="1"/>
          </p:cNvSpPr>
          <p:nvPr>
            <p:ph type="body" idx="1"/>
          </p:nvPr>
        </p:nvSpPr>
        <p:spPr>
          <a:xfrm>
            <a:off x="438750" y="4141250"/>
            <a:ext cx="11296200" cy="2215200"/>
          </a:xfrm>
          <a:prstGeom prst="rect">
            <a:avLst/>
          </a:prstGeom>
        </p:spPr>
        <p:txBody>
          <a:bodyPr spcFirstLastPara="1" wrap="square" lIns="91425" tIns="45700" rIns="91425" bIns="45700" anchor="t" anchorCtr="0">
            <a:noAutofit/>
          </a:bodyPr>
          <a:lstStyle/>
          <a:p>
            <a:pPr marL="0" lvl="0" indent="0" algn="l" rtl="0">
              <a:lnSpc>
                <a:spcPct val="115000"/>
              </a:lnSpc>
              <a:spcBef>
                <a:spcPts val="1000"/>
              </a:spcBef>
              <a:spcAft>
                <a:spcPts val="0"/>
              </a:spcAft>
              <a:buNone/>
            </a:pPr>
            <a:r>
              <a:rPr lang="en-US" sz="1900">
                <a:latin typeface="Roboto Serif"/>
                <a:ea typeface="Roboto Serif"/>
                <a:cs typeface="Roboto Serif"/>
                <a:sym typeface="Roboto Serif"/>
              </a:rPr>
              <a:t>The causal model is encoding the fact that “apologizing before speaking” is a feminized trait with the A → A</a:t>
            </a:r>
            <a:r>
              <a:rPr lang="en-US" sz="1900" baseline="-25000">
                <a:latin typeface="Roboto Serif"/>
                <a:ea typeface="Roboto Serif"/>
                <a:cs typeface="Roboto Serif"/>
                <a:sym typeface="Roboto Serif"/>
              </a:rPr>
              <a:t>Z</a:t>
            </a:r>
            <a:r>
              <a:rPr lang="en-US" sz="1900">
                <a:latin typeface="Roboto Serif"/>
                <a:ea typeface="Roboto Serif"/>
                <a:cs typeface="Roboto Serif"/>
                <a:sym typeface="Roboto Serif"/>
              </a:rPr>
              <a:t> variable. </a:t>
            </a:r>
            <a:endParaRPr sz="1900">
              <a:latin typeface="Roboto Serif"/>
              <a:ea typeface="Roboto Serif"/>
              <a:cs typeface="Roboto Serif"/>
              <a:sym typeface="Roboto Serif"/>
            </a:endParaRPr>
          </a:p>
          <a:p>
            <a:pPr marL="0" lvl="0" indent="0" algn="l" rtl="0">
              <a:lnSpc>
                <a:spcPct val="115000"/>
              </a:lnSpc>
              <a:spcBef>
                <a:spcPts val="1000"/>
              </a:spcBef>
              <a:spcAft>
                <a:spcPts val="0"/>
              </a:spcAft>
              <a:buNone/>
            </a:pPr>
            <a:endParaRPr sz="800">
              <a:latin typeface="Roboto Serif"/>
              <a:ea typeface="Roboto Serif"/>
              <a:cs typeface="Roboto Serif"/>
              <a:sym typeface="Roboto Serif"/>
            </a:endParaRPr>
          </a:p>
          <a:p>
            <a:pPr marL="0" lvl="0" indent="0" algn="l" rtl="0">
              <a:lnSpc>
                <a:spcPct val="115000"/>
              </a:lnSpc>
              <a:spcBef>
                <a:spcPts val="1000"/>
              </a:spcBef>
              <a:spcAft>
                <a:spcPts val="0"/>
              </a:spcAft>
              <a:buNone/>
            </a:pPr>
            <a:r>
              <a:rPr lang="en-US" sz="1900">
                <a:latin typeface="Roboto Serif"/>
                <a:ea typeface="Roboto Serif"/>
                <a:cs typeface="Roboto Serif"/>
                <a:sym typeface="Roboto Serif"/>
              </a:rPr>
              <a:t>But, this nested counterfactual asks what would happen if a candidate </a:t>
            </a:r>
            <a:r>
              <a:rPr lang="en-US" sz="1900" i="1">
                <a:solidFill>
                  <a:srgbClr val="274E13"/>
                </a:solidFill>
                <a:latin typeface="Roboto Serif"/>
                <a:ea typeface="Roboto Serif"/>
                <a:cs typeface="Roboto Serif"/>
                <a:sym typeface="Roboto Serif"/>
              </a:rPr>
              <a:t>who we expect to apologize</a:t>
            </a:r>
            <a:r>
              <a:rPr lang="en-US" sz="1900">
                <a:latin typeface="Roboto Serif"/>
                <a:ea typeface="Roboto Serif"/>
                <a:cs typeface="Roboto Serif"/>
                <a:sym typeface="Roboto Serif"/>
              </a:rPr>
              <a:t> (because she is female!), does not apologize when she speaks. </a:t>
            </a:r>
            <a:endParaRPr sz="1900">
              <a:latin typeface="Roboto Serif"/>
              <a:ea typeface="Roboto Serif"/>
              <a:cs typeface="Roboto Serif"/>
              <a:sym typeface="Roboto Serif"/>
            </a:endParaRPr>
          </a:p>
        </p:txBody>
      </p:sp>
      <p:sp>
        <p:nvSpPr>
          <p:cNvPr id="755" name="Google Shape;755;p7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91</a:t>
            </a:fld>
            <a:endParaRPr/>
          </a:p>
        </p:txBody>
      </p:sp>
      <p:sp>
        <p:nvSpPr>
          <p:cNvPr id="756" name="Google Shape;756;p78"/>
          <p:cNvSpPr txBox="1">
            <a:spLocks noGrp="1"/>
          </p:cNvSpPr>
          <p:nvPr>
            <p:ph type="title"/>
          </p:nvPr>
        </p:nvSpPr>
        <p:spPr>
          <a:xfrm>
            <a:off x="457200" y="136525"/>
            <a:ext cx="11277600" cy="1311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200">
                <a:solidFill>
                  <a:srgbClr val="0B5394"/>
                </a:solidFill>
              </a:rPr>
              <a:t>The variables</a:t>
            </a:r>
            <a:r>
              <a:rPr lang="en-US" sz="3000"/>
              <a:t> </a:t>
            </a:r>
            <a:r>
              <a:rPr lang="en-US" sz="3000">
                <a:solidFill>
                  <a:srgbClr val="00B050"/>
                </a:solidFill>
              </a:rPr>
              <a:t>A</a:t>
            </a:r>
            <a:r>
              <a:rPr lang="en-US" sz="3000" baseline="-25000">
                <a:solidFill>
                  <a:srgbClr val="00B050"/>
                </a:solidFill>
              </a:rPr>
              <a:t>M</a:t>
            </a:r>
            <a:r>
              <a:rPr lang="en-US" sz="3000"/>
              <a:t> </a:t>
            </a:r>
            <a:r>
              <a:rPr lang="en-US" sz="3200">
                <a:solidFill>
                  <a:srgbClr val="0B5394"/>
                </a:solidFill>
              </a:rPr>
              <a:t>and</a:t>
            </a:r>
            <a:r>
              <a:rPr lang="en-US" sz="3000"/>
              <a:t> </a:t>
            </a:r>
            <a:r>
              <a:rPr lang="en-US" sz="3000">
                <a:solidFill>
                  <a:srgbClr val="FF0000"/>
                </a:solidFill>
              </a:rPr>
              <a:t>A</a:t>
            </a:r>
            <a:r>
              <a:rPr lang="en-US" sz="3000" baseline="-25000">
                <a:solidFill>
                  <a:srgbClr val="FF0000"/>
                </a:solidFill>
              </a:rPr>
              <a:t>Z</a:t>
            </a:r>
            <a:r>
              <a:rPr lang="en-US" sz="3000"/>
              <a:t> </a:t>
            </a:r>
            <a:r>
              <a:rPr lang="en-US" sz="3200">
                <a:solidFill>
                  <a:srgbClr val="0B5394"/>
                </a:solidFill>
              </a:rPr>
              <a:t>pick out specific entities in the world…</a:t>
            </a:r>
            <a:endParaRPr sz="3200">
              <a:solidFill>
                <a:srgbClr val="0B5394"/>
              </a:solidFill>
            </a:endParaRPr>
          </a:p>
        </p:txBody>
      </p:sp>
      <p:pic>
        <p:nvPicPr>
          <p:cNvPr id="757" name="Google Shape;757;p78"/>
          <p:cNvPicPr preferRelativeResize="0"/>
          <p:nvPr/>
        </p:nvPicPr>
        <p:blipFill>
          <a:blip r:embed="rId3">
            <a:alphaModFix/>
          </a:blip>
          <a:stretch>
            <a:fillRect/>
          </a:stretch>
        </p:blipFill>
        <p:spPr>
          <a:xfrm>
            <a:off x="3848225" y="1447850"/>
            <a:ext cx="4495551" cy="247647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Shape 762"/>
        <p:cNvGrpSpPr/>
        <p:nvPr/>
      </p:nvGrpSpPr>
      <p:grpSpPr>
        <a:xfrm>
          <a:off x="0" y="0"/>
          <a:ext cx="0" cy="0"/>
          <a:chOff x="0" y="0"/>
          <a:chExt cx="0" cy="0"/>
        </a:xfrm>
      </p:grpSpPr>
      <p:sp>
        <p:nvSpPr>
          <p:cNvPr id="763" name="Google Shape;763;p79"/>
          <p:cNvSpPr txBox="1">
            <a:spLocks noGrp="1"/>
          </p:cNvSpPr>
          <p:nvPr>
            <p:ph type="body" idx="1"/>
          </p:nvPr>
        </p:nvSpPr>
        <p:spPr>
          <a:xfrm>
            <a:off x="457200" y="3738775"/>
            <a:ext cx="11062200" cy="2511600"/>
          </a:xfrm>
          <a:prstGeom prst="rect">
            <a:avLst/>
          </a:prstGeom>
        </p:spPr>
        <p:txBody>
          <a:bodyPr spcFirstLastPara="1" wrap="square" lIns="91425" tIns="45700" rIns="91425" bIns="45700" anchor="t" anchorCtr="0">
            <a:noAutofit/>
          </a:bodyPr>
          <a:lstStyle/>
          <a:p>
            <a:pPr marL="0" lvl="0" indent="0" algn="l" rtl="0">
              <a:lnSpc>
                <a:spcPct val="115000"/>
              </a:lnSpc>
              <a:spcBef>
                <a:spcPts val="1000"/>
              </a:spcBef>
              <a:spcAft>
                <a:spcPts val="0"/>
              </a:spcAft>
              <a:buNone/>
            </a:pPr>
            <a:r>
              <a:rPr lang="en-US" sz="1900" b="1" u="sng">
                <a:latin typeface="Roboto Serif"/>
                <a:ea typeface="Roboto Serif"/>
                <a:cs typeface="Roboto Serif"/>
                <a:sym typeface="Roboto Serif"/>
              </a:rPr>
              <a:t>Issue: Non-causal dependencies </a:t>
            </a:r>
            <a:endParaRPr sz="1900" b="1" u="sng">
              <a:latin typeface="Roboto Serif"/>
              <a:ea typeface="Roboto Serif"/>
              <a:cs typeface="Roboto Serif"/>
              <a:sym typeface="Roboto Serif"/>
            </a:endParaRPr>
          </a:p>
          <a:p>
            <a:pPr marL="0" lvl="0" indent="0" algn="l" rtl="0">
              <a:lnSpc>
                <a:spcPct val="115000"/>
              </a:lnSpc>
              <a:spcBef>
                <a:spcPts val="1000"/>
              </a:spcBef>
              <a:spcAft>
                <a:spcPts val="0"/>
              </a:spcAft>
              <a:buNone/>
            </a:pPr>
            <a:r>
              <a:rPr lang="en-US" sz="1900">
                <a:latin typeface="Roboto Serif"/>
                <a:ea typeface="Roboto Serif"/>
                <a:cs typeface="Roboto Serif"/>
                <a:sym typeface="Roboto Serif"/>
              </a:rPr>
              <a:t>“Y</a:t>
            </a:r>
            <a:r>
              <a:rPr lang="en-US" sz="1900" baseline="-25000">
                <a:latin typeface="Roboto Serif"/>
                <a:ea typeface="Roboto Serif"/>
                <a:cs typeface="Roboto Serif"/>
                <a:sym typeface="Roboto Serif"/>
              </a:rPr>
              <a:t>i</a:t>
            </a:r>
            <a:r>
              <a:rPr lang="en-US" sz="1900">
                <a:latin typeface="Roboto Serif"/>
                <a:ea typeface="Roboto Serif"/>
                <a:cs typeface="Roboto Serif"/>
                <a:sym typeface="Roboto Serif"/>
              </a:rPr>
              <a:t>(a</a:t>
            </a:r>
            <a:r>
              <a:rPr lang="en-US" sz="1900" baseline="-25000">
                <a:latin typeface="Roboto Serif"/>
                <a:ea typeface="Roboto Serif"/>
                <a:cs typeface="Roboto Serif"/>
                <a:sym typeface="Roboto Serif"/>
              </a:rPr>
              <a:t>M</a:t>
            </a:r>
            <a:r>
              <a:rPr lang="en-US" sz="1900">
                <a:latin typeface="Roboto Serif"/>
                <a:ea typeface="Roboto Serif"/>
                <a:cs typeface="Roboto Serif"/>
                <a:sym typeface="Roboto Serif"/>
              </a:rPr>
              <a:t>, a’</a:t>
            </a:r>
            <a:r>
              <a:rPr lang="en-US" sz="1900" baseline="-25000">
                <a:latin typeface="Roboto Serif"/>
                <a:ea typeface="Roboto Serif"/>
                <a:cs typeface="Roboto Serif"/>
                <a:sym typeface="Roboto Serif"/>
              </a:rPr>
              <a:t>Z</a:t>
            </a:r>
            <a:r>
              <a:rPr lang="en-US" sz="1900">
                <a:latin typeface="Roboto Serif"/>
                <a:ea typeface="Roboto Serif"/>
                <a:cs typeface="Roboto Serif"/>
                <a:sym typeface="Roboto Serif"/>
              </a:rPr>
              <a:t>)” raises the same issues as last week: </a:t>
            </a:r>
            <a:endParaRPr sz="1900">
              <a:latin typeface="Roboto Serif"/>
              <a:ea typeface="Roboto Serif"/>
              <a:cs typeface="Roboto Serif"/>
              <a:sym typeface="Roboto Serif"/>
            </a:endParaRPr>
          </a:p>
          <a:p>
            <a:pPr marL="0" lvl="0" indent="0" algn="l" rtl="0">
              <a:lnSpc>
                <a:spcPct val="115000"/>
              </a:lnSpc>
              <a:spcBef>
                <a:spcPts val="1000"/>
              </a:spcBef>
              <a:spcAft>
                <a:spcPts val="0"/>
              </a:spcAft>
              <a:buNone/>
            </a:pPr>
            <a:r>
              <a:rPr lang="en-US" sz="1900">
                <a:latin typeface="Roboto Serif"/>
                <a:ea typeface="Roboto Serif"/>
                <a:cs typeface="Roboto Serif"/>
                <a:sym typeface="Roboto Serif"/>
              </a:rPr>
              <a:t>The natural reading of the counterfactual either entails backtracking or it designates a state of affairs that is non-normative with respect to gendered expectations </a:t>
            </a:r>
            <a:r>
              <a:rPr lang="en-US" sz="1900" i="1">
                <a:latin typeface="Roboto Serif"/>
                <a:ea typeface="Roboto Serif"/>
                <a:cs typeface="Roboto Serif"/>
                <a:sym typeface="Roboto Serif"/>
              </a:rPr>
              <a:t>as expressed in this model</a:t>
            </a:r>
            <a:endParaRPr sz="1900" i="1">
              <a:latin typeface="Roboto Serif"/>
              <a:ea typeface="Roboto Serif"/>
              <a:cs typeface="Roboto Serif"/>
              <a:sym typeface="Roboto Serif"/>
            </a:endParaRPr>
          </a:p>
          <a:p>
            <a:pPr marL="0" lvl="0" indent="0" algn="l" rtl="0">
              <a:lnSpc>
                <a:spcPct val="115000"/>
              </a:lnSpc>
              <a:spcBef>
                <a:spcPts val="1000"/>
              </a:spcBef>
              <a:spcAft>
                <a:spcPts val="0"/>
              </a:spcAft>
              <a:buClr>
                <a:schemeClr val="dk1"/>
              </a:buClr>
              <a:buSzPts val="1100"/>
              <a:buFont typeface="Arial"/>
              <a:buNone/>
            </a:pPr>
            <a:r>
              <a:rPr lang="en-US" sz="1900">
                <a:latin typeface="Roboto Serif"/>
                <a:ea typeface="Roboto Serif"/>
                <a:cs typeface="Roboto Serif"/>
                <a:sym typeface="Roboto Serif"/>
              </a:rPr>
              <a:t>Y</a:t>
            </a:r>
            <a:r>
              <a:rPr lang="en-US" sz="1900" baseline="-25000">
                <a:latin typeface="Roboto Serif"/>
                <a:ea typeface="Roboto Serif"/>
                <a:cs typeface="Roboto Serif"/>
                <a:sym typeface="Roboto Serif"/>
              </a:rPr>
              <a:t>i</a:t>
            </a:r>
            <a:r>
              <a:rPr lang="en-US" sz="1900">
                <a:latin typeface="Roboto Serif"/>
                <a:ea typeface="Roboto Serif"/>
                <a:cs typeface="Roboto Serif"/>
                <a:sym typeface="Roboto Serif"/>
              </a:rPr>
              <a:t>(a</a:t>
            </a:r>
            <a:r>
              <a:rPr lang="en-US" sz="1900" baseline="-25000">
                <a:latin typeface="Roboto Serif"/>
                <a:ea typeface="Roboto Serif"/>
                <a:cs typeface="Roboto Serif"/>
                <a:sym typeface="Roboto Serif"/>
              </a:rPr>
              <a:t>M</a:t>
            </a:r>
            <a:r>
              <a:rPr lang="en-US" sz="1900">
                <a:latin typeface="Roboto Serif"/>
                <a:ea typeface="Roboto Serif"/>
                <a:cs typeface="Roboto Serif"/>
                <a:sym typeface="Roboto Serif"/>
              </a:rPr>
              <a:t>, a’</a:t>
            </a:r>
            <a:r>
              <a:rPr lang="en-US" sz="1900" baseline="-25000">
                <a:latin typeface="Roboto Serif"/>
                <a:ea typeface="Roboto Serif"/>
                <a:cs typeface="Roboto Serif"/>
                <a:sym typeface="Roboto Serif"/>
              </a:rPr>
              <a:t>Z</a:t>
            </a:r>
            <a:r>
              <a:rPr lang="en-US" sz="1900">
                <a:latin typeface="Roboto Serif"/>
                <a:ea typeface="Roboto Serif"/>
                <a:cs typeface="Roboto Serif"/>
                <a:sym typeface="Roboto Serif"/>
              </a:rPr>
              <a:t>) → Y</a:t>
            </a:r>
            <a:r>
              <a:rPr lang="en-US" sz="1900" baseline="-25000">
                <a:latin typeface="Roboto Serif"/>
                <a:ea typeface="Roboto Serif"/>
                <a:cs typeface="Roboto Serif"/>
                <a:sym typeface="Roboto Serif"/>
              </a:rPr>
              <a:t>i</a:t>
            </a:r>
            <a:r>
              <a:rPr lang="en-US" sz="1900">
                <a:latin typeface="Roboto Serif"/>
                <a:ea typeface="Roboto Serif"/>
                <a:cs typeface="Roboto Serif"/>
                <a:sym typeface="Roboto Serif"/>
              </a:rPr>
              <a:t>(a</a:t>
            </a:r>
            <a:r>
              <a:rPr lang="en-US" sz="1900" baseline="-25000">
                <a:latin typeface="Roboto Serif"/>
                <a:ea typeface="Roboto Serif"/>
                <a:cs typeface="Roboto Serif"/>
                <a:sym typeface="Roboto Serif"/>
              </a:rPr>
              <a:t>M</a:t>
            </a:r>
            <a:r>
              <a:rPr lang="en-US" sz="1900">
                <a:latin typeface="Roboto Serif"/>
                <a:ea typeface="Roboto Serif"/>
                <a:cs typeface="Roboto Serif"/>
                <a:sym typeface="Roboto Serif"/>
              </a:rPr>
              <a:t>, a’</a:t>
            </a:r>
            <a:r>
              <a:rPr lang="en-US" sz="1900" baseline="-25000">
                <a:latin typeface="Roboto Serif"/>
                <a:ea typeface="Roboto Serif"/>
                <a:cs typeface="Roboto Serif"/>
                <a:sym typeface="Roboto Serif"/>
              </a:rPr>
              <a:t>Z</a:t>
            </a:r>
            <a:r>
              <a:rPr lang="en-US" sz="1900">
                <a:latin typeface="Roboto Serif"/>
                <a:ea typeface="Roboto Serif"/>
                <a:cs typeface="Roboto Serif"/>
                <a:sym typeface="Roboto Serif"/>
              </a:rPr>
              <a:t>, </a:t>
            </a:r>
            <a:r>
              <a:rPr lang="en-US" sz="1900" u="sng">
                <a:latin typeface="Roboto Serif"/>
                <a:ea typeface="Roboto Serif"/>
                <a:cs typeface="Roboto Serif"/>
                <a:sym typeface="Roboto Serif"/>
              </a:rPr>
              <a:t>non-normative</a:t>
            </a:r>
            <a:r>
              <a:rPr lang="en-US" sz="1900">
                <a:latin typeface="Roboto Serif"/>
                <a:ea typeface="Roboto Serif"/>
                <a:cs typeface="Roboto Serif"/>
                <a:sym typeface="Roboto Serif"/>
              </a:rPr>
              <a:t>)</a:t>
            </a:r>
            <a:endParaRPr sz="1900">
              <a:latin typeface="Roboto Serif"/>
              <a:ea typeface="Roboto Serif"/>
              <a:cs typeface="Roboto Serif"/>
              <a:sym typeface="Roboto Serif"/>
            </a:endParaRPr>
          </a:p>
        </p:txBody>
      </p:sp>
      <p:sp>
        <p:nvSpPr>
          <p:cNvPr id="764" name="Google Shape;764;p79"/>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92</a:t>
            </a:fld>
            <a:endParaRPr/>
          </a:p>
        </p:txBody>
      </p:sp>
      <p:sp>
        <p:nvSpPr>
          <p:cNvPr id="765" name="Google Shape;765;p79"/>
          <p:cNvSpPr txBox="1">
            <a:spLocks noGrp="1"/>
          </p:cNvSpPr>
          <p:nvPr>
            <p:ph type="title"/>
          </p:nvPr>
        </p:nvSpPr>
        <p:spPr>
          <a:xfrm>
            <a:off x="457200" y="0"/>
            <a:ext cx="11277600" cy="1311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200">
                <a:solidFill>
                  <a:srgbClr val="0B5394"/>
                </a:solidFill>
              </a:rPr>
              <a:t>The variables</a:t>
            </a:r>
            <a:r>
              <a:rPr lang="en-US" sz="3000"/>
              <a:t> </a:t>
            </a:r>
            <a:r>
              <a:rPr lang="en-US" sz="3000">
                <a:solidFill>
                  <a:srgbClr val="00B050"/>
                </a:solidFill>
              </a:rPr>
              <a:t>A</a:t>
            </a:r>
            <a:r>
              <a:rPr lang="en-US" sz="3000" baseline="-25000">
                <a:solidFill>
                  <a:srgbClr val="00B050"/>
                </a:solidFill>
              </a:rPr>
              <a:t>M</a:t>
            </a:r>
            <a:r>
              <a:rPr lang="en-US" sz="3000"/>
              <a:t> </a:t>
            </a:r>
            <a:r>
              <a:rPr lang="en-US" sz="3200">
                <a:solidFill>
                  <a:srgbClr val="0B5394"/>
                </a:solidFill>
              </a:rPr>
              <a:t>and</a:t>
            </a:r>
            <a:r>
              <a:rPr lang="en-US" sz="3000"/>
              <a:t> </a:t>
            </a:r>
            <a:r>
              <a:rPr lang="en-US" sz="3000">
                <a:solidFill>
                  <a:srgbClr val="FF0000"/>
                </a:solidFill>
              </a:rPr>
              <a:t>A</a:t>
            </a:r>
            <a:r>
              <a:rPr lang="en-US" sz="3000" baseline="-25000">
                <a:solidFill>
                  <a:srgbClr val="FF0000"/>
                </a:solidFill>
              </a:rPr>
              <a:t>Z</a:t>
            </a:r>
            <a:r>
              <a:rPr lang="en-US" sz="3000"/>
              <a:t> </a:t>
            </a:r>
            <a:r>
              <a:rPr lang="en-US" sz="3200">
                <a:solidFill>
                  <a:srgbClr val="0B5394"/>
                </a:solidFill>
              </a:rPr>
              <a:t>pick out specific entities in the world…</a:t>
            </a:r>
            <a:endParaRPr sz="3200">
              <a:solidFill>
                <a:srgbClr val="0B5394"/>
              </a:solidFill>
            </a:endParaRPr>
          </a:p>
        </p:txBody>
      </p:sp>
      <p:pic>
        <p:nvPicPr>
          <p:cNvPr id="766" name="Google Shape;766;p79"/>
          <p:cNvPicPr preferRelativeResize="0"/>
          <p:nvPr/>
        </p:nvPicPr>
        <p:blipFill>
          <a:blip r:embed="rId3">
            <a:alphaModFix/>
          </a:blip>
          <a:stretch>
            <a:fillRect/>
          </a:stretch>
        </p:blipFill>
        <p:spPr>
          <a:xfrm>
            <a:off x="3848225" y="1125750"/>
            <a:ext cx="4351850" cy="2397325"/>
          </a:xfrm>
          <a:prstGeom prst="rect">
            <a:avLst/>
          </a:prstGeom>
          <a:noFill/>
          <a:ln>
            <a:noFill/>
          </a:ln>
        </p:spPr>
      </p:pic>
      <p:sp>
        <p:nvSpPr>
          <p:cNvPr id="767" name="Google Shape;767;p79"/>
          <p:cNvSpPr txBox="1"/>
          <p:nvPr/>
        </p:nvSpPr>
        <p:spPr>
          <a:xfrm>
            <a:off x="0" y="6453150"/>
            <a:ext cx="121920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B7B7B7"/>
                </a:solidFill>
                <a:latin typeface="Roboto Serif"/>
                <a:ea typeface="Roboto Serif"/>
                <a:cs typeface="Roboto Serif"/>
                <a:sym typeface="Roboto Serif"/>
              </a:rPr>
              <a:t>Recap		Mediation Model of Discrimination</a:t>
            </a:r>
            <a:r>
              <a:rPr lang="en-US" sz="900" b="1">
                <a:solidFill>
                  <a:srgbClr val="0070C0"/>
                </a:solidFill>
                <a:latin typeface="Roboto Serif"/>
                <a:ea typeface="Roboto Serif"/>
                <a:cs typeface="Roboto Serif"/>
                <a:sym typeface="Roboto Serif"/>
              </a:rPr>
              <a:t>	</a:t>
            </a:r>
            <a:r>
              <a:rPr lang="en-US" sz="900">
                <a:solidFill>
                  <a:srgbClr val="B7B7B7"/>
                </a:solidFill>
                <a:latin typeface="Roboto Serif"/>
                <a:ea typeface="Roboto Serif"/>
                <a:cs typeface="Roboto Serif"/>
                <a:sym typeface="Roboto Serif"/>
              </a:rPr>
              <a:t>	</a:t>
            </a:r>
            <a:r>
              <a:rPr lang="en-US" sz="900" b="1">
                <a:solidFill>
                  <a:srgbClr val="0070C0"/>
                </a:solidFill>
                <a:latin typeface="Roboto Serif"/>
                <a:ea typeface="Roboto Serif"/>
                <a:cs typeface="Roboto Serif"/>
                <a:sym typeface="Roboto Serif"/>
              </a:rPr>
              <a:t>Examples &amp; Responses</a:t>
            </a:r>
            <a:r>
              <a:rPr lang="en-US" sz="900" b="1">
                <a:solidFill>
                  <a:srgbClr val="B7B7B7"/>
                </a:solidFill>
                <a:latin typeface="Roboto Serif"/>
                <a:ea typeface="Roboto Serif"/>
                <a:cs typeface="Roboto Serif"/>
                <a:sym typeface="Roboto Serif"/>
              </a:rPr>
              <a:t>	</a:t>
            </a:r>
            <a:r>
              <a:rPr lang="en-US" sz="900">
                <a:solidFill>
                  <a:srgbClr val="B7B7B7"/>
                </a:solidFill>
                <a:latin typeface="Roboto Serif"/>
                <a:ea typeface="Roboto Serif"/>
                <a:cs typeface="Roboto Serif"/>
                <a:sym typeface="Roboto Serif"/>
              </a:rPr>
              <a:t>	Assumptions</a:t>
            </a:r>
            <a:endParaRPr sz="900">
              <a:solidFill>
                <a:srgbClr val="CCCCCC"/>
              </a:solidFill>
              <a:latin typeface="Roboto Serif"/>
              <a:ea typeface="Roboto Serif"/>
              <a:cs typeface="Roboto Serif"/>
              <a:sym typeface="Roboto Serif"/>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Shape 772"/>
        <p:cNvGrpSpPr/>
        <p:nvPr/>
      </p:nvGrpSpPr>
      <p:grpSpPr>
        <a:xfrm>
          <a:off x="0" y="0"/>
          <a:ext cx="0" cy="0"/>
          <a:chOff x="0" y="0"/>
          <a:chExt cx="0" cy="0"/>
        </a:xfrm>
      </p:grpSpPr>
      <p:sp>
        <p:nvSpPr>
          <p:cNvPr id="773" name="Google Shape;773;p80"/>
          <p:cNvSpPr txBox="1">
            <a:spLocks noGrp="1"/>
          </p:cNvSpPr>
          <p:nvPr>
            <p:ph type="body" idx="1"/>
          </p:nvPr>
        </p:nvSpPr>
        <p:spPr>
          <a:xfrm>
            <a:off x="457200" y="1348225"/>
            <a:ext cx="8541300" cy="6120900"/>
          </a:xfrm>
          <a:prstGeom prst="rect">
            <a:avLst/>
          </a:prstGeom>
        </p:spPr>
        <p:txBody>
          <a:bodyPr spcFirstLastPara="1" wrap="square" lIns="91425" tIns="45700" rIns="91425" bIns="45700" anchor="t" anchorCtr="0">
            <a:noAutofit/>
          </a:bodyPr>
          <a:lstStyle/>
          <a:p>
            <a:pPr marL="0" lvl="0" indent="0" algn="l" rtl="0">
              <a:lnSpc>
                <a:spcPct val="115000"/>
              </a:lnSpc>
              <a:spcBef>
                <a:spcPts val="1000"/>
              </a:spcBef>
              <a:spcAft>
                <a:spcPts val="0"/>
              </a:spcAft>
              <a:buNone/>
            </a:pPr>
            <a:r>
              <a:rPr lang="en-US" sz="2000" i="1">
                <a:latin typeface="Roboto Serif"/>
                <a:ea typeface="Roboto Serif"/>
                <a:cs typeface="Roboto Serif"/>
                <a:sym typeface="Roboto Serif"/>
              </a:rPr>
              <a:t>Given this model</a:t>
            </a:r>
            <a:r>
              <a:rPr lang="en-US" sz="2000">
                <a:latin typeface="Roboto Serif"/>
                <a:ea typeface="Roboto Serif"/>
                <a:cs typeface="Roboto Serif"/>
                <a:sym typeface="Roboto Serif"/>
              </a:rPr>
              <a:t> in our example: </a:t>
            </a:r>
            <a:br>
              <a:rPr lang="en-US" sz="2000">
                <a:latin typeface="Roboto Serif"/>
                <a:ea typeface="Roboto Serif"/>
                <a:cs typeface="Roboto Serif"/>
                <a:sym typeface="Roboto Serif"/>
              </a:rPr>
            </a:br>
            <a:endParaRPr sz="800">
              <a:latin typeface="Roboto Serif"/>
              <a:ea typeface="Roboto Serif"/>
              <a:cs typeface="Roboto Serif"/>
              <a:sym typeface="Roboto Serif"/>
            </a:endParaRPr>
          </a:p>
          <a:p>
            <a:pPr marL="0" lvl="0" indent="0" algn="l" rtl="0">
              <a:lnSpc>
                <a:spcPct val="115000"/>
              </a:lnSpc>
              <a:spcBef>
                <a:spcPts val="1000"/>
              </a:spcBef>
              <a:spcAft>
                <a:spcPts val="0"/>
              </a:spcAft>
              <a:buNone/>
            </a:pPr>
            <a:r>
              <a:rPr lang="en-US" sz="2000">
                <a:latin typeface="Roboto Serif"/>
                <a:ea typeface="Roboto Serif"/>
                <a:cs typeface="Roboto Serif"/>
                <a:sym typeface="Roboto Serif"/>
              </a:rPr>
              <a:t>Y</a:t>
            </a:r>
            <a:r>
              <a:rPr lang="en-US" sz="2000" baseline="-25000">
                <a:latin typeface="Roboto Serif"/>
                <a:ea typeface="Roboto Serif"/>
                <a:cs typeface="Roboto Serif"/>
                <a:sym typeface="Roboto Serif"/>
              </a:rPr>
              <a:t>i</a:t>
            </a:r>
            <a:r>
              <a:rPr lang="en-US" sz="2000">
                <a:latin typeface="Roboto Serif"/>
                <a:ea typeface="Roboto Serif"/>
                <a:cs typeface="Roboto Serif"/>
                <a:sym typeface="Roboto Serif"/>
              </a:rPr>
              <a:t>(a</a:t>
            </a:r>
            <a:r>
              <a:rPr lang="en-US" sz="2000" baseline="-25000">
                <a:latin typeface="Roboto Serif"/>
                <a:ea typeface="Roboto Serif"/>
                <a:cs typeface="Roboto Serif"/>
                <a:sym typeface="Roboto Serif"/>
              </a:rPr>
              <a:t>M</a:t>
            </a:r>
            <a:r>
              <a:rPr lang="en-US" sz="2000">
                <a:latin typeface="Roboto Serif"/>
                <a:ea typeface="Roboto Serif"/>
                <a:cs typeface="Roboto Serif"/>
                <a:sym typeface="Roboto Serif"/>
              </a:rPr>
              <a:t>, a</a:t>
            </a:r>
            <a:r>
              <a:rPr lang="en-US" sz="2000" baseline="-25000">
                <a:latin typeface="Roboto Serif"/>
                <a:ea typeface="Roboto Serif"/>
                <a:cs typeface="Roboto Serif"/>
                <a:sym typeface="Roboto Serif"/>
              </a:rPr>
              <a:t>Z</a:t>
            </a:r>
            <a:r>
              <a:rPr lang="en-US" sz="2000">
                <a:latin typeface="Roboto Serif"/>
                <a:ea typeface="Roboto Serif"/>
                <a:cs typeface="Roboto Serif"/>
                <a:sym typeface="Roboto Serif"/>
              </a:rPr>
              <a:t>, </a:t>
            </a:r>
            <a:r>
              <a:rPr lang="en-US" sz="2000" u="sng">
                <a:latin typeface="Roboto Serif"/>
                <a:ea typeface="Roboto Serif"/>
                <a:cs typeface="Roboto Serif"/>
                <a:sym typeface="Roboto Serif"/>
              </a:rPr>
              <a:t>conforming</a:t>
            </a:r>
            <a:r>
              <a:rPr lang="en-US" sz="2000">
                <a:latin typeface="Roboto Serif"/>
                <a:ea typeface="Roboto Serif"/>
                <a:cs typeface="Roboto Serif"/>
                <a:sym typeface="Roboto Serif"/>
              </a:rPr>
              <a:t>) - Y</a:t>
            </a:r>
            <a:r>
              <a:rPr lang="en-US" sz="2000" baseline="-25000">
                <a:latin typeface="Roboto Serif"/>
                <a:ea typeface="Roboto Serif"/>
                <a:cs typeface="Roboto Serif"/>
                <a:sym typeface="Roboto Serif"/>
              </a:rPr>
              <a:t>i</a:t>
            </a:r>
            <a:r>
              <a:rPr lang="en-US" sz="2000">
                <a:latin typeface="Roboto Serif"/>
                <a:ea typeface="Roboto Serif"/>
                <a:cs typeface="Roboto Serif"/>
                <a:sym typeface="Roboto Serif"/>
              </a:rPr>
              <a:t>(a</a:t>
            </a:r>
            <a:r>
              <a:rPr lang="en-US" sz="2000" baseline="-25000">
                <a:latin typeface="Roboto Serif"/>
                <a:ea typeface="Roboto Serif"/>
                <a:cs typeface="Roboto Serif"/>
                <a:sym typeface="Roboto Serif"/>
              </a:rPr>
              <a:t>M</a:t>
            </a:r>
            <a:r>
              <a:rPr lang="en-US" sz="2000">
                <a:latin typeface="Roboto Serif"/>
                <a:ea typeface="Roboto Serif"/>
                <a:cs typeface="Roboto Serif"/>
                <a:sym typeface="Roboto Serif"/>
              </a:rPr>
              <a:t>, a’</a:t>
            </a:r>
            <a:r>
              <a:rPr lang="en-US" sz="2000" baseline="-25000">
                <a:latin typeface="Roboto Serif"/>
                <a:ea typeface="Roboto Serif"/>
                <a:cs typeface="Roboto Serif"/>
                <a:sym typeface="Roboto Serif"/>
              </a:rPr>
              <a:t>Z</a:t>
            </a:r>
            <a:r>
              <a:rPr lang="en-US" sz="2000">
                <a:latin typeface="Roboto Serif"/>
                <a:ea typeface="Roboto Serif"/>
                <a:cs typeface="Roboto Serif"/>
                <a:sym typeface="Roboto Serif"/>
              </a:rPr>
              <a:t>, </a:t>
            </a:r>
            <a:r>
              <a:rPr lang="en-US" sz="2000" u="sng">
                <a:latin typeface="Roboto Serif"/>
                <a:ea typeface="Roboto Serif"/>
                <a:cs typeface="Roboto Serif"/>
                <a:sym typeface="Roboto Serif"/>
              </a:rPr>
              <a:t>non-conforming</a:t>
            </a:r>
            <a:r>
              <a:rPr lang="en-US" sz="2000">
                <a:latin typeface="Roboto Serif"/>
                <a:ea typeface="Roboto Serif"/>
                <a:cs typeface="Roboto Serif"/>
                <a:sym typeface="Roboto Serif"/>
              </a:rPr>
              <a:t>)</a:t>
            </a:r>
            <a:endParaRPr sz="2000">
              <a:latin typeface="Roboto Serif"/>
              <a:ea typeface="Roboto Serif"/>
              <a:cs typeface="Roboto Serif"/>
              <a:sym typeface="Roboto Serif"/>
            </a:endParaRPr>
          </a:p>
          <a:p>
            <a:pPr marL="0" lvl="0" indent="0" algn="l" rtl="0">
              <a:lnSpc>
                <a:spcPct val="115000"/>
              </a:lnSpc>
              <a:spcBef>
                <a:spcPts val="1000"/>
              </a:spcBef>
              <a:spcAft>
                <a:spcPts val="0"/>
              </a:spcAft>
              <a:buNone/>
            </a:pPr>
            <a:endParaRPr sz="800">
              <a:latin typeface="Roboto Serif"/>
              <a:ea typeface="Roboto Serif"/>
              <a:cs typeface="Roboto Serif"/>
              <a:sym typeface="Roboto Serif"/>
            </a:endParaRPr>
          </a:p>
          <a:p>
            <a:pPr marL="0" lvl="0" indent="0" algn="l" rtl="0">
              <a:lnSpc>
                <a:spcPct val="115000"/>
              </a:lnSpc>
              <a:spcBef>
                <a:spcPts val="1000"/>
              </a:spcBef>
              <a:spcAft>
                <a:spcPts val="0"/>
              </a:spcAft>
              <a:buNone/>
            </a:pPr>
            <a:r>
              <a:rPr lang="en-US" sz="2000">
                <a:latin typeface="Roboto Serif"/>
                <a:ea typeface="Roboto Serif"/>
                <a:cs typeface="Roboto Serif"/>
                <a:sym typeface="Roboto Serif"/>
              </a:rPr>
              <a:t>Whenever someone perceived female apologizes before speaking she is acting in a manner that </a:t>
            </a:r>
            <a:r>
              <a:rPr lang="en-US" sz="2000" i="1">
                <a:solidFill>
                  <a:srgbClr val="274E13"/>
                </a:solidFill>
                <a:latin typeface="Roboto Serif"/>
                <a:ea typeface="Roboto Serif"/>
                <a:cs typeface="Roboto Serif"/>
                <a:sym typeface="Roboto Serif"/>
              </a:rPr>
              <a:t>conforms</a:t>
            </a:r>
            <a:r>
              <a:rPr lang="en-US" sz="2000">
                <a:latin typeface="Roboto Serif"/>
                <a:ea typeface="Roboto Serif"/>
                <a:cs typeface="Roboto Serif"/>
                <a:sym typeface="Roboto Serif"/>
              </a:rPr>
              <a:t> to the gender stereotypes of her perceived sex status, and when she fails to apologize before speaking she is acting in a manner that is </a:t>
            </a:r>
            <a:r>
              <a:rPr lang="en-US" sz="2000" i="1">
                <a:solidFill>
                  <a:srgbClr val="274E13"/>
                </a:solidFill>
                <a:latin typeface="Roboto Serif"/>
                <a:ea typeface="Roboto Serif"/>
                <a:cs typeface="Roboto Serif"/>
                <a:sym typeface="Roboto Serif"/>
              </a:rPr>
              <a:t>non-conforming</a:t>
            </a:r>
            <a:r>
              <a:rPr lang="en-US" sz="2000">
                <a:latin typeface="Roboto Serif"/>
                <a:ea typeface="Roboto Serif"/>
                <a:cs typeface="Roboto Serif"/>
                <a:sym typeface="Roboto Serif"/>
              </a:rPr>
              <a:t> to the gender stereotypes of her perceived sex status.</a:t>
            </a:r>
            <a:endParaRPr sz="2000">
              <a:latin typeface="Roboto Serif"/>
              <a:ea typeface="Roboto Serif"/>
              <a:cs typeface="Roboto Serif"/>
              <a:sym typeface="Roboto Serif"/>
            </a:endParaRPr>
          </a:p>
          <a:p>
            <a:pPr marL="0" lvl="0" indent="0" algn="l" rtl="0">
              <a:lnSpc>
                <a:spcPct val="115000"/>
              </a:lnSpc>
              <a:spcBef>
                <a:spcPts val="1000"/>
              </a:spcBef>
              <a:spcAft>
                <a:spcPts val="0"/>
              </a:spcAft>
              <a:buNone/>
            </a:pPr>
            <a:endParaRPr sz="800">
              <a:latin typeface="Roboto Serif"/>
              <a:ea typeface="Roboto Serif"/>
              <a:cs typeface="Roboto Serif"/>
              <a:sym typeface="Roboto Serif"/>
            </a:endParaRPr>
          </a:p>
          <a:p>
            <a:pPr marL="0" lvl="0" indent="0" algn="l" rtl="0">
              <a:lnSpc>
                <a:spcPct val="115000"/>
              </a:lnSpc>
              <a:spcBef>
                <a:spcPts val="1000"/>
              </a:spcBef>
              <a:spcAft>
                <a:spcPts val="0"/>
              </a:spcAft>
              <a:buNone/>
            </a:pPr>
            <a:r>
              <a:rPr lang="en-US" sz="2000">
                <a:latin typeface="Roboto Serif"/>
                <a:ea typeface="Roboto Serif"/>
                <a:cs typeface="Roboto Serif"/>
                <a:sym typeface="Roboto Serif"/>
              </a:rPr>
              <a:t>The variable {conforming, non-conforming} is </a:t>
            </a:r>
            <a:r>
              <a:rPr lang="en-US" sz="2000" b="1" u="sng">
                <a:solidFill>
                  <a:srgbClr val="274E13"/>
                </a:solidFill>
                <a:latin typeface="Roboto Serif"/>
                <a:ea typeface="Roboto Serif"/>
                <a:cs typeface="Roboto Serif"/>
                <a:sym typeface="Roboto Serif"/>
              </a:rPr>
              <a:t>relationally defined and not independently intervenable</a:t>
            </a:r>
            <a:r>
              <a:rPr lang="en-US" sz="2000">
                <a:solidFill>
                  <a:srgbClr val="274E13"/>
                </a:solidFill>
                <a:latin typeface="Roboto Serif"/>
                <a:ea typeface="Roboto Serif"/>
                <a:cs typeface="Roboto Serif"/>
                <a:sym typeface="Roboto Serif"/>
              </a:rPr>
              <a:t>.</a:t>
            </a:r>
            <a:endParaRPr sz="2000">
              <a:solidFill>
                <a:srgbClr val="274E13"/>
              </a:solidFill>
              <a:latin typeface="Roboto Serif"/>
              <a:ea typeface="Roboto Serif"/>
              <a:cs typeface="Roboto Serif"/>
              <a:sym typeface="Roboto Serif"/>
            </a:endParaRPr>
          </a:p>
        </p:txBody>
      </p:sp>
      <p:pic>
        <p:nvPicPr>
          <p:cNvPr id="774" name="Google Shape;774;p80"/>
          <p:cNvPicPr preferRelativeResize="0"/>
          <p:nvPr/>
        </p:nvPicPr>
        <p:blipFill>
          <a:blip r:embed="rId3">
            <a:alphaModFix/>
          </a:blip>
          <a:stretch>
            <a:fillRect/>
          </a:stretch>
        </p:blipFill>
        <p:spPr>
          <a:xfrm>
            <a:off x="8426975" y="1233550"/>
            <a:ext cx="3231625" cy="1780203"/>
          </a:xfrm>
          <a:prstGeom prst="rect">
            <a:avLst/>
          </a:prstGeom>
          <a:noFill/>
          <a:ln>
            <a:noFill/>
          </a:ln>
        </p:spPr>
      </p:pic>
      <p:sp>
        <p:nvSpPr>
          <p:cNvPr id="775" name="Google Shape;775;p8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93</a:t>
            </a:fld>
            <a:endParaRPr/>
          </a:p>
        </p:txBody>
      </p:sp>
      <p:sp>
        <p:nvSpPr>
          <p:cNvPr id="776" name="Google Shape;776;p80"/>
          <p:cNvSpPr txBox="1">
            <a:spLocks noGrp="1"/>
          </p:cNvSpPr>
          <p:nvPr>
            <p:ph type="title"/>
          </p:nvPr>
        </p:nvSpPr>
        <p:spPr>
          <a:xfrm>
            <a:off x="457200" y="136525"/>
            <a:ext cx="11277600" cy="1311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100">
                <a:solidFill>
                  <a:srgbClr val="0B5394"/>
                </a:solidFill>
              </a:rPr>
              <a:t>The variables</a:t>
            </a:r>
            <a:r>
              <a:rPr lang="en-US" sz="2900"/>
              <a:t> </a:t>
            </a:r>
            <a:r>
              <a:rPr lang="en-US" sz="2900">
                <a:solidFill>
                  <a:srgbClr val="00B050"/>
                </a:solidFill>
              </a:rPr>
              <a:t>A</a:t>
            </a:r>
            <a:r>
              <a:rPr lang="en-US" sz="2900" baseline="-25000">
                <a:solidFill>
                  <a:srgbClr val="00B050"/>
                </a:solidFill>
              </a:rPr>
              <a:t>M</a:t>
            </a:r>
            <a:r>
              <a:rPr lang="en-US" sz="2900"/>
              <a:t> </a:t>
            </a:r>
            <a:r>
              <a:rPr lang="en-US" sz="3100">
                <a:solidFill>
                  <a:srgbClr val="0B5394"/>
                </a:solidFill>
              </a:rPr>
              <a:t>and</a:t>
            </a:r>
            <a:r>
              <a:rPr lang="en-US" sz="2900"/>
              <a:t> </a:t>
            </a:r>
            <a:r>
              <a:rPr lang="en-US" sz="2900">
                <a:solidFill>
                  <a:srgbClr val="FF0000"/>
                </a:solidFill>
              </a:rPr>
              <a:t>A</a:t>
            </a:r>
            <a:r>
              <a:rPr lang="en-US" sz="2900" baseline="-25000">
                <a:solidFill>
                  <a:srgbClr val="FF0000"/>
                </a:solidFill>
              </a:rPr>
              <a:t>Z</a:t>
            </a:r>
            <a:r>
              <a:rPr lang="en-US" sz="2900"/>
              <a:t> </a:t>
            </a:r>
            <a:r>
              <a:rPr lang="en-US" sz="3100">
                <a:solidFill>
                  <a:srgbClr val="0B5394"/>
                </a:solidFill>
              </a:rPr>
              <a:t>pick out specific entities in the world…</a:t>
            </a:r>
            <a:endParaRPr sz="3100">
              <a:solidFill>
                <a:srgbClr val="0B5394"/>
              </a:solidFill>
            </a:endParaRPr>
          </a:p>
        </p:txBody>
      </p:sp>
      <p:sp>
        <p:nvSpPr>
          <p:cNvPr id="777" name="Google Shape;777;p80"/>
          <p:cNvSpPr txBox="1"/>
          <p:nvPr/>
        </p:nvSpPr>
        <p:spPr>
          <a:xfrm>
            <a:off x="0" y="6453150"/>
            <a:ext cx="121920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B7B7B7"/>
                </a:solidFill>
                <a:latin typeface="Roboto Serif"/>
                <a:ea typeface="Roboto Serif"/>
                <a:cs typeface="Roboto Serif"/>
                <a:sym typeface="Roboto Serif"/>
              </a:rPr>
              <a:t>Recap		Mediation Model of Discrimination</a:t>
            </a:r>
            <a:r>
              <a:rPr lang="en-US" sz="900" b="1">
                <a:solidFill>
                  <a:srgbClr val="0070C0"/>
                </a:solidFill>
                <a:latin typeface="Roboto Serif"/>
                <a:ea typeface="Roboto Serif"/>
                <a:cs typeface="Roboto Serif"/>
                <a:sym typeface="Roboto Serif"/>
              </a:rPr>
              <a:t>	</a:t>
            </a:r>
            <a:r>
              <a:rPr lang="en-US" sz="900">
                <a:solidFill>
                  <a:srgbClr val="B7B7B7"/>
                </a:solidFill>
                <a:latin typeface="Roboto Serif"/>
                <a:ea typeface="Roboto Serif"/>
                <a:cs typeface="Roboto Serif"/>
                <a:sym typeface="Roboto Serif"/>
              </a:rPr>
              <a:t>	</a:t>
            </a:r>
            <a:r>
              <a:rPr lang="en-US" sz="900" b="1">
                <a:solidFill>
                  <a:srgbClr val="0070C0"/>
                </a:solidFill>
                <a:latin typeface="Roboto Serif"/>
                <a:ea typeface="Roboto Serif"/>
                <a:cs typeface="Roboto Serif"/>
                <a:sym typeface="Roboto Serif"/>
              </a:rPr>
              <a:t>Examples &amp; Responses</a:t>
            </a:r>
            <a:r>
              <a:rPr lang="en-US" sz="900" b="1">
                <a:solidFill>
                  <a:srgbClr val="B7B7B7"/>
                </a:solidFill>
                <a:latin typeface="Roboto Serif"/>
                <a:ea typeface="Roboto Serif"/>
                <a:cs typeface="Roboto Serif"/>
                <a:sym typeface="Roboto Serif"/>
              </a:rPr>
              <a:t>	</a:t>
            </a:r>
            <a:r>
              <a:rPr lang="en-US" sz="900">
                <a:solidFill>
                  <a:srgbClr val="B7B7B7"/>
                </a:solidFill>
                <a:latin typeface="Roboto Serif"/>
                <a:ea typeface="Roboto Serif"/>
                <a:cs typeface="Roboto Serif"/>
                <a:sym typeface="Roboto Serif"/>
              </a:rPr>
              <a:t>	Assumptions</a:t>
            </a:r>
            <a:endParaRPr sz="900">
              <a:solidFill>
                <a:srgbClr val="CCCCCC"/>
              </a:solidFill>
              <a:latin typeface="Roboto Serif"/>
              <a:ea typeface="Roboto Serif"/>
              <a:cs typeface="Roboto Serif"/>
              <a:sym typeface="Roboto Serif"/>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Shape 782"/>
        <p:cNvGrpSpPr/>
        <p:nvPr/>
      </p:nvGrpSpPr>
      <p:grpSpPr>
        <a:xfrm>
          <a:off x="0" y="0"/>
          <a:ext cx="0" cy="0"/>
          <a:chOff x="0" y="0"/>
          <a:chExt cx="0" cy="0"/>
        </a:xfrm>
      </p:grpSpPr>
      <p:sp>
        <p:nvSpPr>
          <p:cNvPr id="783" name="Google Shape;783;p81"/>
          <p:cNvSpPr txBox="1">
            <a:spLocks noGrp="1"/>
          </p:cNvSpPr>
          <p:nvPr>
            <p:ph type="body" idx="1"/>
          </p:nvPr>
        </p:nvSpPr>
        <p:spPr>
          <a:xfrm>
            <a:off x="457200" y="1447825"/>
            <a:ext cx="7851000" cy="4953000"/>
          </a:xfrm>
          <a:prstGeom prst="rect">
            <a:avLst/>
          </a:prstGeom>
        </p:spPr>
        <p:txBody>
          <a:bodyPr spcFirstLastPara="1" wrap="square" lIns="91425" tIns="45700" rIns="91425" bIns="45700" anchor="t" anchorCtr="0">
            <a:noAutofit/>
          </a:bodyPr>
          <a:lstStyle/>
          <a:p>
            <a:pPr marL="0" lvl="0" indent="0" algn="l" rtl="0">
              <a:lnSpc>
                <a:spcPct val="115000"/>
              </a:lnSpc>
              <a:spcBef>
                <a:spcPts val="1000"/>
              </a:spcBef>
              <a:spcAft>
                <a:spcPts val="0"/>
              </a:spcAft>
              <a:buNone/>
            </a:pPr>
            <a:r>
              <a:rPr lang="en-US" sz="2100" b="1" u="sng">
                <a:latin typeface="Roboto Serif"/>
                <a:ea typeface="Roboto Serif"/>
                <a:cs typeface="Roboto Serif"/>
                <a:sym typeface="Roboto Serif"/>
              </a:rPr>
              <a:t>Possible objection</a:t>
            </a:r>
            <a:r>
              <a:rPr lang="en-US" sz="2100" b="1">
                <a:latin typeface="Roboto Serif"/>
                <a:ea typeface="Roboto Serif"/>
                <a:cs typeface="Roboto Serif"/>
                <a:sym typeface="Roboto Serif"/>
              </a:rPr>
              <a:t>: </a:t>
            </a:r>
            <a:endParaRPr sz="2100" b="1">
              <a:latin typeface="Roboto Serif"/>
              <a:ea typeface="Roboto Serif"/>
              <a:cs typeface="Roboto Serif"/>
              <a:sym typeface="Roboto Serif"/>
            </a:endParaRPr>
          </a:p>
          <a:p>
            <a:pPr marL="0" lvl="0" indent="0" algn="l" rtl="0">
              <a:lnSpc>
                <a:spcPct val="115000"/>
              </a:lnSpc>
              <a:spcBef>
                <a:spcPts val="1000"/>
              </a:spcBef>
              <a:spcAft>
                <a:spcPts val="0"/>
              </a:spcAft>
              <a:buNone/>
            </a:pPr>
            <a:r>
              <a:rPr lang="en-US" sz="2100">
                <a:latin typeface="Roboto Serif"/>
                <a:ea typeface="Roboto Serif"/>
                <a:cs typeface="Roboto Serif"/>
                <a:sym typeface="Roboto Serif"/>
              </a:rPr>
              <a:t>“In the relevant counterfactual, there is no need to specify that the person is perceived as female (A = f). After all, once we intervene to set A</a:t>
            </a:r>
            <a:r>
              <a:rPr lang="en-US" sz="2100" baseline="-25000">
                <a:latin typeface="Roboto Serif"/>
                <a:ea typeface="Roboto Serif"/>
                <a:cs typeface="Roboto Serif"/>
                <a:sym typeface="Roboto Serif"/>
              </a:rPr>
              <a:t>Z</a:t>
            </a:r>
            <a:r>
              <a:rPr lang="en-US" sz="2100">
                <a:latin typeface="Roboto Serif"/>
                <a:ea typeface="Roboto Serif"/>
                <a:cs typeface="Roboto Serif"/>
                <a:sym typeface="Roboto Serif"/>
              </a:rPr>
              <a:t> to “not apologizing,” Y is sensitive to only that fact. It is not sensitive to “sex” in any extra distinct manner that cannot be decomposed into A</a:t>
            </a:r>
            <a:r>
              <a:rPr lang="en-US" sz="2100" baseline="-25000">
                <a:latin typeface="Roboto Serif"/>
                <a:ea typeface="Roboto Serif"/>
                <a:cs typeface="Roboto Serif"/>
                <a:sym typeface="Roboto Serif"/>
              </a:rPr>
              <a:t>Z</a:t>
            </a:r>
            <a:r>
              <a:rPr lang="en-US" sz="2100">
                <a:latin typeface="Roboto Serif"/>
                <a:ea typeface="Roboto Serif"/>
                <a:cs typeface="Roboto Serif"/>
                <a:sym typeface="Roboto Serif"/>
              </a:rPr>
              <a:t> and A</a:t>
            </a:r>
            <a:r>
              <a:rPr lang="en-US" sz="2100" baseline="-25000">
                <a:latin typeface="Roboto Serif"/>
                <a:ea typeface="Roboto Serif"/>
                <a:cs typeface="Roboto Serif"/>
                <a:sym typeface="Roboto Serif"/>
              </a:rPr>
              <a:t>M</a:t>
            </a:r>
            <a:r>
              <a:rPr lang="en-US" sz="2100">
                <a:latin typeface="Roboto Serif"/>
                <a:ea typeface="Roboto Serif"/>
                <a:cs typeface="Roboto Serif"/>
                <a:sym typeface="Roboto Serif"/>
              </a:rPr>
              <a:t>.”</a:t>
            </a:r>
            <a:endParaRPr sz="2100">
              <a:latin typeface="Roboto Serif"/>
              <a:ea typeface="Roboto Serif"/>
              <a:cs typeface="Roboto Serif"/>
              <a:sym typeface="Roboto Serif"/>
            </a:endParaRPr>
          </a:p>
          <a:p>
            <a:pPr marL="0" lvl="0" indent="0" algn="l" rtl="0">
              <a:lnSpc>
                <a:spcPct val="115000"/>
              </a:lnSpc>
              <a:spcBef>
                <a:spcPts val="1000"/>
              </a:spcBef>
              <a:spcAft>
                <a:spcPts val="0"/>
              </a:spcAft>
              <a:buNone/>
            </a:pPr>
            <a:endParaRPr sz="600">
              <a:latin typeface="Roboto Serif"/>
              <a:ea typeface="Roboto Serif"/>
              <a:cs typeface="Roboto Serif"/>
              <a:sym typeface="Roboto Serif"/>
            </a:endParaRPr>
          </a:p>
          <a:p>
            <a:pPr marL="0" lvl="0" indent="0" algn="l" rtl="0">
              <a:lnSpc>
                <a:spcPct val="115000"/>
              </a:lnSpc>
              <a:spcBef>
                <a:spcPts val="1000"/>
              </a:spcBef>
              <a:spcAft>
                <a:spcPts val="0"/>
              </a:spcAft>
              <a:buNone/>
            </a:pPr>
            <a:r>
              <a:rPr lang="en-US" sz="2100">
                <a:latin typeface="Roboto Serif"/>
                <a:ea typeface="Roboto Serif"/>
                <a:cs typeface="Roboto Serif"/>
                <a:sym typeface="Roboto Serif"/>
              </a:rPr>
              <a:t>E.g., The “non-conforming” part comes from the mismatch of female + not apologizing. </a:t>
            </a:r>
            <a:br>
              <a:rPr lang="en-US" sz="2100">
                <a:latin typeface="Roboto Serif"/>
                <a:ea typeface="Roboto Serif"/>
                <a:cs typeface="Roboto Serif"/>
                <a:sym typeface="Roboto Serif"/>
              </a:rPr>
            </a:br>
            <a:br>
              <a:rPr lang="en-US" sz="700">
                <a:latin typeface="Roboto Serif"/>
                <a:ea typeface="Roboto Serif"/>
                <a:cs typeface="Roboto Serif"/>
                <a:sym typeface="Roboto Serif"/>
              </a:rPr>
            </a:br>
            <a:r>
              <a:rPr lang="en-US" sz="2100">
                <a:latin typeface="Roboto Serif"/>
                <a:ea typeface="Roboto Serif"/>
                <a:cs typeface="Roboto Serif"/>
                <a:sym typeface="Roboto Serif"/>
              </a:rPr>
              <a:t>But we don’t write: Y</a:t>
            </a:r>
            <a:r>
              <a:rPr lang="en-US" sz="2100" baseline="-25000">
                <a:latin typeface="Roboto Serif"/>
                <a:ea typeface="Roboto Serif"/>
                <a:cs typeface="Roboto Serif"/>
                <a:sym typeface="Roboto Serif"/>
              </a:rPr>
              <a:t>i</a:t>
            </a:r>
            <a:r>
              <a:rPr lang="en-US" sz="2100">
                <a:latin typeface="Roboto Serif"/>
                <a:ea typeface="Roboto Serif"/>
                <a:cs typeface="Roboto Serif"/>
                <a:sym typeface="Roboto Serif"/>
              </a:rPr>
              <a:t>(</a:t>
            </a:r>
            <a:r>
              <a:rPr lang="en-US" sz="2100" b="1">
                <a:latin typeface="Roboto Serif"/>
                <a:ea typeface="Roboto Serif"/>
                <a:cs typeface="Roboto Serif"/>
                <a:sym typeface="Roboto Serif"/>
              </a:rPr>
              <a:t>f</a:t>
            </a:r>
            <a:r>
              <a:rPr lang="en-US" sz="2100">
                <a:latin typeface="Roboto Serif"/>
                <a:ea typeface="Roboto Serif"/>
                <a:cs typeface="Roboto Serif"/>
                <a:sym typeface="Roboto Serif"/>
              </a:rPr>
              <a:t>, a</a:t>
            </a:r>
            <a:r>
              <a:rPr lang="en-US" sz="2100" baseline="-25000">
                <a:latin typeface="Roboto Serif"/>
                <a:ea typeface="Roboto Serif"/>
                <a:cs typeface="Roboto Serif"/>
                <a:sym typeface="Roboto Serif"/>
              </a:rPr>
              <a:t>M</a:t>
            </a:r>
            <a:r>
              <a:rPr lang="en-US" sz="2100">
                <a:latin typeface="Roboto Serif"/>
                <a:ea typeface="Roboto Serif"/>
                <a:cs typeface="Roboto Serif"/>
                <a:sym typeface="Roboto Serif"/>
              </a:rPr>
              <a:t>, </a:t>
            </a:r>
            <a:r>
              <a:rPr lang="en-US" sz="2100" b="1">
                <a:latin typeface="Roboto Serif"/>
                <a:ea typeface="Roboto Serif"/>
                <a:cs typeface="Roboto Serif"/>
                <a:sym typeface="Roboto Serif"/>
              </a:rPr>
              <a:t>a’</a:t>
            </a:r>
            <a:r>
              <a:rPr lang="en-US" sz="2100" b="1" baseline="-25000">
                <a:latin typeface="Roboto Serif"/>
                <a:ea typeface="Roboto Serif"/>
                <a:cs typeface="Roboto Serif"/>
                <a:sym typeface="Roboto Serif"/>
              </a:rPr>
              <a:t>Z</a:t>
            </a:r>
            <a:r>
              <a:rPr lang="en-US" sz="2100">
                <a:latin typeface="Roboto Serif"/>
                <a:ea typeface="Roboto Serif"/>
                <a:cs typeface="Roboto Serif"/>
                <a:sym typeface="Roboto Serif"/>
              </a:rPr>
              <a:t>).</a:t>
            </a:r>
            <a:endParaRPr sz="2100">
              <a:latin typeface="Roboto Serif"/>
              <a:ea typeface="Roboto Serif"/>
              <a:cs typeface="Roboto Serif"/>
              <a:sym typeface="Roboto Serif"/>
            </a:endParaRPr>
          </a:p>
          <a:p>
            <a:pPr marL="0" lvl="0" indent="0" algn="l" rtl="0">
              <a:lnSpc>
                <a:spcPct val="115000"/>
              </a:lnSpc>
              <a:spcBef>
                <a:spcPts val="1000"/>
              </a:spcBef>
              <a:spcAft>
                <a:spcPts val="0"/>
              </a:spcAft>
              <a:buNone/>
            </a:pPr>
            <a:r>
              <a:rPr lang="en-US" sz="2100">
                <a:latin typeface="Roboto Serif"/>
                <a:ea typeface="Roboto Serif"/>
                <a:cs typeface="Roboto Serif"/>
                <a:sym typeface="Roboto Serif"/>
              </a:rPr>
              <a:t>We write Y</a:t>
            </a:r>
            <a:r>
              <a:rPr lang="en-US" sz="2100" baseline="-25000">
                <a:latin typeface="Roboto Serif"/>
                <a:ea typeface="Roboto Serif"/>
                <a:cs typeface="Roboto Serif"/>
                <a:sym typeface="Roboto Serif"/>
              </a:rPr>
              <a:t>i</a:t>
            </a:r>
            <a:r>
              <a:rPr lang="en-US" sz="2100">
                <a:latin typeface="Roboto Serif"/>
                <a:ea typeface="Roboto Serif"/>
                <a:cs typeface="Roboto Serif"/>
                <a:sym typeface="Roboto Serif"/>
              </a:rPr>
              <a:t>(</a:t>
            </a:r>
            <a:r>
              <a:rPr lang="en-US" sz="2100" b="1">
                <a:latin typeface="Roboto Serif"/>
                <a:ea typeface="Roboto Serif"/>
                <a:cs typeface="Roboto Serif"/>
                <a:sym typeface="Roboto Serif"/>
              </a:rPr>
              <a:t>a</a:t>
            </a:r>
            <a:r>
              <a:rPr lang="en-US" sz="2100" b="1" baseline="-25000">
                <a:latin typeface="Roboto Serif"/>
                <a:ea typeface="Roboto Serif"/>
                <a:cs typeface="Roboto Serif"/>
                <a:sym typeface="Roboto Serif"/>
              </a:rPr>
              <a:t>M</a:t>
            </a:r>
            <a:r>
              <a:rPr lang="en-US" sz="2100" b="1">
                <a:latin typeface="Roboto Serif"/>
                <a:ea typeface="Roboto Serif"/>
                <a:cs typeface="Roboto Serif"/>
                <a:sym typeface="Roboto Serif"/>
              </a:rPr>
              <a:t>, a’</a:t>
            </a:r>
            <a:r>
              <a:rPr lang="en-US" sz="2100" b="1" baseline="-25000">
                <a:latin typeface="Roboto Serif"/>
                <a:ea typeface="Roboto Serif"/>
                <a:cs typeface="Roboto Serif"/>
                <a:sym typeface="Roboto Serif"/>
              </a:rPr>
              <a:t>Z</a:t>
            </a:r>
            <a:r>
              <a:rPr lang="en-US" sz="2100">
                <a:latin typeface="Roboto Serif"/>
                <a:ea typeface="Roboto Serif"/>
                <a:cs typeface="Roboto Serif"/>
                <a:sym typeface="Roboto Serif"/>
              </a:rPr>
              <a:t>).</a:t>
            </a:r>
            <a:endParaRPr sz="2100">
              <a:latin typeface="Roboto Serif"/>
              <a:ea typeface="Roboto Serif"/>
              <a:cs typeface="Roboto Serif"/>
              <a:sym typeface="Roboto Serif"/>
            </a:endParaRPr>
          </a:p>
        </p:txBody>
      </p:sp>
      <p:sp>
        <p:nvSpPr>
          <p:cNvPr id="784" name="Google Shape;784;p8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94</a:t>
            </a:fld>
            <a:endParaRPr/>
          </a:p>
        </p:txBody>
      </p:sp>
      <p:sp>
        <p:nvSpPr>
          <p:cNvPr id="785" name="Google Shape;785;p81"/>
          <p:cNvSpPr txBox="1">
            <a:spLocks noGrp="1"/>
          </p:cNvSpPr>
          <p:nvPr>
            <p:ph type="title"/>
          </p:nvPr>
        </p:nvSpPr>
        <p:spPr>
          <a:xfrm>
            <a:off x="457200" y="136525"/>
            <a:ext cx="11277600" cy="1311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100">
                <a:solidFill>
                  <a:srgbClr val="0B5394"/>
                </a:solidFill>
              </a:rPr>
              <a:t>The variables</a:t>
            </a:r>
            <a:r>
              <a:rPr lang="en-US" sz="2900"/>
              <a:t> </a:t>
            </a:r>
            <a:r>
              <a:rPr lang="en-US" sz="2900">
                <a:solidFill>
                  <a:srgbClr val="00B050"/>
                </a:solidFill>
              </a:rPr>
              <a:t>A</a:t>
            </a:r>
            <a:r>
              <a:rPr lang="en-US" sz="2900" baseline="-25000">
                <a:solidFill>
                  <a:srgbClr val="00B050"/>
                </a:solidFill>
              </a:rPr>
              <a:t>M</a:t>
            </a:r>
            <a:r>
              <a:rPr lang="en-US" sz="2900"/>
              <a:t> </a:t>
            </a:r>
            <a:r>
              <a:rPr lang="en-US" sz="3100">
                <a:solidFill>
                  <a:srgbClr val="0B5394"/>
                </a:solidFill>
              </a:rPr>
              <a:t>and</a:t>
            </a:r>
            <a:r>
              <a:rPr lang="en-US" sz="2900"/>
              <a:t> </a:t>
            </a:r>
            <a:r>
              <a:rPr lang="en-US" sz="2900">
                <a:solidFill>
                  <a:srgbClr val="FF0000"/>
                </a:solidFill>
              </a:rPr>
              <a:t>A</a:t>
            </a:r>
            <a:r>
              <a:rPr lang="en-US" sz="2900" baseline="-25000">
                <a:solidFill>
                  <a:srgbClr val="FF0000"/>
                </a:solidFill>
              </a:rPr>
              <a:t>Z</a:t>
            </a:r>
            <a:r>
              <a:rPr lang="en-US" sz="2900"/>
              <a:t> </a:t>
            </a:r>
            <a:r>
              <a:rPr lang="en-US" sz="3100">
                <a:solidFill>
                  <a:srgbClr val="0B5394"/>
                </a:solidFill>
              </a:rPr>
              <a:t>pick out specific entities in the world…</a:t>
            </a:r>
            <a:endParaRPr sz="3100">
              <a:solidFill>
                <a:srgbClr val="0B5394"/>
              </a:solidFill>
            </a:endParaRPr>
          </a:p>
        </p:txBody>
      </p:sp>
      <p:pic>
        <p:nvPicPr>
          <p:cNvPr id="786" name="Google Shape;786;p81"/>
          <p:cNvPicPr preferRelativeResize="0"/>
          <p:nvPr/>
        </p:nvPicPr>
        <p:blipFill>
          <a:blip r:embed="rId3">
            <a:alphaModFix/>
          </a:blip>
          <a:stretch>
            <a:fillRect/>
          </a:stretch>
        </p:blipFill>
        <p:spPr>
          <a:xfrm>
            <a:off x="8426975" y="1233550"/>
            <a:ext cx="3231625" cy="1780203"/>
          </a:xfrm>
          <a:prstGeom prst="rect">
            <a:avLst/>
          </a:prstGeom>
          <a:noFill/>
          <a:ln>
            <a:noFill/>
          </a:ln>
        </p:spPr>
      </p:pic>
      <p:sp>
        <p:nvSpPr>
          <p:cNvPr id="787" name="Google Shape;787;p81"/>
          <p:cNvSpPr txBox="1"/>
          <p:nvPr/>
        </p:nvSpPr>
        <p:spPr>
          <a:xfrm>
            <a:off x="0" y="6453150"/>
            <a:ext cx="121920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B7B7B7"/>
                </a:solidFill>
                <a:latin typeface="Roboto Serif"/>
                <a:ea typeface="Roboto Serif"/>
                <a:cs typeface="Roboto Serif"/>
                <a:sym typeface="Roboto Serif"/>
              </a:rPr>
              <a:t>Recap		Mediation Model of Discrimination</a:t>
            </a:r>
            <a:r>
              <a:rPr lang="en-US" sz="900" b="1">
                <a:solidFill>
                  <a:srgbClr val="0070C0"/>
                </a:solidFill>
                <a:latin typeface="Roboto Serif"/>
                <a:ea typeface="Roboto Serif"/>
                <a:cs typeface="Roboto Serif"/>
                <a:sym typeface="Roboto Serif"/>
              </a:rPr>
              <a:t>	</a:t>
            </a:r>
            <a:r>
              <a:rPr lang="en-US" sz="900">
                <a:solidFill>
                  <a:srgbClr val="B7B7B7"/>
                </a:solidFill>
                <a:latin typeface="Roboto Serif"/>
                <a:ea typeface="Roboto Serif"/>
                <a:cs typeface="Roboto Serif"/>
                <a:sym typeface="Roboto Serif"/>
              </a:rPr>
              <a:t>	</a:t>
            </a:r>
            <a:r>
              <a:rPr lang="en-US" sz="900" b="1">
                <a:solidFill>
                  <a:srgbClr val="0070C0"/>
                </a:solidFill>
                <a:latin typeface="Roboto Serif"/>
                <a:ea typeface="Roboto Serif"/>
                <a:cs typeface="Roboto Serif"/>
                <a:sym typeface="Roboto Serif"/>
              </a:rPr>
              <a:t>Examples &amp; Responses</a:t>
            </a:r>
            <a:r>
              <a:rPr lang="en-US" sz="900" b="1">
                <a:solidFill>
                  <a:srgbClr val="B7B7B7"/>
                </a:solidFill>
                <a:latin typeface="Roboto Serif"/>
                <a:ea typeface="Roboto Serif"/>
                <a:cs typeface="Roboto Serif"/>
                <a:sym typeface="Roboto Serif"/>
              </a:rPr>
              <a:t>	</a:t>
            </a:r>
            <a:r>
              <a:rPr lang="en-US" sz="900">
                <a:solidFill>
                  <a:srgbClr val="B7B7B7"/>
                </a:solidFill>
                <a:latin typeface="Roboto Serif"/>
                <a:ea typeface="Roboto Serif"/>
                <a:cs typeface="Roboto Serif"/>
                <a:sym typeface="Roboto Serif"/>
              </a:rPr>
              <a:t>	Assumptions</a:t>
            </a:r>
            <a:endParaRPr sz="900">
              <a:solidFill>
                <a:srgbClr val="CCCCCC"/>
              </a:solidFill>
              <a:latin typeface="Roboto Serif"/>
              <a:ea typeface="Roboto Serif"/>
              <a:cs typeface="Roboto Serif"/>
              <a:sym typeface="Roboto Serif"/>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Shape 792"/>
        <p:cNvGrpSpPr/>
        <p:nvPr/>
      </p:nvGrpSpPr>
      <p:grpSpPr>
        <a:xfrm>
          <a:off x="0" y="0"/>
          <a:ext cx="0" cy="0"/>
          <a:chOff x="0" y="0"/>
          <a:chExt cx="0" cy="0"/>
        </a:xfrm>
      </p:grpSpPr>
      <p:sp>
        <p:nvSpPr>
          <p:cNvPr id="793" name="Google Shape;793;p82"/>
          <p:cNvSpPr txBox="1">
            <a:spLocks noGrp="1"/>
          </p:cNvSpPr>
          <p:nvPr>
            <p:ph type="body" idx="1"/>
          </p:nvPr>
        </p:nvSpPr>
        <p:spPr>
          <a:xfrm>
            <a:off x="457200" y="1447825"/>
            <a:ext cx="8153400" cy="5256600"/>
          </a:xfrm>
          <a:prstGeom prst="rect">
            <a:avLst/>
          </a:prstGeom>
        </p:spPr>
        <p:txBody>
          <a:bodyPr spcFirstLastPara="1" wrap="square" lIns="91425" tIns="45700" rIns="91425" bIns="45700" anchor="t" anchorCtr="0">
            <a:noAutofit/>
          </a:bodyPr>
          <a:lstStyle/>
          <a:p>
            <a:pPr marL="0" lvl="0" indent="0" algn="l" rtl="0">
              <a:lnSpc>
                <a:spcPct val="115000"/>
              </a:lnSpc>
              <a:spcBef>
                <a:spcPts val="1000"/>
              </a:spcBef>
              <a:spcAft>
                <a:spcPts val="0"/>
              </a:spcAft>
              <a:buNone/>
            </a:pPr>
            <a:r>
              <a:rPr lang="en-US" sz="1900" b="1" u="sng">
                <a:latin typeface="Roboto Serif"/>
                <a:ea typeface="Roboto Serif"/>
                <a:cs typeface="Roboto Serif"/>
                <a:sym typeface="Roboto Serif"/>
              </a:rPr>
              <a:t>The “what exactly are you modeling?” response:</a:t>
            </a:r>
            <a:endParaRPr sz="1900" b="1" u="sng">
              <a:latin typeface="Roboto Serif"/>
              <a:ea typeface="Roboto Serif"/>
              <a:cs typeface="Roboto Serif"/>
              <a:sym typeface="Roboto Serif"/>
            </a:endParaRPr>
          </a:p>
          <a:p>
            <a:pPr marL="0" marR="0" lvl="0" indent="0" algn="l" rtl="0">
              <a:lnSpc>
                <a:spcPct val="115000"/>
              </a:lnSpc>
              <a:spcBef>
                <a:spcPts val="1000"/>
              </a:spcBef>
              <a:spcAft>
                <a:spcPts val="0"/>
              </a:spcAft>
              <a:buNone/>
            </a:pPr>
            <a:r>
              <a:rPr lang="en-US" sz="1900">
                <a:latin typeface="Roboto Serif"/>
                <a:ea typeface="Roboto Serif"/>
                <a:cs typeface="Roboto Serif"/>
                <a:sym typeface="Roboto Serif"/>
              </a:rPr>
              <a:t>That’s fair enough </a:t>
            </a:r>
            <a:r>
              <a:rPr lang="en-US" sz="1900" i="1">
                <a:solidFill>
                  <a:srgbClr val="274E13"/>
                </a:solidFill>
                <a:latin typeface="Roboto Serif"/>
                <a:ea typeface="Roboto Serif"/>
                <a:cs typeface="Roboto Serif"/>
                <a:sym typeface="Roboto Serif"/>
              </a:rPr>
              <a:t>as you’ve drawn your </a:t>
            </a:r>
            <a:r>
              <a:rPr lang="en-US" sz="1900" i="1" u="sng">
                <a:solidFill>
                  <a:srgbClr val="274E13"/>
                </a:solidFill>
                <a:latin typeface="Roboto Serif"/>
                <a:ea typeface="Roboto Serif"/>
                <a:cs typeface="Roboto Serif"/>
                <a:sym typeface="Roboto Serif"/>
              </a:rPr>
              <a:t>model</a:t>
            </a:r>
            <a:r>
              <a:rPr lang="en-US" sz="1900">
                <a:solidFill>
                  <a:srgbClr val="274E13"/>
                </a:solidFill>
                <a:latin typeface="Roboto Serif"/>
                <a:ea typeface="Roboto Serif"/>
                <a:cs typeface="Roboto Serif"/>
                <a:sym typeface="Roboto Serif"/>
              </a:rPr>
              <a:t>.</a:t>
            </a:r>
            <a:r>
              <a:rPr lang="en-US" sz="1900">
                <a:latin typeface="Roboto Serif"/>
                <a:ea typeface="Roboto Serif"/>
                <a:cs typeface="Roboto Serif"/>
                <a:sym typeface="Roboto Serif"/>
              </a:rPr>
              <a:t> But </a:t>
            </a:r>
            <a:br>
              <a:rPr lang="en-US" sz="1900">
                <a:latin typeface="Roboto Serif"/>
                <a:ea typeface="Roboto Serif"/>
                <a:cs typeface="Roboto Serif"/>
                <a:sym typeface="Roboto Serif"/>
              </a:rPr>
            </a:br>
            <a:r>
              <a:rPr lang="en-US" sz="1900">
                <a:latin typeface="Roboto Serif"/>
                <a:ea typeface="Roboto Serif"/>
                <a:cs typeface="Roboto Serif"/>
                <a:sym typeface="Roboto Serif"/>
              </a:rPr>
              <a:t>models are just representations that help us formally define counterfactuals. </a:t>
            </a:r>
            <a:br>
              <a:rPr lang="en-US" sz="1900">
                <a:latin typeface="Roboto Serif"/>
                <a:ea typeface="Roboto Serif"/>
                <a:cs typeface="Roboto Serif"/>
                <a:sym typeface="Roboto Serif"/>
              </a:rPr>
            </a:br>
            <a:br>
              <a:rPr lang="en-US" sz="1900">
                <a:latin typeface="Roboto Serif"/>
                <a:ea typeface="Roboto Serif"/>
                <a:cs typeface="Roboto Serif"/>
                <a:sym typeface="Roboto Serif"/>
              </a:rPr>
            </a:br>
            <a:r>
              <a:rPr lang="en-US" sz="1900">
                <a:latin typeface="Roboto Serif"/>
                <a:ea typeface="Roboto Serif"/>
                <a:cs typeface="Roboto Serif"/>
                <a:sym typeface="Roboto Serif"/>
              </a:rPr>
              <a:t>What we actually care about what the actual CF state of affairs </a:t>
            </a:r>
            <a:r>
              <a:rPr lang="en-US" sz="1900" i="1">
                <a:latin typeface="Roboto Serif"/>
                <a:ea typeface="Roboto Serif"/>
                <a:cs typeface="Roboto Serif"/>
                <a:sym typeface="Roboto Serif"/>
              </a:rPr>
              <a:t>is</a:t>
            </a:r>
            <a:r>
              <a:rPr lang="en-US" sz="1900">
                <a:latin typeface="Roboto Serif"/>
                <a:ea typeface="Roboto Serif"/>
                <a:cs typeface="Roboto Serif"/>
                <a:sym typeface="Roboto Serif"/>
              </a:rPr>
              <a:t>. What are we exactly to imagine is the case in the specified CF? A disembodied voice devoid of any gendered markers apologizing vs. not apologizing? </a:t>
            </a:r>
            <a:endParaRPr sz="1900">
              <a:latin typeface="Roboto Serif"/>
              <a:ea typeface="Roboto Serif"/>
              <a:cs typeface="Roboto Serif"/>
              <a:sym typeface="Roboto Serif"/>
            </a:endParaRPr>
          </a:p>
          <a:p>
            <a:pPr marL="0" marR="0" lvl="0" indent="0" algn="l" rtl="0">
              <a:lnSpc>
                <a:spcPct val="115000"/>
              </a:lnSpc>
              <a:spcBef>
                <a:spcPts val="1000"/>
              </a:spcBef>
              <a:spcAft>
                <a:spcPts val="0"/>
              </a:spcAft>
              <a:buNone/>
            </a:pPr>
            <a:endParaRPr sz="1900">
              <a:latin typeface="Roboto Serif"/>
              <a:ea typeface="Roboto Serif"/>
              <a:cs typeface="Roboto Serif"/>
              <a:sym typeface="Roboto Serif"/>
            </a:endParaRPr>
          </a:p>
          <a:p>
            <a:pPr marL="0" marR="0" lvl="0" indent="0" algn="l" rtl="0">
              <a:lnSpc>
                <a:spcPct val="115000"/>
              </a:lnSpc>
              <a:spcBef>
                <a:spcPts val="1000"/>
              </a:spcBef>
              <a:spcAft>
                <a:spcPts val="0"/>
              </a:spcAft>
              <a:buNone/>
            </a:pPr>
            <a:r>
              <a:rPr lang="en-US" sz="1900">
                <a:latin typeface="Roboto Serif"/>
                <a:ea typeface="Roboto Serif"/>
                <a:cs typeface="Roboto Serif"/>
                <a:sym typeface="Roboto Serif"/>
              </a:rPr>
              <a:t>If your model cannot specify the </a:t>
            </a:r>
            <a:r>
              <a:rPr lang="en-US" sz="1900">
                <a:solidFill>
                  <a:srgbClr val="274E13"/>
                </a:solidFill>
                <a:latin typeface="Roboto Serif"/>
                <a:ea typeface="Roboto Serif"/>
                <a:cs typeface="Roboto Serif"/>
                <a:sym typeface="Roboto Serif"/>
              </a:rPr>
              <a:t>*truth conditions*</a:t>
            </a:r>
            <a:r>
              <a:rPr lang="en-US" sz="1900">
                <a:latin typeface="Roboto Serif"/>
                <a:ea typeface="Roboto Serif"/>
                <a:cs typeface="Roboto Serif"/>
                <a:sym typeface="Roboto Serif"/>
              </a:rPr>
              <a:t> of the counterfactuals, then it is a deficiency of your model to provide a reasonable model for question being asked.</a:t>
            </a:r>
            <a:endParaRPr sz="1900">
              <a:latin typeface="Roboto Serif"/>
              <a:ea typeface="Roboto Serif"/>
              <a:cs typeface="Roboto Serif"/>
              <a:sym typeface="Roboto Serif"/>
            </a:endParaRPr>
          </a:p>
        </p:txBody>
      </p:sp>
      <p:sp>
        <p:nvSpPr>
          <p:cNvPr id="794" name="Google Shape;794;p8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95</a:t>
            </a:fld>
            <a:endParaRPr/>
          </a:p>
        </p:txBody>
      </p:sp>
      <p:sp>
        <p:nvSpPr>
          <p:cNvPr id="795" name="Google Shape;795;p82"/>
          <p:cNvSpPr txBox="1">
            <a:spLocks noGrp="1"/>
          </p:cNvSpPr>
          <p:nvPr>
            <p:ph type="title"/>
          </p:nvPr>
        </p:nvSpPr>
        <p:spPr>
          <a:xfrm>
            <a:off x="457200" y="136525"/>
            <a:ext cx="11277600" cy="1311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100">
                <a:solidFill>
                  <a:srgbClr val="0B5394"/>
                </a:solidFill>
              </a:rPr>
              <a:t>The variables</a:t>
            </a:r>
            <a:r>
              <a:rPr lang="en-US" sz="2900"/>
              <a:t> </a:t>
            </a:r>
            <a:r>
              <a:rPr lang="en-US" sz="2900">
                <a:solidFill>
                  <a:srgbClr val="00B050"/>
                </a:solidFill>
              </a:rPr>
              <a:t>A</a:t>
            </a:r>
            <a:r>
              <a:rPr lang="en-US" sz="2900" baseline="-25000">
                <a:solidFill>
                  <a:srgbClr val="00B050"/>
                </a:solidFill>
              </a:rPr>
              <a:t>M</a:t>
            </a:r>
            <a:r>
              <a:rPr lang="en-US" sz="2900"/>
              <a:t> </a:t>
            </a:r>
            <a:r>
              <a:rPr lang="en-US" sz="3100">
                <a:solidFill>
                  <a:srgbClr val="0B5394"/>
                </a:solidFill>
              </a:rPr>
              <a:t>and</a:t>
            </a:r>
            <a:r>
              <a:rPr lang="en-US" sz="2900"/>
              <a:t> </a:t>
            </a:r>
            <a:r>
              <a:rPr lang="en-US" sz="2900">
                <a:solidFill>
                  <a:srgbClr val="FF0000"/>
                </a:solidFill>
              </a:rPr>
              <a:t>A</a:t>
            </a:r>
            <a:r>
              <a:rPr lang="en-US" sz="2900" baseline="-25000">
                <a:solidFill>
                  <a:srgbClr val="FF0000"/>
                </a:solidFill>
              </a:rPr>
              <a:t>Z</a:t>
            </a:r>
            <a:r>
              <a:rPr lang="en-US" sz="2900"/>
              <a:t> </a:t>
            </a:r>
            <a:r>
              <a:rPr lang="en-US" sz="3100">
                <a:solidFill>
                  <a:srgbClr val="0B5394"/>
                </a:solidFill>
              </a:rPr>
              <a:t>pick out specific entities in the world…</a:t>
            </a:r>
            <a:endParaRPr sz="3100">
              <a:solidFill>
                <a:srgbClr val="0B5394"/>
              </a:solidFill>
            </a:endParaRPr>
          </a:p>
        </p:txBody>
      </p:sp>
      <p:pic>
        <p:nvPicPr>
          <p:cNvPr id="796" name="Google Shape;796;p82"/>
          <p:cNvPicPr preferRelativeResize="0"/>
          <p:nvPr/>
        </p:nvPicPr>
        <p:blipFill>
          <a:blip r:embed="rId3">
            <a:alphaModFix/>
          </a:blip>
          <a:stretch>
            <a:fillRect/>
          </a:stretch>
        </p:blipFill>
        <p:spPr>
          <a:xfrm>
            <a:off x="8426975" y="1233550"/>
            <a:ext cx="3231625" cy="1780203"/>
          </a:xfrm>
          <a:prstGeom prst="rect">
            <a:avLst/>
          </a:prstGeom>
          <a:noFill/>
          <a:ln>
            <a:noFill/>
          </a:ln>
        </p:spPr>
      </p:pic>
      <p:sp>
        <p:nvSpPr>
          <p:cNvPr id="797" name="Google Shape;797;p82"/>
          <p:cNvSpPr txBox="1"/>
          <p:nvPr/>
        </p:nvSpPr>
        <p:spPr>
          <a:xfrm>
            <a:off x="0" y="6453150"/>
            <a:ext cx="121920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B7B7B7"/>
                </a:solidFill>
                <a:latin typeface="Roboto Serif"/>
                <a:ea typeface="Roboto Serif"/>
                <a:cs typeface="Roboto Serif"/>
                <a:sym typeface="Roboto Serif"/>
              </a:rPr>
              <a:t>Recap		Mediation Model of Discrimination</a:t>
            </a:r>
            <a:r>
              <a:rPr lang="en-US" sz="900" b="1">
                <a:solidFill>
                  <a:srgbClr val="0070C0"/>
                </a:solidFill>
                <a:latin typeface="Roboto Serif"/>
                <a:ea typeface="Roboto Serif"/>
                <a:cs typeface="Roboto Serif"/>
                <a:sym typeface="Roboto Serif"/>
              </a:rPr>
              <a:t>	</a:t>
            </a:r>
            <a:r>
              <a:rPr lang="en-US" sz="900">
                <a:solidFill>
                  <a:srgbClr val="B7B7B7"/>
                </a:solidFill>
                <a:latin typeface="Roboto Serif"/>
                <a:ea typeface="Roboto Serif"/>
                <a:cs typeface="Roboto Serif"/>
                <a:sym typeface="Roboto Serif"/>
              </a:rPr>
              <a:t>	</a:t>
            </a:r>
            <a:r>
              <a:rPr lang="en-US" sz="900" b="1">
                <a:solidFill>
                  <a:srgbClr val="0070C0"/>
                </a:solidFill>
                <a:latin typeface="Roboto Serif"/>
                <a:ea typeface="Roboto Serif"/>
                <a:cs typeface="Roboto Serif"/>
                <a:sym typeface="Roboto Serif"/>
              </a:rPr>
              <a:t>Examples &amp; Responses</a:t>
            </a:r>
            <a:r>
              <a:rPr lang="en-US" sz="900" b="1">
                <a:solidFill>
                  <a:srgbClr val="B7B7B7"/>
                </a:solidFill>
                <a:latin typeface="Roboto Serif"/>
                <a:ea typeface="Roboto Serif"/>
                <a:cs typeface="Roboto Serif"/>
                <a:sym typeface="Roboto Serif"/>
              </a:rPr>
              <a:t>	</a:t>
            </a:r>
            <a:r>
              <a:rPr lang="en-US" sz="900">
                <a:solidFill>
                  <a:srgbClr val="B7B7B7"/>
                </a:solidFill>
                <a:latin typeface="Roboto Serif"/>
                <a:ea typeface="Roboto Serif"/>
                <a:cs typeface="Roboto Serif"/>
                <a:sym typeface="Roboto Serif"/>
              </a:rPr>
              <a:t>	Assumptions</a:t>
            </a:r>
            <a:endParaRPr sz="900">
              <a:solidFill>
                <a:srgbClr val="CCCCCC"/>
              </a:solidFill>
              <a:latin typeface="Roboto Serif"/>
              <a:ea typeface="Roboto Serif"/>
              <a:cs typeface="Roboto Serif"/>
              <a:sym typeface="Roboto Serif"/>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Shape 802"/>
        <p:cNvGrpSpPr/>
        <p:nvPr/>
      </p:nvGrpSpPr>
      <p:grpSpPr>
        <a:xfrm>
          <a:off x="0" y="0"/>
          <a:ext cx="0" cy="0"/>
          <a:chOff x="0" y="0"/>
          <a:chExt cx="0" cy="0"/>
        </a:xfrm>
      </p:grpSpPr>
      <p:sp>
        <p:nvSpPr>
          <p:cNvPr id="803" name="Google Shape;803;p83"/>
          <p:cNvSpPr txBox="1">
            <a:spLocks noGrp="1"/>
          </p:cNvSpPr>
          <p:nvPr>
            <p:ph type="body" idx="1"/>
          </p:nvPr>
        </p:nvSpPr>
        <p:spPr>
          <a:xfrm>
            <a:off x="457200" y="1449600"/>
            <a:ext cx="7802700" cy="4878900"/>
          </a:xfrm>
          <a:prstGeom prst="rect">
            <a:avLst/>
          </a:prstGeom>
        </p:spPr>
        <p:txBody>
          <a:bodyPr spcFirstLastPara="1" wrap="square" lIns="91425" tIns="45700" rIns="91425" bIns="45700" anchor="t" anchorCtr="0">
            <a:noAutofit/>
          </a:bodyPr>
          <a:lstStyle/>
          <a:p>
            <a:pPr marL="0" lvl="0" indent="0" algn="l" rtl="0">
              <a:lnSpc>
                <a:spcPct val="115000"/>
              </a:lnSpc>
              <a:spcBef>
                <a:spcPts val="1000"/>
              </a:spcBef>
              <a:spcAft>
                <a:spcPts val="0"/>
              </a:spcAft>
              <a:buNone/>
            </a:pPr>
            <a:r>
              <a:rPr lang="en-US" sz="1900" b="1" u="sng">
                <a:latin typeface="Roboto Serif"/>
                <a:ea typeface="Roboto Serif"/>
                <a:cs typeface="Roboto Serif"/>
                <a:sym typeface="Roboto Serif"/>
              </a:rPr>
              <a:t>The consistency assumption objection:</a:t>
            </a:r>
            <a:endParaRPr sz="1900" b="1" u="sng">
              <a:latin typeface="Roboto Serif"/>
              <a:ea typeface="Roboto Serif"/>
              <a:cs typeface="Roboto Serif"/>
              <a:sym typeface="Roboto Serif"/>
            </a:endParaRPr>
          </a:p>
          <a:p>
            <a:pPr marL="0" lvl="0" indent="0" algn="l" rtl="0">
              <a:lnSpc>
                <a:spcPct val="115000"/>
              </a:lnSpc>
              <a:spcBef>
                <a:spcPts val="1000"/>
              </a:spcBef>
              <a:spcAft>
                <a:spcPts val="0"/>
              </a:spcAft>
              <a:buNone/>
            </a:pPr>
            <a:r>
              <a:rPr lang="en-US" sz="1900">
                <a:latin typeface="Roboto Serif"/>
                <a:ea typeface="Roboto Serif"/>
                <a:cs typeface="Roboto Serif"/>
                <a:sym typeface="Roboto Serif"/>
              </a:rPr>
              <a:t>The consistency assumption holds that the potential outcome is invariant to the means/method of setting the treatment or ‘version’ of treatment</a:t>
            </a:r>
            <a:endParaRPr sz="1900">
              <a:latin typeface="Roboto Serif"/>
              <a:ea typeface="Roboto Serif"/>
              <a:cs typeface="Roboto Serif"/>
              <a:sym typeface="Roboto Serif"/>
            </a:endParaRPr>
          </a:p>
          <a:p>
            <a:pPr marL="0" lvl="0" indent="0" algn="l" rtl="0">
              <a:lnSpc>
                <a:spcPct val="115000"/>
              </a:lnSpc>
              <a:spcBef>
                <a:spcPts val="1000"/>
              </a:spcBef>
              <a:spcAft>
                <a:spcPts val="0"/>
              </a:spcAft>
              <a:buNone/>
            </a:pPr>
            <a:br>
              <a:rPr lang="en-US" sz="1900">
                <a:latin typeface="Roboto Serif"/>
                <a:ea typeface="Roboto Serif"/>
                <a:cs typeface="Roboto Serif"/>
                <a:sym typeface="Roboto Serif"/>
              </a:rPr>
            </a:br>
            <a:r>
              <a:rPr lang="en-US" sz="1900">
                <a:latin typeface="Roboto Serif"/>
                <a:ea typeface="Roboto Serif"/>
                <a:cs typeface="Roboto Serif"/>
                <a:sym typeface="Roboto Serif"/>
              </a:rPr>
              <a:t>This is expressed as Y(A) = Y . Here Y(A) reads “the random variable Y, had A been intervened on to whatever value A would have naturally attained” (Nabi and Shpitser, 2017).</a:t>
            </a:r>
            <a:endParaRPr sz="1900">
              <a:latin typeface="Roboto Serif"/>
              <a:ea typeface="Roboto Serif"/>
              <a:cs typeface="Roboto Serif"/>
              <a:sym typeface="Roboto Serif"/>
            </a:endParaRPr>
          </a:p>
          <a:p>
            <a:pPr marL="0" lvl="0" indent="0" algn="l" rtl="0">
              <a:lnSpc>
                <a:spcPct val="115000"/>
              </a:lnSpc>
              <a:spcBef>
                <a:spcPts val="1000"/>
              </a:spcBef>
              <a:spcAft>
                <a:spcPts val="0"/>
              </a:spcAft>
              <a:buNone/>
            </a:pPr>
            <a:endParaRPr sz="1900">
              <a:latin typeface="Roboto Serif"/>
              <a:ea typeface="Roboto Serif"/>
              <a:cs typeface="Roboto Serif"/>
              <a:sym typeface="Roboto Serif"/>
            </a:endParaRPr>
          </a:p>
          <a:p>
            <a:pPr marL="0" lvl="0" indent="0" algn="l" rtl="0">
              <a:lnSpc>
                <a:spcPct val="115000"/>
              </a:lnSpc>
              <a:spcBef>
                <a:spcPts val="1000"/>
              </a:spcBef>
              <a:spcAft>
                <a:spcPts val="0"/>
              </a:spcAft>
              <a:buNone/>
            </a:pPr>
            <a:r>
              <a:rPr lang="en-US" sz="1900">
                <a:latin typeface="Roboto Serif"/>
                <a:ea typeface="Roboto Serif"/>
                <a:cs typeface="Roboto Serif"/>
                <a:sym typeface="Roboto Serif"/>
              </a:rPr>
              <a:t>Translation in this context: Whether we intervene to set A</a:t>
            </a:r>
            <a:r>
              <a:rPr lang="en-US" sz="1900" baseline="-25000">
                <a:latin typeface="Roboto Serif"/>
                <a:ea typeface="Roboto Serif"/>
                <a:cs typeface="Roboto Serif"/>
                <a:sym typeface="Roboto Serif"/>
              </a:rPr>
              <a:t>Z</a:t>
            </a:r>
            <a:r>
              <a:rPr lang="en-US" sz="1900">
                <a:latin typeface="Roboto Serif"/>
                <a:ea typeface="Roboto Serif"/>
                <a:cs typeface="Roboto Serif"/>
                <a:sym typeface="Roboto Serif"/>
              </a:rPr>
              <a:t> = “not apologize” vs. letting A</a:t>
            </a:r>
            <a:r>
              <a:rPr lang="en-US" sz="1900" baseline="-25000">
                <a:latin typeface="Roboto Serif"/>
                <a:ea typeface="Roboto Serif"/>
                <a:cs typeface="Roboto Serif"/>
                <a:sym typeface="Roboto Serif"/>
              </a:rPr>
              <a:t>Z</a:t>
            </a:r>
            <a:r>
              <a:rPr lang="en-US" sz="1900">
                <a:latin typeface="Roboto Serif"/>
                <a:ea typeface="Roboto Serif"/>
                <a:cs typeface="Roboto Serif"/>
                <a:sym typeface="Roboto Serif"/>
              </a:rPr>
              <a:t> take its natural state be “not apologize” has no bearing on the causal behavior of A</a:t>
            </a:r>
            <a:r>
              <a:rPr lang="en-US" sz="1900" baseline="-25000">
                <a:latin typeface="Roboto Serif"/>
                <a:ea typeface="Roboto Serif"/>
                <a:cs typeface="Roboto Serif"/>
                <a:sym typeface="Roboto Serif"/>
              </a:rPr>
              <a:t>Z</a:t>
            </a:r>
            <a:r>
              <a:rPr lang="en-US" sz="1900">
                <a:latin typeface="Roboto Serif"/>
                <a:ea typeface="Roboto Serif"/>
                <a:cs typeface="Roboto Serif"/>
                <a:sym typeface="Roboto Serif"/>
              </a:rPr>
              <a:t>. </a:t>
            </a:r>
            <a:endParaRPr sz="1900">
              <a:latin typeface="Roboto Serif"/>
              <a:ea typeface="Roboto Serif"/>
              <a:cs typeface="Roboto Serif"/>
              <a:sym typeface="Roboto Serif"/>
            </a:endParaRPr>
          </a:p>
        </p:txBody>
      </p:sp>
      <p:sp>
        <p:nvSpPr>
          <p:cNvPr id="804" name="Google Shape;804;p8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96</a:t>
            </a:fld>
            <a:endParaRPr/>
          </a:p>
        </p:txBody>
      </p:sp>
      <p:pic>
        <p:nvPicPr>
          <p:cNvPr id="805" name="Google Shape;805;p83"/>
          <p:cNvPicPr preferRelativeResize="0"/>
          <p:nvPr/>
        </p:nvPicPr>
        <p:blipFill>
          <a:blip r:embed="rId3">
            <a:alphaModFix/>
          </a:blip>
          <a:stretch>
            <a:fillRect/>
          </a:stretch>
        </p:blipFill>
        <p:spPr>
          <a:xfrm>
            <a:off x="8426975" y="1233550"/>
            <a:ext cx="3231625" cy="1780203"/>
          </a:xfrm>
          <a:prstGeom prst="rect">
            <a:avLst/>
          </a:prstGeom>
          <a:noFill/>
          <a:ln>
            <a:noFill/>
          </a:ln>
        </p:spPr>
      </p:pic>
      <p:sp>
        <p:nvSpPr>
          <p:cNvPr id="806" name="Google Shape;806;p83"/>
          <p:cNvSpPr txBox="1">
            <a:spLocks noGrp="1"/>
          </p:cNvSpPr>
          <p:nvPr>
            <p:ph type="title"/>
          </p:nvPr>
        </p:nvSpPr>
        <p:spPr>
          <a:xfrm>
            <a:off x="457200" y="136525"/>
            <a:ext cx="11277600" cy="1311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100">
                <a:solidFill>
                  <a:srgbClr val="0B5394"/>
                </a:solidFill>
              </a:rPr>
              <a:t>The variables</a:t>
            </a:r>
            <a:r>
              <a:rPr lang="en-US" sz="2900"/>
              <a:t> </a:t>
            </a:r>
            <a:r>
              <a:rPr lang="en-US" sz="2900">
                <a:solidFill>
                  <a:srgbClr val="00B050"/>
                </a:solidFill>
              </a:rPr>
              <a:t>A</a:t>
            </a:r>
            <a:r>
              <a:rPr lang="en-US" sz="2900" baseline="-25000">
                <a:solidFill>
                  <a:srgbClr val="00B050"/>
                </a:solidFill>
              </a:rPr>
              <a:t>M</a:t>
            </a:r>
            <a:r>
              <a:rPr lang="en-US" sz="2900"/>
              <a:t> </a:t>
            </a:r>
            <a:r>
              <a:rPr lang="en-US" sz="3100">
                <a:solidFill>
                  <a:srgbClr val="0B5394"/>
                </a:solidFill>
              </a:rPr>
              <a:t>and</a:t>
            </a:r>
            <a:r>
              <a:rPr lang="en-US" sz="2900"/>
              <a:t> </a:t>
            </a:r>
            <a:r>
              <a:rPr lang="en-US" sz="2900">
                <a:solidFill>
                  <a:srgbClr val="FF0000"/>
                </a:solidFill>
              </a:rPr>
              <a:t>A</a:t>
            </a:r>
            <a:r>
              <a:rPr lang="en-US" sz="2900" baseline="-25000">
                <a:solidFill>
                  <a:srgbClr val="FF0000"/>
                </a:solidFill>
              </a:rPr>
              <a:t>Z</a:t>
            </a:r>
            <a:r>
              <a:rPr lang="en-US" sz="2900"/>
              <a:t> </a:t>
            </a:r>
            <a:r>
              <a:rPr lang="en-US" sz="3100">
                <a:solidFill>
                  <a:srgbClr val="0B5394"/>
                </a:solidFill>
              </a:rPr>
              <a:t>pick out specific entities in the world…</a:t>
            </a:r>
            <a:endParaRPr sz="3100">
              <a:solidFill>
                <a:srgbClr val="0B5394"/>
              </a:solidFill>
            </a:endParaRPr>
          </a:p>
        </p:txBody>
      </p:sp>
      <p:sp>
        <p:nvSpPr>
          <p:cNvPr id="807" name="Google Shape;807;p83"/>
          <p:cNvSpPr txBox="1"/>
          <p:nvPr/>
        </p:nvSpPr>
        <p:spPr>
          <a:xfrm>
            <a:off x="0" y="6453150"/>
            <a:ext cx="121920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B7B7B7"/>
                </a:solidFill>
                <a:latin typeface="Roboto Serif"/>
                <a:ea typeface="Roboto Serif"/>
                <a:cs typeface="Roboto Serif"/>
                <a:sym typeface="Roboto Serif"/>
              </a:rPr>
              <a:t>Recap		Mediation Model of Discrimination</a:t>
            </a:r>
            <a:r>
              <a:rPr lang="en-US" sz="900" b="1">
                <a:solidFill>
                  <a:srgbClr val="0070C0"/>
                </a:solidFill>
                <a:latin typeface="Roboto Serif"/>
                <a:ea typeface="Roboto Serif"/>
                <a:cs typeface="Roboto Serif"/>
                <a:sym typeface="Roboto Serif"/>
              </a:rPr>
              <a:t>	</a:t>
            </a:r>
            <a:r>
              <a:rPr lang="en-US" sz="900">
                <a:solidFill>
                  <a:srgbClr val="B7B7B7"/>
                </a:solidFill>
                <a:latin typeface="Roboto Serif"/>
                <a:ea typeface="Roboto Serif"/>
                <a:cs typeface="Roboto Serif"/>
                <a:sym typeface="Roboto Serif"/>
              </a:rPr>
              <a:t>	</a:t>
            </a:r>
            <a:r>
              <a:rPr lang="en-US" sz="900" b="1">
                <a:solidFill>
                  <a:srgbClr val="0070C0"/>
                </a:solidFill>
                <a:latin typeface="Roboto Serif"/>
                <a:ea typeface="Roboto Serif"/>
                <a:cs typeface="Roboto Serif"/>
                <a:sym typeface="Roboto Serif"/>
              </a:rPr>
              <a:t>Examples &amp; Responses</a:t>
            </a:r>
            <a:r>
              <a:rPr lang="en-US" sz="900" b="1">
                <a:solidFill>
                  <a:srgbClr val="B7B7B7"/>
                </a:solidFill>
                <a:latin typeface="Roboto Serif"/>
                <a:ea typeface="Roboto Serif"/>
                <a:cs typeface="Roboto Serif"/>
                <a:sym typeface="Roboto Serif"/>
              </a:rPr>
              <a:t>	</a:t>
            </a:r>
            <a:r>
              <a:rPr lang="en-US" sz="900">
                <a:solidFill>
                  <a:srgbClr val="B7B7B7"/>
                </a:solidFill>
                <a:latin typeface="Roboto Serif"/>
                <a:ea typeface="Roboto Serif"/>
                <a:cs typeface="Roboto Serif"/>
                <a:sym typeface="Roboto Serif"/>
              </a:rPr>
              <a:t>	Assumptions</a:t>
            </a:r>
            <a:endParaRPr sz="900">
              <a:solidFill>
                <a:srgbClr val="CCCCCC"/>
              </a:solidFill>
              <a:latin typeface="Roboto Serif"/>
              <a:ea typeface="Roboto Serif"/>
              <a:cs typeface="Roboto Serif"/>
              <a:sym typeface="Roboto Serif"/>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Shape 812"/>
        <p:cNvGrpSpPr/>
        <p:nvPr/>
      </p:nvGrpSpPr>
      <p:grpSpPr>
        <a:xfrm>
          <a:off x="0" y="0"/>
          <a:ext cx="0" cy="0"/>
          <a:chOff x="0" y="0"/>
          <a:chExt cx="0" cy="0"/>
        </a:xfrm>
      </p:grpSpPr>
      <p:sp>
        <p:nvSpPr>
          <p:cNvPr id="813" name="Google Shape;813;p84"/>
          <p:cNvSpPr txBox="1">
            <a:spLocks noGrp="1"/>
          </p:cNvSpPr>
          <p:nvPr>
            <p:ph type="title"/>
          </p:nvPr>
        </p:nvSpPr>
        <p:spPr>
          <a:xfrm>
            <a:off x="457200" y="136525"/>
            <a:ext cx="11277600" cy="1337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100">
                <a:solidFill>
                  <a:srgbClr val="0B5394"/>
                </a:solidFill>
              </a:rPr>
              <a:t>Is consistency violated? </a:t>
            </a:r>
            <a:endParaRPr/>
          </a:p>
        </p:txBody>
      </p:sp>
      <p:sp>
        <p:nvSpPr>
          <p:cNvPr id="814" name="Google Shape;814;p84"/>
          <p:cNvSpPr txBox="1">
            <a:spLocks noGrp="1"/>
          </p:cNvSpPr>
          <p:nvPr>
            <p:ph type="body" idx="1"/>
          </p:nvPr>
        </p:nvSpPr>
        <p:spPr>
          <a:xfrm>
            <a:off x="457200" y="1377825"/>
            <a:ext cx="11277600" cy="5092200"/>
          </a:xfrm>
          <a:prstGeom prst="rect">
            <a:avLst/>
          </a:prstGeom>
        </p:spPr>
        <p:txBody>
          <a:bodyPr spcFirstLastPara="1" wrap="square" lIns="91425" tIns="45700" rIns="91425" bIns="45700" anchor="t" anchorCtr="0">
            <a:noAutofit/>
          </a:bodyPr>
          <a:lstStyle/>
          <a:p>
            <a:pPr marL="0" lvl="0" indent="0" algn="l" rtl="0">
              <a:lnSpc>
                <a:spcPct val="115000"/>
              </a:lnSpc>
              <a:spcBef>
                <a:spcPts val="1000"/>
              </a:spcBef>
              <a:spcAft>
                <a:spcPts val="0"/>
              </a:spcAft>
              <a:buNone/>
            </a:pPr>
            <a:r>
              <a:rPr lang="en-US" sz="2600">
                <a:latin typeface="Roboto Serif"/>
                <a:ea typeface="Roboto Serif"/>
                <a:cs typeface="Roboto Serif"/>
                <a:sym typeface="Roboto Serif"/>
              </a:rPr>
              <a:t>If Y</a:t>
            </a:r>
            <a:r>
              <a:rPr lang="en-US" sz="2600" baseline="-25000">
                <a:latin typeface="Roboto Serif"/>
                <a:ea typeface="Roboto Serif"/>
                <a:cs typeface="Roboto Serif"/>
                <a:sym typeface="Roboto Serif"/>
              </a:rPr>
              <a:t>i</a:t>
            </a:r>
            <a:r>
              <a:rPr lang="en-US" sz="2600">
                <a:latin typeface="Roboto Serif"/>
                <a:ea typeface="Roboto Serif"/>
                <a:cs typeface="Roboto Serif"/>
                <a:sym typeface="Roboto Serif"/>
              </a:rPr>
              <a:t>(a</a:t>
            </a:r>
            <a:r>
              <a:rPr lang="en-US" sz="2600" baseline="-25000">
                <a:latin typeface="Roboto Serif"/>
                <a:ea typeface="Roboto Serif"/>
                <a:cs typeface="Roboto Serif"/>
                <a:sym typeface="Roboto Serif"/>
              </a:rPr>
              <a:t>M</a:t>
            </a:r>
            <a:r>
              <a:rPr lang="en-US" sz="2600">
                <a:latin typeface="Roboto Serif"/>
                <a:ea typeface="Roboto Serif"/>
                <a:cs typeface="Roboto Serif"/>
                <a:sym typeface="Roboto Serif"/>
              </a:rPr>
              <a:t>, a’</a:t>
            </a:r>
            <a:r>
              <a:rPr lang="en-US" sz="2600" baseline="-25000">
                <a:latin typeface="Roboto Serif"/>
                <a:ea typeface="Roboto Serif"/>
                <a:cs typeface="Roboto Serif"/>
                <a:sym typeface="Roboto Serif"/>
              </a:rPr>
              <a:t>Z</a:t>
            </a:r>
            <a:r>
              <a:rPr lang="en-US" sz="2600">
                <a:latin typeface="Roboto Serif"/>
                <a:ea typeface="Roboto Serif"/>
                <a:cs typeface="Roboto Serif"/>
                <a:sym typeface="Roboto Serif"/>
              </a:rPr>
              <a:t>, </a:t>
            </a:r>
            <a:r>
              <a:rPr lang="en-US" sz="2600" u="sng">
                <a:latin typeface="Roboto Serif"/>
                <a:ea typeface="Roboto Serif"/>
                <a:cs typeface="Roboto Serif"/>
                <a:sym typeface="Roboto Serif"/>
              </a:rPr>
              <a:t>non-conforming</a:t>
            </a:r>
            <a:r>
              <a:rPr lang="en-US" sz="2600">
                <a:latin typeface="Roboto Serif"/>
                <a:ea typeface="Roboto Serif"/>
                <a:cs typeface="Roboto Serif"/>
                <a:sym typeface="Roboto Serif"/>
              </a:rPr>
              <a:t>) ≠  Y</a:t>
            </a:r>
            <a:r>
              <a:rPr lang="en-US" sz="2600" baseline="-25000">
                <a:latin typeface="Roboto Serif"/>
                <a:ea typeface="Roboto Serif"/>
                <a:cs typeface="Roboto Serif"/>
                <a:sym typeface="Roboto Serif"/>
              </a:rPr>
              <a:t>i</a:t>
            </a:r>
            <a:r>
              <a:rPr lang="en-US" sz="2600">
                <a:latin typeface="Roboto Serif"/>
                <a:ea typeface="Roboto Serif"/>
                <a:cs typeface="Roboto Serif"/>
                <a:sym typeface="Roboto Serif"/>
              </a:rPr>
              <a:t>(a</a:t>
            </a:r>
            <a:r>
              <a:rPr lang="en-US" sz="2600" baseline="-25000">
                <a:latin typeface="Roboto Serif"/>
                <a:ea typeface="Roboto Serif"/>
                <a:cs typeface="Roboto Serif"/>
                <a:sym typeface="Roboto Serif"/>
              </a:rPr>
              <a:t>M</a:t>
            </a:r>
            <a:r>
              <a:rPr lang="en-US" sz="2600">
                <a:latin typeface="Roboto Serif"/>
                <a:ea typeface="Roboto Serif"/>
                <a:cs typeface="Roboto Serif"/>
                <a:sym typeface="Roboto Serif"/>
              </a:rPr>
              <a:t>, a’</a:t>
            </a:r>
            <a:r>
              <a:rPr lang="en-US" sz="2600" baseline="-25000">
                <a:latin typeface="Roboto Serif"/>
                <a:ea typeface="Roboto Serif"/>
                <a:cs typeface="Roboto Serif"/>
                <a:sym typeface="Roboto Serif"/>
              </a:rPr>
              <a:t>Z</a:t>
            </a:r>
            <a:r>
              <a:rPr lang="en-US" sz="2600">
                <a:latin typeface="Roboto Serif"/>
                <a:ea typeface="Roboto Serif"/>
                <a:cs typeface="Roboto Serif"/>
                <a:sym typeface="Roboto Serif"/>
              </a:rPr>
              <a:t>, </a:t>
            </a:r>
            <a:r>
              <a:rPr lang="en-US" sz="2600" u="sng">
                <a:latin typeface="Roboto Serif"/>
                <a:ea typeface="Roboto Serif"/>
                <a:cs typeface="Roboto Serif"/>
                <a:sym typeface="Roboto Serif"/>
              </a:rPr>
              <a:t>conforming</a:t>
            </a:r>
            <a:r>
              <a:rPr lang="en-US" sz="2600">
                <a:latin typeface="Roboto Serif"/>
                <a:ea typeface="Roboto Serif"/>
                <a:cs typeface="Roboto Serif"/>
                <a:sym typeface="Roboto Serif"/>
              </a:rPr>
              <a:t>), then the notation </a:t>
            </a:r>
            <a:endParaRPr sz="2600">
              <a:latin typeface="Roboto Serif"/>
              <a:ea typeface="Roboto Serif"/>
              <a:cs typeface="Roboto Serif"/>
              <a:sym typeface="Roboto Serif"/>
            </a:endParaRPr>
          </a:p>
          <a:p>
            <a:pPr marL="0" lvl="0" indent="0" algn="l" rtl="0">
              <a:lnSpc>
                <a:spcPct val="115000"/>
              </a:lnSpc>
              <a:spcBef>
                <a:spcPts val="1000"/>
              </a:spcBef>
              <a:spcAft>
                <a:spcPts val="0"/>
              </a:spcAft>
              <a:buNone/>
            </a:pPr>
            <a:endParaRPr sz="100">
              <a:latin typeface="Roboto Serif"/>
              <a:ea typeface="Roboto Serif"/>
              <a:cs typeface="Roboto Serif"/>
              <a:sym typeface="Roboto Serif"/>
            </a:endParaRPr>
          </a:p>
          <a:p>
            <a:pPr marL="0" lvl="0" indent="0" algn="ctr" rtl="0">
              <a:lnSpc>
                <a:spcPct val="115000"/>
              </a:lnSpc>
              <a:spcBef>
                <a:spcPts val="1000"/>
              </a:spcBef>
              <a:spcAft>
                <a:spcPts val="0"/>
              </a:spcAft>
              <a:buNone/>
            </a:pPr>
            <a:r>
              <a:rPr lang="en-US" sz="2600">
                <a:latin typeface="Roboto Serif"/>
                <a:ea typeface="Roboto Serif"/>
                <a:cs typeface="Roboto Serif"/>
                <a:sym typeface="Roboto Serif"/>
              </a:rPr>
              <a:t>Y</a:t>
            </a:r>
            <a:r>
              <a:rPr lang="en-US" sz="2600" baseline="-25000">
                <a:latin typeface="Roboto Serif"/>
                <a:ea typeface="Roboto Serif"/>
                <a:cs typeface="Roboto Serif"/>
                <a:sym typeface="Roboto Serif"/>
              </a:rPr>
              <a:t>i</a:t>
            </a:r>
            <a:r>
              <a:rPr lang="en-US" sz="2600">
                <a:latin typeface="Roboto Serif"/>
                <a:ea typeface="Roboto Serif"/>
                <a:cs typeface="Roboto Serif"/>
                <a:sym typeface="Roboto Serif"/>
              </a:rPr>
              <a:t>(a</a:t>
            </a:r>
            <a:r>
              <a:rPr lang="en-US" sz="2600" baseline="-25000">
                <a:latin typeface="Roboto Serif"/>
                <a:ea typeface="Roboto Serif"/>
                <a:cs typeface="Roboto Serif"/>
                <a:sym typeface="Roboto Serif"/>
              </a:rPr>
              <a:t>M</a:t>
            </a:r>
            <a:r>
              <a:rPr lang="en-US" sz="2600">
                <a:latin typeface="Roboto Serif"/>
                <a:ea typeface="Roboto Serif"/>
                <a:cs typeface="Roboto Serif"/>
                <a:sym typeface="Roboto Serif"/>
              </a:rPr>
              <a:t>, a</a:t>
            </a:r>
            <a:r>
              <a:rPr lang="en-US" sz="2600" baseline="-25000">
                <a:latin typeface="Roboto Serif"/>
                <a:ea typeface="Roboto Serif"/>
                <a:cs typeface="Roboto Serif"/>
                <a:sym typeface="Roboto Serif"/>
              </a:rPr>
              <a:t>Z</a:t>
            </a:r>
            <a:r>
              <a:rPr lang="en-US" sz="2600">
                <a:latin typeface="Roboto Serif"/>
                <a:ea typeface="Roboto Serif"/>
                <a:cs typeface="Roboto Serif"/>
                <a:sym typeface="Roboto Serif"/>
              </a:rPr>
              <a:t>) – Y</a:t>
            </a:r>
            <a:r>
              <a:rPr lang="en-US" sz="2600" baseline="-25000">
                <a:latin typeface="Roboto Serif"/>
                <a:ea typeface="Roboto Serif"/>
                <a:cs typeface="Roboto Serif"/>
                <a:sym typeface="Roboto Serif"/>
              </a:rPr>
              <a:t>i</a:t>
            </a:r>
            <a:r>
              <a:rPr lang="en-US" sz="2600">
                <a:latin typeface="Roboto Serif"/>
                <a:ea typeface="Roboto Serif"/>
                <a:cs typeface="Roboto Serif"/>
                <a:sym typeface="Roboto Serif"/>
              </a:rPr>
              <a:t>(a</a:t>
            </a:r>
            <a:r>
              <a:rPr lang="en-US" sz="2600" baseline="-25000">
                <a:latin typeface="Roboto Serif"/>
                <a:ea typeface="Roboto Serif"/>
                <a:cs typeface="Roboto Serif"/>
                <a:sym typeface="Roboto Serif"/>
              </a:rPr>
              <a:t>M</a:t>
            </a:r>
            <a:r>
              <a:rPr lang="en-US" sz="2600">
                <a:latin typeface="Roboto Serif"/>
                <a:ea typeface="Roboto Serif"/>
                <a:cs typeface="Roboto Serif"/>
                <a:sym typeface="Roboto Serif"/>
              </a:rPr>
              <a:t>, a’</a:t>
            </a:r>
            <a:r>
              <a:rPr lang="en-US" sz="2600" baseline="-25000">
                <a:latin typeface="Roboto Serif"/>
                <a:ea typeface="Roboto Serif"/>
                <a:cs typeface="Roboto Serif"/>
                <a:sym typeface="Roboto Serif"/>
              </a:rPr>
              <a:t>Z</a:t>
            </a:r>
            <a:r>
              <a:rPr lang="en-US" sz="2600">
                <a:latin typeface="Roboto Serif"/>
                <a:ea typeface="Roboto Serif"/>
                <a:cs typeface="Roboto Serif"/>
                <a:sym typeface="Roboto Serif"/>
              </a:rPr>
              <a:t>,) </a:t>
            </a:r>
            <a:endParaRPr sz="2600">
              <a:latin typeface="Roboto Serif"/>
              <a:ea typeface="Roboto Serif"/>
              <a:cs typeface="Roboto Serif"/>
              <a:sym typeface="Roboto Serif"/>
            </a:endParaRPr>
          </a:p>
          <a:p>
            <a:pPr marL="0" lvl="0" indent="0" algn="ctr" rtl="0">
              <a:lnSpc>
                <a:spcPct val="115000"/>
              </a:lnSpc>
              <a:spcBef>
                <a:spcPts val="1000"/>
              </a:spcBef>
              <a:spcAft>
                <a:spcPts val="0"/>
              </a:spcAft>
              <a:buNone/>
            </a:pPr>
            <a:endParaRPr sz="100">
              <a:latin typeface="Roboto Serif"/>
              <a:ea typeface="Roboto Serif"/>
              <a:cs typeface="Roboto Serif"/>
              <a:sym typeface="Roboto Serif"/>
            </a:endParaRPr>
          </a:p>
          <a:p>
            <a:pPr marL="0" lvl="0" indent="0" algn="l" rtl="0">
              <a:lnSpc>
                <a:spcPct val="115000"/>
              </a:lnSpc>
              <a:spcBef>
                <a:spcPts val="1000"/>
              </a:spcBef>
              <a:spcAft>
                <a:spcPts val="0"/>
              </a:spcAft>
              <a:buNone/>
            </a:pPr>
            <a:r>
              <a:rPr lang="en-US" sz="2600">
                <a:latin typeface="Roboto Serif"/>
                <a:ea typeface="Roboto Serif"/>
                <a:cs typeface="Roboto Serif"/>
                <a:sym typeface="Roboto Serif"/>
              </a:rPr>
              <a:t>is “not justified”.</a:t>
            </a:r>
            <a:endParaRPr sz="2600">
              <a:latin typeface="Roboto Serif"/>
              <a:ea typeface="Roboto Serif"/>
              <a:cs typeface="Roboto Serif"/>
              <a:sym typeface="Roboto Serif"/>
            </a:endParaRPr>
          </a:p>
          <a:p>
            <a:pPr marL="0" lvl="0" indent="0" algn="l" rtl="0">
              <a:lnSpc>
                <a:spcPct val="115000"/>
              </a:lnSpc>
              <a:spcBef>
                <a:spcPts val="1000"/>
              </a:spcBef>
              <a:spcAft>
                <a:spcPts val="0"/>
              </a:spcAft>
              <a:buNone/>
            </a:pPr>
            <a:endParaRPr sz="2600">
              <a:latin typeface="Roboto Serif"/>
              <a:ea typeface="Roboto Serif"/>
              <a:cs typeface="Roboto Serif"/>
              <a:sym typeface="Roboto Serif"/>
            </a:endParaRPr>
          </a:p>
          <a:p>
            <a:pPr marL="0" lvl="0" indent="0" algn="l" rtl="0">
              <a:lnSpc>
                <a:spcPct val="115000"/>
              </a:lnSpc>
              <a:spcBef>
                <a:spcPts val="1000"/>
              </a:spcBef>
              <a:spcAft>
                <a:spcPts val="0"/>
              </a:spcAft>
              <a:buClr>
                <a:schemeClr val="dk1"/>
              </a:buClr>
              <a:buSzPts val="1100"/>
              <a:buFont typeface="Arial"/>
              <a:buNone/>
            </a:pPr>
            <a:r>
              <a:rPr lang="en-US">
                <a:latin typeface="Roboto Serif"/>
                <a:ea typeface="Roboto Serif"/>
                <a:cs typeface="Roboto Serif"/>
                <a:sym typeface="Roboto Serif"/>
              </a:rPr>
              <a:t>If this features is relationally defined and not independently intervenable, then can’t get “same” version of treatment for </a:t>
            </a:r>
            <a:br>
              <a:rPr lang="en-US">
                <a:latin typeface="Roboto Serif"/>
                <a:ea typeface="Roboto Serif"/>
                <a:cs typeface="Roboto Serif"/>
                <a:sym typeface="Roboto Serif"/>
              </a:rPr>
            </a:br>
            <a:r>
              <a:rPr lang="en-US">
                <a:latin typeface="Roboto Serif"/>
                <a:ea typeface="Roboto Serif"/>
                <a:cs typeface="Roboto Serif"/>
                <a:sym typeface="Roboto Serif"/>
              </a:rPr>
              <a:t>f and m candidates.</a:t>
            </a:r>
            <a:endParaRPr>
              <a:latin typeface="Roboto Serif"/>
              <a:ea typeface="Roboto Serif"/>
              <a:cs typeface="Roboto Serif"/>
              <a:sym typeface="Roboto Serif"/>
            </a:endParaRPr>
          </a:p>
        </p:txBody>
      </p:sp>
      <p:sp>
        <p:nvSpPr>
          <p:cNvPr id="815" name="Google Shape;815;p8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97</a:t>
            </a:fld>
            <a:endParaRPr/>
          </a:p>
        </p:txBody>
      </p:sp>
      <p:sp>
        <p:nvSpPr>
          <p:cNvPr id="816" name="Google Shape;816;p84"/>
          <p:cNvSpPr txBox="1"/>
          <p:nvPr/>
        </p:nvSpPr>
        <p:spPr>
          <a:xfrm>
            <a:off x="0" y="6453150"/>
            <a:ext cx="121920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B7B7B7"/>
                </a:solidFill>
                <a:latin typeface="Roboto Serif"/>
                <a:ea typeface="Roboto Serif"/>
                <a:cs typeface="Roboto Serif"/>
                <a:sym typeface="Roboto Serif"/>
              </a:rPr>
              <a:t>Recap		Mediation Model of Discrimination</a:t>
            </a:r>
            <a:r>
              <a:rPr lang="en-US" sz="900" b="1">
                <a:solidFill>
                  <a:srgbClr val="0070C0"/>
                </a:solidFill>
                <a:latin typeface="Roboto Serif"/>
                <a:ea typeface="Roboto Serif"/>
                <a:cs typeface="Roboto Serif"/>
                <a:sym typeface="Roboto Serif"/>
              </a:rPr>
              <a:t>	</a:t>
            </a:r>
            <a:r>
              <a:rPr lang="en-US" sz="900">
                <a:solidFill>
                  <a:srgbClr val="B7B7B7"/>
                </a:solidFill>
                <a:latin typeface="Roboto Serif"/>
                <a:ea typeface="Roboto Serif"/>
                <a:cs typeface="Roboto Serif"/>
                <a:sym typeface="Roboto Serif"/>
              </a:rPr>
              <a:t>	</a:t>
            </a:r>
            <a:r>
              <a:rPr lang="en-US" sz="900" b="1">
                <a:solidFill>
                  <a:srgbClr val="0070C0"/>
                </a:solidFill>
                <a:latin typeface="Roboto Serif"/>
                <a:ea typeface="Roboto Serif"/>
                <a:cs typeface="Roboto Serif"/>
                <a:sym typeface="Roboto Serif"/>
              </a:rPr>
              <a:t>Examples &amp; Responses</a:t>
            </a:r>
            <a:r>
              <a:rPr lang="en-US" sz="900" b="1">
                <a:solidFill>
                  <a:srgbClr val="B7B7B7"/>
                </a:solidFill>
                <a:latin typeface="Roboto Serif"/>
                <a:ea typeface="Roboto Serif"/>
                <a:cs typeface="Roboto Serif"/>
                <a:sym typeface="Roboto Serif"/>
              </a:rPr>
              <a:t>	</a:t>
            </a:r>
            <a:r>
              <a:rPr lang="en-US" sz="900">
                <a:solidFill>
                  <a:srgbClr val="B7B7B7"/>
                </a:solidFill>
                <a:latin typeface="Roboto Serif"/>
                <a:ea typeface="Roboto Serif"/>
                <a:cs typeface="Roboto Serif"/>
                <a:sym typeface="Roboto Serif"/>
              </a:rPr>
              <a:t>	Assumptions</a:t>
            </a:r>
            <a:endParaRPr sz="900">
              <a:solidFill>
                <a:srgbClr val="CCCCCC"/>
              </a:solidFill>
              <a:latin typeface="Roboto Serif"/>
              <a:ea typeface="Roboto Serif"/>
              <a:cs typeface="Roboto Serif"/>
              <a:sym typeface="Roboto Serif"/>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Shape 821"/>
        <p:cNvGrpSpPr/>
        <p:nvPr/>
      </p:nvGrpSpPr>
      <p:grpSpPr>
        <a:xfrm>
          <a:off x="0" y="0"/>
          <a:ext cx="0" cy="0"/>
          <a:chOff x="0" y="0"/>
          <a:chExt cx="0" cy="0"/>
        </a:xfrm>
      </p:grpSpPr>
      <p:sp>
        <p:nvSpPr>
          <p:cNvPr id="822" name="Google Shape;822;p85"/>
          <p:cNvSpPr txBox="1">
            <a:spLocks noGrp="1"/>
          </p:cNvSpPr>
          <p:nvPr>
            <p:ph type="body" idx="1"/>
          </p:nvPr>
        </p:nvSpPr>
        <p:spPr>
          <a:xfrm>
            <a:off x="457200" y="1447825"/>
            <a:ext cx="7208400" cy="4953000"/>
          </a:xfrm>
          <a:prstGeom prst="rect">
            <a:avLst/>
          </a:prstGeom>
        </p:spPr>
        <p:txBody>
          <a:bodyPr spcFirstLastPara="1" wrap="square" lIns="91425" tIns="45700" rIns="91425" bIns="45700" anchor="t" anchorCtr="0">
            <a:noAutofit/>
          </a:bodyPr>
          <a:lstStyle/>
          <a:p>
            <a:pPr marL="0" lvl="0" indent="0" algn="l" rtl="0">
              <a:lnSpc>
                <a:spcPct val="115000"/>
              </a:lnSpc>
              <a:spcBef>
                <a:spcPts val="1000"/>
              </a:spcBef>
              <a:spcAft>
                <a:spcPts val="0"/>
              </a:spcAft>
              <a:buNone/>
            </a:pPr>
            <a:r>
              <a:rPr lang="en-US" sz="1900" b="1" u="sng">
                <a:latin typeface="Roboto Serif"/>
                <a:ea typeface="Roboto Serif"/>
                <a:cs typeface="Roboto Serif"/>
                <a:sym typeface="Roboto Serif"/>
              </a:rPr>
              <a:t>The consistency violation response:</a:t>
            </a:r>
            <a:endParaRPr sz="1900" b="1">
              <a:latin typeface="Roboto Serif"/>
              <a:ea typeface="Roboto Serif"/>
              <a:cs typeface="Roboto Serif"/>
              <a:sym typeface="Roboto Serif"/>
            </a:endParaRPr>
          </a:p>
          <a:p>
            <a:pPr marL="0" lvl="0" indent="0" algn="l" rtl="0">
              <a:lnSpc>
                <a:spcPct val="115000"/>
              </a:lnSpc>
              <a:spcBef>
                <a:spcPts val="1000"/>
              </a:spcBef>
              <a:spcAft>
                <a:spcPts val="0"/>
              </a:spcAft>
              <a:buNone/>
            </a:pPr>
            <a:r>
              <a:rPr lang="en-US" sz="1900">
                <a:latin typeface="Roboto Serif"/>
                <a:ea typeface="Roboto Serif"/>
                <a:cs typeface="Roboto Serif"/>
                <a:sym typeface="Roboto Serif"/>
              </a:rPr>
              <a:t>It is justified to assume that A</a:t>
            </a:r>
            <a:r>
              <a:rPr lang="en-US" sz="1900" baseline="-25000">
                <a:latin typeface="Roboto Serif"/>
                <a:ea typeface="Roboto Serif"/>
                <a:cs typeface="Roboto Serif"/>
                <a:sym typeface="Roboto Serif"/>
              </a:rPr>
              <a:t>Z</a:t>
            </a:r>
            <a:r>
              <a:rPr lang="en-US" sz="1900">
                <a:latin typeface="Roboto Serif"/>
                <a:ea typeface="Roboto Serif"/>
                <a:cs typeface="Roboto Serif"/>
                <a:sym typeface="Roboto Serif"/>
              </a:rPr>
              <a:t>’s effect on downstream variables is independent of how it’s set, how it relates to its parent A, or its “sibling” variable A</a:t>
            </a:r>
            <a:r>
              <a:rPr lang="en-US" sz="1900" baseline="-25000">
                <a:latin typeface="Roboto Serif"/>
                <a:ea typeface="Roboto Serif"/>
                <a:cs typeface="Roboto Serif"/>
                <a:sym typeface="Roboto Serif"/>
              </a:rPr>
              <a:t>M</a:t>
            </a:r>
            <a:r>
              <a:rPr lang="en-US" sz="1900">
                <a:latin typeface="Roboto Serif"/>
                <a:ea typeface="Roboto Serif"/>
                <a:cs typeface="Roboto Serif"/>
                <a:sym typeface="Roboto Serif"/>
              </a:rPr>
              <a:t>?</a:t>
            </a:r>
            <a:endParaRPr sz="1900">
              <a:latin typeface="Roboto Serif"/>
              <a:ea typeface="Roboto Serif"/>
              <a:cs typeface="Roboto Serif"/>
              <a:sym typeface="Roboto Serif"/>
            </a:endParaRPr>
          </a:p>
          <a:p>
            <a:pPr marL="0" lvl="0" indent="0" algn="l" rtl="0">
              <a:lnSpc>
                <a:spcPct val="115000"/>
              </a:lnSpc>
              <a:spcBef>
                <a:spcPts val="1000"/>
              </a:spcBef>
              <a:spcAft>
                <a:spcPts val="0"/>
              </a:spcAft>
              <a:buNone/>
            </a:pPr>
            <a:endParaRPr sz="1900">
              <a:latin typeface="Roboto Serif"/>
              <a:ea typeface="Roboto Serif"/>
              <a:cs typeface="Roboto Serif"/>
              <a:sym typeface="Roboto Serif"/>
            </a:endParaRPr>
          </a:p>
          <a:p>
            <a:pPr marL="0" lvl="0" indent="0" algn="l" rtl="0">
              <a:lnSpc>
                <a:spcPct val="115000"/>
              </a:lnSpc>
              <a:spcBef>
                <a:spcPts val="1000"/>
              </a:spcBef>
              <a:spcAft>
                <a:spcPts val="0"/>
              </a:spcAft>
              <a:buNone/>
            </a:pPr>
            <a:r>
              <a:rPr lang="en-US" sz="1900">
                <a:latin typeface="Roboto Serif"/>
                <a:ea typeface="Roboto Serif"/>
                <a:cs typeface="Roboto Serif"/>
                <a:sym typeface="Roboto Serif"/>
              </a:rPr>
              <a:t>We might just disagree on the empirics that would falsify the assumption.</a:t>
            </a:r>
            <a:endParaRPr sz="1900">
              <a:latin typeface="Roboto Serif"/>
              <a:ea typeface="Roboto Serif"/>
              <a:cs typeface="Roboto Serif"/>
              <a:sym typeface="Roboto Serif"/>
            </a:endParaRPr>
          </a:p>
          <a:p>
            <a:pPr marL="457200" lvl="0" indent="-349250" algn="l" rtl="0">
              <a:lnSpc>
                <a:spcPct val="115000"/>
              </a:lnSpc>
              <a:spcBef>
                <a:spcPts val="1000"/>
              </a:spcBef>
              <a:spcAft>
                <a:spcPts val="0"/>
              </a:spcAft>
              <a:buSzPts val="1900"/>
              <a:buFont typeface="Roboto Serif"/>
              <a:buChar char="●"/>
            </a:pPr>
            <a:r>
              <a:rPr lang="en-US" sz="1900">
                <a:latin typeface="Roboto Serif"/>
                <a:ea typeface="Roboto Serif"/>
                <a:cs typeface="Roboto Serif"/>
                <a:sym typeface="Roboto Serif"/>
              </a:rPr>
              <a:t>Consistency might be violated if:</a:t>
            </a:r>
            <a:endParaRPr sz="1900">
              <a:latin typeface="Roboto Serif"/>
              <a:ea typeface="Roboto Serif"/>
              <a:cs typeface="Roboto Serif"/>
              <a:sym typeface="Roboto Serif"/>
            </a:endParaRPr>
          </a:p>
          <a:p>
            <a:pPr marL="914400" lvl="1" indent="-349250" algn="l" rtl="0">
              <a:lnSpc>
                <a:spcPct val="115000"/>
              </a:lnSpc>
              <a:spcBef>
                <a:spcPts val="0"/>
              </a:spcBef>
              <a:spcAft>
                <a:spcPts val="0"/>
              </a:spcAft>
              <a:buSzPts val="1900"/>
              <a:buFont typeface="Roboto Serif"/>
              <a:buChar char="○"/>
            </a:pPr>
            <a:r>
              <a:rPr lang="en-US" sz="1900">
                <a:latin typeface="Roboto Serif"/>
                <a:ea typeface="Roboto Serif"/>
                <a:cs typeface="Roboto Serif"/>
                <a:sym typeface="Roboto Serif"/>
              </a:rPr>
              <a:t>The other facts entailed in the intervention (because of non-causal dependencies between relata) has an effect on Y</a:t>
            </a:r>
            <a:endParaRPr sz="1900">
              <a:latin typeface="Roboto Serif"/>
              <a:ea typeface="Roboto Serif"/>
              <a:cs typeface="Roboto Serif"/>
              <a:sym typeface="Roboto Serif"/>
            </a:endParaRPr>
          </a:p>
          <a:p>
            <a:pPr marL="914400" lvl="1" indent="-349250" algn="l" rtl="0">
              <a:lnSpc>
                <a:spcPct val="115000"/>
              </a:lnSpc>
              <a:spcBef>
                <a:spcPts val="0"/>
              </a:spcBef>
              <a:spcAft>
                <a:spcPts val="0"/>
              </a:spcAft>
              <a:buSzPts val="1900"/>
              <a:buFont typeface="Roboto Serif"/>
              <a:buChar char="○"/>
            </a:pPr>
            <a:r>
              <a:rPr lang="en-US" sz="1900">
                <a:latin typeface="Roboto Serif"/>
                <a:ea typeface="Roboto Serif"/>
                <a:cs typeface="Roboto Serif"/>
                <a:sym typeface="Roboto Serif"/>
              </a:rPr>
              <a:t>The intervention stipulated requires backtracking or moving to a very far away world</a:t>
            </a:r>
            <a:endParaRPr sz="1900">
              <a:latin typeface="Roboto Serif"/>
              <a:ea typeface="Roboto Serif"/>
              <a:cs typeface="Roboto Serif"/>
              <a:sym typeface="Roboto Serif"/>
            </a:endParaRPr>
          </a:p>
        </p:txBody>
      </p:sp>
      <p:sp>
        <p:nvSpPr>
          <p:cNvPr id="823" name="Google Shape;823;p8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98</a:t>
            </a:fld>
            <a:endParaRPr/>
          </a:p>
        </p:txBody>
      </p:sp>
      <p:sp>
        <p:nvSpPr>
          <p:cNvPr id="824" name="Google Shape;824;p85"/>
          <p:cNvSpPr txBox="1">
            <a:spLocks noGrp="1"/>
          </p:cNvSpPr>
          <p:nvPr>
            <p:ph type="title"/>
          </p:nvPr>
        </p:nvSpPr>
        <p:spPr>
          <a:xfrm>
            <a:off x="457200" y="136525"/>
            <a:ext cx="11277600" cy="13113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sz="3100">
                <a:solidFill>
                  <a:srgbClr val="0B5394"/>
                </a:solidFill>
              </a:rPr>
              <a:t>The variables</a:t>
            </a:r>
            <a:r>
              <a:rPr lang="en-US" sz="2900"/>
              <a:t> </a:t>
            </a:r>
            <a:r>
              <a:rPr lang="en-US" sz="2900">
                <a:solidFill>
                  <a:srgbClr val="00B050"/>
                </a:solidFill>
              </a:rPr>
              <a:t>A</a:t>
            </a:r>
            <a:r>
              <a:rPr lang="en-US" sz="2900" baseline="-25000">
                <a:solidFill>
                  <a:srgbClr val="00B050"/>
                </a:solidFill>
              </a:rPr>
              <a:t>M</a:t>
            </a:r>
            <a:r>
              <a:rPr lang="en-US" sz="2900"/>
              <a:t> </a:t>
            </a:r>
            <a:r>
              <a:rPr lang="en-US" sz="3100">
                <a:solidFill>
                  <a:srgbClr val="0B5394"/>
                </a:solidFill>
              </a:rPr>
              <a:t>and</a:t>
            </a:r>
            <a:r>
              <a:rPr lang="en-US" sz="2900"/>
              <a:t> </a:t>
            </a:r>
            <a:r>
              <a:rPr lang="en-US" sz="2900">
                <a:solidFill>
                  <a:srgbClr val="FF0000"/>
                </a:solidFill>
              </a:rPr>
              <a:t>A</a:t>
            </a:r>
            <a:r>
              <a:rPr lang="en-US" sz="2900" baseline="-25000">
                <a:solidFill>
                  <a:srgbClr val="FF0000"/>
                </a:solidFill>
              </a:rPr>
              <a:t>Z</a:t>
            </a:r>
            <a:r>
              <a:rPr lang="en-US" sz="2900"/>
              <a:t> </a:t>
            </a:r>
            <a:r>
              <a:rPr lang="en-US" sz="3100">
                <a:solidFill>
                  <a:srgbClr val="0B5394"/>
                </a:solidFill>
              </a:rPr>
              <a:t>pick out specific entities in the world…</a:t>
            </a:r>
            <a:endParaRPr sz="3100">
              <a:solidFill>
                <a:srgbClr val="0B5394"/>
              </a:solidFill>
            </a:endParaRPr>
          </a:p>
        </p:txBody>
      </p:sp>
      <p:pic>
        <p:nvPicPr>
          <p:cNvPr id="825" name="Google Shape;825;p85"/>
          <p:cNvPicPr preferRelativeResize="0"/>
          <p:nvPr/>
        </p:nvPicPr>
        <p:blipFill>
          <a:blip r:embed="rId3">
            <a:alphaModFix/>
          </a:blip>
          <a:stretch>
            <a:fillRect/>
          </a:stretch>
        </p:blipFill>
        <p:spPr>
          <a:xfrm>
            <a:off x="8426975" y="1233550"/>
            <a:ext cx="3231625" cy="1780203"/>
          </a:xfrm>
          <a:prstGeom prst="rect">
            <a:avLst/>
          </a:prstGeom>
          <a:noFill/>
          <a:ln>
            <a:noFill/>
          </a:ln>
        </p:spPr>
      </p:pic>
      <p:sp>
        <p:nvSpPr>
          <p:cNvPr id="826" name="Google Shape;826;p85"/>
          <p:cNvSpPr txBox="1"/>
          <p:nvPr/>
        </p:nvSpPr>
        <p:spPr>
          <a:xfrm>
            <a:off x="0" y="6453150"/>
            <a:ext cx="121920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B7B7B7"/>
                </a:solidFill>
                <a:latin typeface="Roboto Serif"/>
                <a:ea typeface="Roboto Serif"/>
                <a:cs typeface="Roboto Serif"/>
                <a:sym typeface="Roboto Serif"/>
              </a:rPr>
              <a:t>Recap		Mediation Model of Discrimination</a:t>
            </a:r>
            <a:r>
              <a:rPr lang="en-US" sz="900" b="1">
                <a:solidFill>
                  <a:srgbClr val="0070C0"/>
                </a:solidFill>
                <a:latin typeface="Roboto Serif"/>
                <a:ea typeface="Roboto Serif"/>
                <a:cs typeface="Roboto Serif"/>
                <a:sym typeface="Roboto Serif"/>
              </a:rPr>
              <a:t>	</a:t>
            </a:r>
            <a:r>
              <a:rPr lang="en-US" sz="900">
                <a:solidFill>
                  <a:srgbClr val="B7B7B7"/>
                </a:solidFill>
                <a:latin typeface="Roboto Serif"/>
                <a:ea typeface="Roboto Serif"/>
                <a:cs typeface="Roboto Serif"/>
                <a:sym typeface="Roboto Serif"/>
              </a:rPr>
              <a:t>	</a:t>
            </a:r>
            <a:r>
              <a:rPr lang="en-US" sz="900" b="1">
                <a:solidFill>
                  <a:srgbClr val="0070C0"/>
                </a:solidFill>
                <a:latin typeface="Roboto Serif"/>
                <a:ea typeface="Roboto Serif"/>
                <a:cs typeface="Roboto Serif"/>
                <a:sym typeface="Roboto Serif"/>
              </a:rPr>
              <a:t>Examples &amp; Responses</a:t>
            </a:r>
            <a:r>
              <a:rPr lang="en-US" sz="900" b="1">
                <a:solidFill>
                  <a:srgbClr val="B7B7B7"/>
                </a:solidFill>
                <a:latin typeface="Roboto Serif"/>
                <a:ea typeface="Roboto Serif"/>
                <a:cs typeface="Roboto Serif"/>
                <a:sym typeface="Roboto Serif"/>
              </a:rPr>
              <a:t>	</a:t>
            </a:r>
            <a:r>
              <a:rPr lang="en-US" sz="900">
                <a:solidFill>
                  <a:srgbClr val="B7B7B7"/>
                </a:solidFill>
                <a:latin typeface="Roboto Serif"/>
                <a:ea typeface="Roboto Serif"/>
                <a:cs typeface="Roboto Serif"/>
                <a:sym typeface="Roboto Serif"/>
              </a:rPr>
              <a:t>	Assumptions</a:t>
            </a:r>
            <a:endParaRPr sz="900">
              <a:solidFill>
                <a:srgbClr val="CCCCCC"/>
              </a:solidFill>
              <a:latin typeface="Roboto Serif"/>
              <a:ea typeface="Roboto Serif"/>
              <a:cs typeface="Roboto Serif"/>
              <a:sym typeface="Roboto Serif"/>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Shape 831"/>
        <p:cNvGrpSpPr/>
        <p:nvPr/>
      </p:nvGrpSpPr>
      <p:grpSpPr>
        <a:xfrm>
          <a:off x="0" y="0"/>
          <a:ext cx="0" cy="0"/>
          <a:chOff x="0" y="0"/>
          <a:chExt cx="0" cy="0"/>
        </a:xfrm>
      </p:grpSpPr>
      <p:sp>
        <p:nvSpPr>
          <p:cNvPr id="832" name="Google Shape;832;p86"/>
          <p:cNvSpPr txBox="1">
            <a:spLocks noGrp="1"/>
          </p:cNvSpPr>
          <p:nvPr>
            <p:ph type="title"/>
          </p:nvPr>
        </p:nvSpPr>
        <p:spPr>
          <a:xfrm>
            <a:off x="466425" y="121438"/>
            <a:ext cx="11277600" cy="1341600"/>
          </a:xfrm>
          <a:prstGeom prst="rect">
            <a:avLst/>
          </a:prstGeom>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None/>
            </a:pPr>
            <a:r>
              <a:rPr lang="en-US" sz="3100">
                <a:solidFill>
                  <a:srgbClr val="0B5394"/>
                </a:solidFill>
              </a:rPr>
              <a:t>Assumption behind mediation approach</a:t>
            </a:r>
            <a:endParaRPr sz="3100">
              <a:solidFill>
                <a:srgbClr val="0B5394"/>
              </a:solidFill>
            </a:endParaRPr>
          </a:p>
        </p:txBody>
      </p:sp>
      <p:sp>
        <p:nvSpPr>
          <p:cNvPr id="833" name="Google Shape;833;p86"/>
          <p:cNvSpPr txBox="1">
            <a:spLocks noGrp="1"/>
          </p:cNvSpPr>
          <p:nvPr>
            <p:ph type="body" idx="1"/>
          </p:nvPr>
        </p:nvSpPr>
        <p:spPr>
          <a:xfrm>
            <a:off x="447975" y="1570338"/>
            <a:ext cx="11062200" cy="5062500"/>
          </a:xfrm>
          <a:prstGeom prst="rect">
            <a:avLst/>
          </a:prstGeom>
        </p:spPr>
        <p:txBody>
          <a:bodyPr spcFirstLastPara="1" wrap="square" lIns="91425" tIns="45700" rIns="91425" bIns="45700" anchor="t" anchorCtr="0">
            <a:noAutofit/>
          </a:bodyPr>
          <a:lstStyle/>
          <a:p>
            <a:pPr marL="0" lvl="0" indent="0" algn="l" rtl="0">
              <a:lnSpc>
                <a:spcPct val="115000"/>
              </a:lnSpc>
              <a:spcBef>
                <a:spcPts val="1000"/>
              </a:spcBef>
              <a:spcAft>
                <a:spcPts val="0"/>
              </a:spcAft>
              <a:buNone/>
            </a:pPr>
            <a:r>
              <a:rPr lang="en-US" sz="2100">
                <a:latin typeface="Roboto Serif"/>
                <a:ea typeface="Roboto Serif"/>
                <a:cs typeface="Roboto Serif"/>
                <a:sym typeface="Roboto Serif"/>
              </a:rPr>
              <a:t>Recall that the 2-step approach to mediation analysis &amp; discrimination is:</a:t>
            </a:r>
            <a:endParaRPr sz="2100">
              <a:latin typeface="Roboto Serif"/>
              <a:ea typeface="Roboto Serif"/>
              <a:cs typeface="Roboto Serif"/>
              <a:sym typeface="Roboto Serif"/>
            </a:endParaRPr>
          </a:p>
          <a:p>
            <a:pPr marL="0" lvl="0" indent="0" algn="l" rtl="0">
              <a:lnSpc>
                <a:spcPct val="115000"/>
              </a:lnSpc>
              <a:spcBef>
                <a:spcPts val="1000"/>
              </a:spcBef>
              <a:spcAft>
                <a:spcPts val="0"/>
              </a:spcAft>
              <a:buNone/>
            </a:pPr>
            <a:r>
              <a:rPr lang="en-US" sz="2100">
                <a:latin typeface="Roboto Serif"/>
                <a:ea typeface="Roboto Serif"/>
                <a:cs typeface="Roboto Serif"/>
                <a:sym typeface="Roboto Serif"/>
              </a:rPr>
              <a:t>1. Identify all of the causal factors of Y and carve up the various causal pathways from from A to Y.</a:t>
            </a:r>
            <a:endParaRPr sz="2100">
              <a:latin typeface="Roboto Serif"/>
              <a:ea typeface="Roboto Serif"/>
              <a:cs typeface="Roboto Serif"/>
              <a:sym typeface="Roboto Serif"/>
            </a:endParaRPr>
          </a:p>
          <a:p>
            <a:pPr marL="0" lvl="0" indent="0" algn="l" rtl="0">
              <a:lnSpc>
                <a:spcPct val="115000"/>
              </a:lnSpc>
              <a:spcBef>
                <a:spcPts val="1000"/>
              </a:spcBef>
              <a:spcAft>
                <a:spcPts val="0"/>
              </a:spcAft>
              <a:buNone/>
            </a:pPr>
            <a:r>
              <a:rPr lang="en-US" sz="2100">
                <a:latin typeface="Roboto Serif"/>
                <a:ea typeface="Roboto Serif"/>
                <a:cs typeface="Roboto Serif"/>
                <a:sym typeface="Roboto Serif"/>
              </a:rPr>
              <a:t>2. Call in lawyer or philosopher (or both! Lily &amp; Issa @ $645/hour) and the put normative post-it notes on these pathways, designating some as “fair” and others as “unfair”</a:t>
            </a:r>
            <a:endParaRPr sz="2100">
              <a:latin typeface="Roboto Serif"/>
              <a:ea typeface="Roboto Serif"/>
              <a:cs typeface="Roboto Serif"/>
              <a:sym typeface="Roboto Serif"/>
            </a:endParaRPr>
          </a:p>
          <a:p>
            <a:pPr marL="0" lvl="0" indent="0" algn="l" rtl="0">
              <a:lnSpc>
                <a:spcPct val="115000"/>
              </a:lnSpc>
              <a:spcBef>
                <a:spcPts val="1000"/>
              </a:spcBef>
              <a:spcAft>
                <a:spcPts val="0"/>
              </a:spcAft>
              <a:buNone/>
            </a:pPr>
            <a:r>
              <a:rPr lang="en-US" sz="2100">
                <a:latin typeface="Roboto Serif"/>
                <a:ea typeface="Roboto Serif"/>
                <a:cs typeface="Roboto Serif"/>
                <a:sym typeface="Roboto Serif"/>
              </a:rPr>
              <a:t> </a:t>
            </a:r>
            <a:endParaRPr sz="2100">
              <a:latin typeface="Roboto Serif"/>
              <a:ea typeface="Roboto Serif"/>
              <a:cs typeface="Roboto Serif"/>
              <a:sym typeface="Roboto Serif"/>
            </a:endParaRPr>
          </a:p>
          <a:p>
            <a:pPr marL="0" lvl="0" indent="0" algn="l" rtl="0">
              <a:lnSpc>
                <a:spcPct val="115000"/>
              </a:lnSpc>
              <a:spcBef>
                <a:spcPts val="1000"/>
              </a:spcBef>
              <a:spcAft>
                <a:spcPts val="0"/>
              </a:spcAft>
              <a:buNone/>
            </a:pPr>
            <a:r>
              <a:rPr lang="en-US" sz="2100" b="1" u="sng">
                <a:latin typeface="Roboto Serif"/>
                <a:ea typeface="Roboto Serif"/>
                <a:cs typeface="Roboto Serif"/>
                <a:sym typeface="Roboto Serif"/>
              </a:rPr>
              <a:t>Assumption</a:t>
            </a:r>
            <a:r>
              <a:rPr lang="en-US" sz="2100" b="1">
                <a:latin typeface="Roboto Serif"/>
                <a:ea typeface="Roboto Serif"/>
                <a:cs typeface="Roboto Serif"/>
                <a:sym typeface="Roboto Serif"/>
              </a:rPr>
              <a:t>:</a:t>
            </a:r>
            <a:r>
              <a:rPr lang="en-US" sz="2100">
                <a:latin typeface="Roboto Serif"/>
                <a:ea typeface="Roboto Serif"/>
                <a:cs typeface="Roboto Serif"/>
                <a:sym typeface="Roboto Serif"/>
              </a:rPr>
              <a:t> How things in the world stand in causal relations are sufficiently divisible, independently manipulable, and can be neatly labeled with “good” and “bad” post-it notes, so that we can turn off some effects and leave on other effects.</a:t>
            </a:r>
            <a:endParaRPr sz="2100">
              <a:latin typeface="Roboto Serif"/>
              <a:ea typeface="Roboto Serif"/>
              <a:cs typeface="Roboto Serif"/>
              <a:sym typeface="Roboto Serif"/>
            </a:endParaRPr>
          </a:p>
        </p:txBody>
      </p:sp>
      <p:sp>
        <p:nvSpPr>
          <p:cNvPr id="834" name="Google Shape;834;p86"/>
          <p:cNvSpPr txBox="1">
            <a:spLocks noGrp="1"/>
          </p:cNvSpPr>
          <p:nvPr>
            <p:ph type="sldNum" idx="12"/>
          </p:nvPr>
        </p:nvSpPr>
        <p:spPr>
          <a:xfrm>
            <a:off x="8619825" y="6371463"/>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99</a:t>
            </a:fld>
            <a:endParaRPr/>
          </a:p>
        </p:txBody>
      </p:sp>
      <p:sp>
        <p:nvSpPr>
          <p:cNvPr id="835" name="Google Shape;835;p86"/>
          <p:cNvSpPr txBox="1"/>
          <p:nvPr/>
        </p:nvSpPr>
        <p:spPr>
          <a:xfrm>
            <a:off x="0" y="6453150"/>
            <a:ext cx="12192000" cy="46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900">
                <a:solidFill>
                  <a:srgbClr val="B7B7B7"/>
                </a:solidFill>
                <a:latin typeface="Roboto Serif"/>
                <a:ea typeface="Roboto Serif"/>
                <a:cs typeface="Roboto Serif"/>
                <a:sym typeface="Roboto Serif"/>
              </a:rPr>
              <a:t>Recap		Mediation Model of Discrimination</a:t>
            </a:r>
            <a:r>
              <a:rPr lang="en-US" sz="900" b="1">
                <a:solidFill>
                  <a:srgbClr val="0070C0"/>
                </a:solidFill>
                <a:latin typeface="Roboto Serif"/>
                <a:ea typeface="Roboto Serif"/>
                <a:cs typeface="Roboto Serif"/>
                <a:sym typeface="Roboto Serif"/>
              </a:rPr>
              <a:t>	</a:t>
            </a:r>
            <a:r>
              <a:rPr lang="en-US" sz="900">
                <a:solidFill>
                  <a:srgbClr val="B7B7B7"/>
                </a:solidFill>
                <a:latin typeface="Roboto Serif"/>
                <a:ea typeface="Roboto Serif"/>
                <a:cs typeface="Roboto Serif"/>
                <a:sym typeface="Roboto Serif"/>
              </a:rPr>
              <a:t>	Examples &amp; Responses		</a:t>
            </a:r>
            <a:r>
              <a:rPr lang="en-US" sz="900" b="1">
                <a:solidFill>
                  <a:srgbClr val="0070C0"/>
                </a:solidFill>
                <a:latin typeface="Roboto Serif"/>
                <a:ea typeface="Roboto Serif"/>
                <a:cs typeface="Roboto Serif"/>
                <a:sym typeface="Roboto Serif"/>
              </a:rPr>
              <a:t>Assumptions</a:t>
            </a:r>
            <a:endParaRPr sz="900" b="1">
              <a:solidFill>
                <a:srgbClr val="0070C0"/>
              </a:solidFill>
              <a:latin typeface="Roboto Serif"/>
              <a:ea typeface="Roboto Serif"/>
              <a:cs typeface="Roboto Serif"/>
              <a:sym typeface="Roboto Serif"/>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640</TotalTime>
  <Words>10606</Words>
  <Application>Microsoft Macintosh PowerPoint</Application>
  <PresentationFormat>Widescreen</PresentationFormat>
  <Paragraphs>949</Paragraphs>
  <Slides>100</Slides>
  <Notes>93</Notes>
  <HiddenSlides>42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100</vt:i4>
      </vt:variant>
    </vt:vector>
  </HeadingPairs>
  <TitlesOfParts>
    <vt:vector size="109" baseType="lpstr">
      <vt:lpstr>Arial</vt:lpstr>
      <vt:lpstr>Roboto Serif Thin</vt:lpstr>
      <vt:lpstr>Garamond</vt:lpstr>
      <vt:lpstr>Roboto</vt:lpstr>
      <vt:lpstr>Times New Roman</vt:lpstr>
      <vt:lpstr>Roboto Serif</vt:lpstr>
      <vt:lpstr>Times</vt:lpstr>
      <vt:lpstr>Calibri</vt:lpstr>
      <vt:lpstr>Office Theme</vt:lpstr>
      <vt:lpstr>Sameness, Difference, and the Problem of Variable Construction</vt:lpstr>
      <vt:lpstr> How do formal notation, syntax, the frameworks themselves inflect our inquiry?</vt:lpstr>
      <vt:lpstr>Roadmap</vt:lpstr>
      <vt:lpstr> The problem of variable construction</vt:lpstr>
      <vt:lpstr>“Treat like cases alike” </vt:lpstr>
      <vt:lpstr>“Treat like cases alike” </vt:lpstr>
      <vt:lpstr>“Treat like cases alike” </vt:lpstr>
      <vt:lpstr>“Treat like cases alike” </vt:lpstr>
      <vt:lpstr>“Treat like cases alike”</vt:lpstr>
      <vt:lpstr>“Treat like cases alike”</vt:lpstr>
      <vt:lpstr>“Treat like cases alike”</vt:lpstr>
      <vt:lpstr>“Treat like cases alike”</vt:lpstr>
      <vt:lpstr>Hazards of off-the-shelf variable construction</vt:lpstr>
      <vt:lpstr>Hazards of off-the-shelf variable construction</vt:lpstr>
      <vt:lpstr>Hazards of off-the-shelf variable construction</vt:lpstr>
      <vt:lpstr>Xi=Xj?</vt:lpstr>
      <vt:lpstr>Xi=Xj?</vt:lpstr>
      <vt:lpstr>Xi=Xj?</vt:lpstr>
      <vt:lpstr>Xi=Xj?</vt:lpstr>
      <vt:lpstr>The problem of variable construction</vt:lpstr>
      <vt:lpstr> 2. An interlude on causation</vt:lpstr>
      <vt:lpstr>PowerPoint Presentation</vt:lpstr>
      <vt:lpstr>interventionist counterfactual  theory of causation:  X causes Y just in case it is possible to intervene  to change the value of X to change the value of Y. </vt:lpstr>
      <vt:lpstr>PowerPoint Presentation</vt:lpstr>
      <vt:lpstr>interventionist counterfactual    idealized controlled experiment   </vt:lpstr>
      <vt:lpstr>PowerPoint Presentation</vt:lpstr>
      <vt:lpstr>PowerPoint Presentation</vt:lpstr>
      <vt:lpstr>PowerPoint Presentation</vt:lpstr>
      <vt:lpstr>PowerPoint Presentation</vt:lpstr>
      <vt:lpstr>PowerPoint Presentation</vt:lpstr>
      <vt:lpstr>…and per many leading social scientists</vt:lpstr>
      <vt:lpstr> 4. Some examples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…and per many leading social scientists</vt:lpstr>
      <vt:lpstr>“U.S. courts have issued clear directives as to what constitutes employment discrimination. According to law makers, ‘The central question in any employment-discrimination case is whether the employer would have taken the same action had the employee been of a different race (age, sex, religion, national origin etc.) and everything else had been the same.’”   Judea Pearl, Madelyn Glymour, and Nicholas P. Jewell. Causal Inference in Statistics: A Primer. Wiley, 2016 (citing Carson vs Bethlehem Steel Corp., 70 FEP Cases 921, 7th Cir. (1996).)</vt:lpstr>
      <vt:lpstr>In the Supreme Court and domestic legal system…</vt:lpstr>
      <vt:lpstr>Audit Studies </vt:lpstr>
      <vt:lpstr>Audit Studies </vt:lpstr>
      <vt:lpstr>Audit Studies </vt:lpstr>
      <vt:lpstr>Audit Studies </vt:lpstr>
      <vt:lpstr>Legacy vs. Prodigy</vt:lpstr>
      <vt:lpstr>Legacy vs. Prodigy</vt:lpstr>
      <vt:lpstr> 4. Upshots</vt:lpstr>
      <vt:lpstr>Audit Studies Redux </vt:lpstr>
      <vt:lpstr>Audit Studies Redux</vt:lpstr>
      <vt:lpstr>Audit Studies Redux</vt:lpstr>
      <vt:lpstr>Audit Studies Redux</vt:lpstr>
      <vt:lpstr>Audit Studies </vt:lpstr>
      <vt:lpstr>Variable Construction: A Call to Arms</vt:lpstr>
      <vt:lpstr>Variable Construction: A Call to Arms</vt:lpstr>
      <vt:lpstr>Variable Construction: A Call to Arms</vt:lpstr>
      <vt:lpstr>Variable Construction: A Call to Arms</vt:lpstr>
      <vt:lpstr>Some take audit or correspondence studies as the “gold standard” for identifying this counterfactual notion of discrimination</vt:lpstr>
      <vt:lpstr>An example of a notable audit study…</vt:lpstr>
      <vt:lpstr>Audit studies: What is the treatment vs. confounders?   </vt:lpstr>
      <vt:lpstr>Audit studies: What is the treatment vs. confounders?   </vt:lpstr>
      <vt:lpstr>Interpretation #1: Treatment is Blob 1 vs. Blob 2</vt:lpstr>
      <vt:lpstr>Interpretation #1: Blob 1 vs. Blob 2</vt:lpstr>
      <vt:lpstr>Interpretation #2: Different perceptions of race but perception of the ‘same’ formal résumé credentials</vt:lpstr>
      <vt:lpstr>Interpretation #2: Different perceptions of race but perception of the ‘same’ formal résumé credentials</vt:lpstr>
      <vt:lpstr>Interpretation #2: Different perceptions of race but perception of the ‘same’ formal résumé credentials</vt:lpstr>
      <vt:lpstr>Interpretation #1: Blob 1 vs. Blob 2</vt:lpstr>
      <vt:lpstr>Interpretation #2: Different perceptions of race but perception of the ‘same’ formal, résumé credentials</vt:lpstr>
      <vt:lpstr>Often researchers say they are doing Interpretation #2, for example…. </vt:lpstr>
      <vt:lpstr>Interpretation #2: Questions</vt:lpstr>
      <vt:lpstr>Interpretation #2: Assumptions Revisited</vt:lpstr>
      <vt:lpstr>Interpretation #2: Notation Revised </vt:lpstr>
      <vt:lpstr>Interpretation #3: Different perceptions of race but perception of the “same” substantive credentials</vt:lpstr>
      <vt:lpstr>Interpretation #3: Different perceptions of race but perception of the ‘same’ substantive credentials</vt:lpstr>
      <vt:lpstr>Interpretation #3: Treatment is different perceptions of race and different racialized credentials </vt:lpstr>
      <vt:lpstr>Interpretation #3: Different perceptions of race but perception of the “same” substantive credentials</vt:lpstr>
      <vt:lpstr>Interpretation #3: Different perceptions of race but perception of the ‘same’ substantive credentials</vt:lpstr>
      <vt:lpstr>Implications </vt:lpstr>
      <vt:lpstr>Implications </vt:lpstr>
      <vt:lpstr>PowerPoint Presentation</vt:lpstr>
      <vt:lpstr>Social statuses causes &amp; discrimination:  Causal mediators and misdefined causal quantities </vt:lpstr>
      <vt:lpstr>Review from last week</vt:lpstr>
      <vt:lpstr>The mediation model of discrimination </vt:lpstr>
      <vt:lpstr>Revision: mediation model of discrimination </vt:lpstr>
      <vt:lpstr>The mediation model of discrimination </vt:lpstr>
      <vt:lpstr>Let’s take an example…. </vt:lpstr>
      <vt:lpstr>Nested counterfactuals  </vt:lpstr>
      <vt:lpstr>The variables AM and AZ pick out specific entities in the world…</vt:lpstr>
      <vt:lpstr>The variables AM and AZ pick out specific entities in the world…</vt:lpstr>
      <vt:lpstr>The variables AM and AZ pick out specific entities in the world…</vt:lpstr>
      <vt:lpstr>The variables AM and AZ pick out specific entities in the world…</vt:lpstr>
      <vt:lpstr>The variables AM and AZ pick out specific entities in the world…</vt:lpstr>
      <vt:lpstr>The variables AM and AZ pick out specific entities in the world…</vt:lpstr>
      <vt:lpstr>The variables AM and AZ pick out specific entities in the world…</vt:lpstr>
      <vt:lpstr>Is consistency violated? </vt:lpstr>
      <vt:lpstr>The variables AM and AZ pick out specific entities in the world…</vt:lpstr>
      <vt:lpstr>Assumption behind mediation approach</vt:lpstr>
      <vt:lpstr>Assumption behind mediation approach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Sameness, Difference, and the Problem of Variable Construction</dc:title>
  <cp:lastModifiedBy>Hu, Lily</cp:lastModifiedBy>
  <cp:revision>9</cp:revision>
  <dcterms:modified xsi:type="dcterms:W3CDTF">2023-05-23T10:06:28Z</dcterms:modified>
</cp:coreProperties>
</file>